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240" r:id="rId2"/>
    <p:sldId id="2247" r:id="rId3"/>
    <p:sldId id="2143" r:id="rId4"/>
    <p:sldId id="2201" r:id="rId5"/>
    <p:sldId id="2203" r:id="rId6"/>
    <p:sldId id="2253" r:id="rId7"/>
    <p:sldId id="2254" r:id="rId8"/>
    <p:sldId id="2255" r:id="rId9"/>
    <p:sldId id="2256" r:id="rId10"/>
    <p:sldId id="267" r:id="rId11"/>
    <p:sldId id="305" r:id="rId12"/>
    <p:sldId id="303" r:id="rId13"/>
    <p:sldId id="304" r:id="rId14"/>
    <p:sldId id="287" r:id="rId15"/>
    <p:sldId id="291" r:id="rId16"/>
    <p:sldId id="292" r:id="rId17"/>
    <p:sldId id="2215" r:id="rId18"/>
    <p:sldId id="390" r:id="rId19"/>
    <p:sldId id="385" r:id="rId20"/>
    <p:sldId id="309" r:id="rId21"/>
    <p:sldId id="316" r:id="rId22"/>
    <p:sldId id="2260" r:id="rId23"/>
    <p:sldId id="2261" r:id="rId24"/>
    <p:sldId id="2262" r:id="rId25"/>
    <p:sldId id="226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gnius Soraka" initials="U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F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6" autoAdjust="0"/>
    <p:restoredTop sz="94660"/>
  </p:normalViewPr>
  <p:slideViewPr>
    <p:cSldViewPr snapToGrid="0">
      <p:cViewPr varScale="1">
        <p:scale>
          <a:sx n="69" d="100"/>
          <a:sy n="69" d="100"/>
        </p:scale>
        <p:origin x="6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D2647-6A84-4A82-8020-4547C9899C6D}" type="datetimeFigureOut">
              <a:rPr lang="en-US" smtClean="0"/>
              <a:t>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08D95-4BBA-4FA4-A56E-8FDA8DAC9EE2}" type="slidenum">
              <a:rPr lang="en-US" smtClean="0"/>
              <a:t>‹#›</a:t>
            </a:fld>
            <a:endParaRPr lang="en-US"/>
          </a:p>
        </p:txBody>
      </p:sp>
    </p:spTree>
    <p:extLst>
      <p:ext uri="{BB962C8B-B14F-4D97-AF65-F5344CB8AC3E}">
        <p14:creationId xmlns:p14="http://schemas.microsoft.com/office/powerpoint/2010/main" val="1117410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dirty="0">
              <a:solidFill>
                <a:schemeClr val="bg1">
                  <a:lumMod val="50000"/>
                </a:schemeClr>
              </a:solidFill>
              <a:effectLst/>
              <a:latin typeface="Source Sans Pro" panose="020B0503030403020204" pitchFamily="34" charset="0"/>
            </a:endParaRPr>
          </a:p>
        </p:txBody>
      </p:sp>
      <p:sp>
        <p:nvSpPr>
          <p:cNvPr id="4" name="Slide Number Placeholder 3"/>
          <p:cNvSpPr>
            <a:spLocks noGrp="1"/>
          </p:cNvSpPr>
          <p:nvPr>
            <p:ph type="sldNum" sz="quarter" idx="10"/>
          </p:nvPr>
        </p:nvSpPr>
        <p:spPr/>
        <p:txBody>
          <a:bodyPr/>
          <a:lstStyle/>
          <a:p>
            <a:fld id="{2E7D2F9E-D167-4ED3-83EC-AE46EA34BEC3}" type="slidenum">
              <a:rPr lang="en-US" smtClean="0"/>
              <a:pPr/>
              <a:t>3</a:t>
            </a:fld>
            <a:endParaRPr lang="en-US" dirty="0"/>
          </a:p>
        </p:txBody>
      </p:sp>
    </p:spTree>
    <p:extLst>
      <p:ext uri="{BB962C8B-B14F-4D97-AF65-F5344CB8AC3E}">
        <p14:creationId xmlns:p14="http://schemas.microsoft.com/office/powerpoint/2010/main" val="3485419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D3C4EF8D-05DF-4C47-9D71-F3BFE6EFE8C8}"/>
              </a:ext>
            </a:extLst>
          </p:cNvPr>
          <p:cNvSpPr>
            <a:spLocks noGrp="1" noRot="1" noChangeAspect="1" noTextEdit="1"/>
          </p:cNvSpPr>
          <p:nvPr>
            <p:ph type="sldImg"/>
          </p:nvPr>
        </p:nvSpPr>
        <p:spPr>
          <a:xfrm>
            <a:off x="685800" y="1143000"/>
            <a:ext cx="5486400" cy="3086100"/>
          </a:xfrm>
        </p:spPr>
      </p:sp>
      <p:sp>
        <p:nvSpPr>
          <p:cNvPr id="81923" name="Notes Placeholder 2">
            <a:extLst>
              <a:ext uri="{FF2B5EF4-FFF2-40B4-BE49-F238E27FC236}">
                <a16:creationId xmlns:a16="http://schemas.microsoft.com/office/drawing/2014/main" id="{A4C66A1A-E2E7-4BC9-8A4A-FA6BD3203A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81924" name="Slide Number Placeholder 3">
            <a:extLst>
              <a:ext uri="{FF2B5EF4-FFF2-40B4-BE49-F238E27FC236}">
                <a16:creationId xmlns:a16="http://schemas.microsoft.com/office/drawing/2014/main" id="{DD123454-3966-42EF-9A2B-4227ABA41900}"/>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9DBC8AAB-886D-4BF3-8511-55AA00436C85}" type="slidenum">
              <a:rPr lang="lt-LT" altLang="lt-LT"/>
              <a:pPr algn="ctr" eaLnBrk="1"/>
              <a:t>18</a:t>
            </a:fld>
            <a:endParaRPr lang="lt-LT" altLang="lt-LT"/>
          </a:p>
        </p:txBody>
      </p:sp>
    </p:spTree>
    <p:extLst>
      <p:ext uri="{BB962C8B-B14F-4D97-AF65-F5344CB8AC3E}">
        <p14:creationId xmlns:p14="http://schemas.microsoft.com/office/powerpoint/2010/main" val="3861012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0E312381-3806-41E1-A901-FA559F4A32CA}"/>
              </a:ext>
            </a:extLst>
          </p:cNvPr>
          <p:cNvSpPr>
            <a:spLocks noGrp="1" noRot="1" noChangeAspect="1" noTextEdit="1"/>
          </p:cNvSpPr>
          <p:nvPr>
            <p:ph type="sldImg"/>
          </p:nvPr>
        </p:nvSpPr>
        <p:spPr>
          <a:xfrm>
            <a:off x="685800" y="1143000"/>
            <a:ext cx="5486400" cy="3086100"/>
          </a:xfrm>
        </p:spPr>
      </p:sp>
      <p:sp>
        <p:nvSpPr>
          <p:cNvPr id="75779" name="Notes Placeholder 2">
            <a:extLst>
              <a:ext uri="{FF2B5EF4-FFF2-40B4-BE49-F238E27FC236}">
                <a16:creationId xmlns:a16="http://schemas.microsoft.com/office/drawing/2014/main" id="{9B1C485D-3F22-46AA-B6DD-10E2E496B82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75780" name="Slide Number Placeholder 3">
            <a:extLst>
              <a:ext uri="{FF2B5EF4-FFF2-40B4-BE49-F238E27FC236}">
                <a16:creationId xmlns:a16="http://schemas.microsoft.com/office/drawing/2014/main" id="{72910957-B834-4971-A0BE-454E80E40635}"/>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DE527CBA-2281-4FDD-8359-729026E22000}" type="slidenum">
              <a:rPr lang="lt-LT" altLang="lt-LT"/>
              <a:pPr algn="ctr" eaLnBrk="1"/>
              <a:t>19</a:t>
            </a:fld>
            <a:endParaRPr lang="lt-LT" altLang="lt-LT"/>
          </a:p>
        </p:txBody>
      </p:sp>
    </p:spTree>
    <p:extLst>
      <p:ext uri="{BB962C8B-B14F-4D97-AF65-F5344CB8AC3E}">
        <p14:creationId xmlns:p14="http://schemas.microsoft.com/office/powerpoint/2010/main" val="1873064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ECD12E02-9060-4785-87EC-A255B666974E}"/>
              </a:ext>
            </a:extLst>
          </p:cNvPr>
          <p:cNvSpPr>
            <a:spLocks noGrp="1" noRot="1" noChangeAspect="1" noTextEdit="1"/>
          </p:cNvSpPr>
          <p:nvPr>
            <p:ph type="sldImg"/>
          </p:nvPr>
        </p:nvSpPr>
        <p:spPr>
          <a:xfrm>
            <a:off x="685800" y="1143000"/>
            <a:ext cx="5486400" cy="3086100"/>
          </a:xfrm>
        </p:spPr>
      </p:sp>
      <p:sp>
        <p:nvSpPr>
          <p:cNvPr id="88067" name="Notes Placeholder 2">
            <a:extLst>
              <a:ext uri="{FF2B5EF4-FFF2-40B4-BE49-F238E27FC236}">
                <a16:creationId xmlns:a16="http://schemas.microsoft.com/office/drawing/2014/main" id="{CFA67CD3-2780-461E-8A40-85DFDBFCF15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88068" name="Slide Number Placeholder 3">
            <a:extLst>
              <a:ext uri="{FF2B5EF4-FFF2-40B4-BE49-F238E27FC236}">
                <a16:creationId xmlns:a16="http://schemas.microsoft.com/office/drawing/2014/main" id="{F56FE9FF-4322-47CA-90A1-58F291D2653B}"/>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54AC4C45-B5E4-4A8D-9B09-373988E03F3A}" type="slidenum">
              <a:rPr lang="lt-LT" altLang="lt-LT"/>
              <a:pPr algn="ctr" eaLnBrk="1"/>
              <a:t>20</a:t>
            </a:fld>
            <a:endParaRPr lang="lt-LT" altLang="lt-LT"/>
          </a:p>
        </p:txBody>
      </p:sp>
    </p:spTree>
    <p:extLst>
      <p:ext uri="{BB962C8B-B14F-4D97-AF65-F5344CB8AC3E}">
        <p14:creationId xmlns:p14="http://schemas.microsoft.com/office/powerpoint/2010/main" val="1690951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9A5E004C-14F1-4504-9CDB-536F2651EF8C}"/>
              </a:ext>
            </a:extLst>
          </p:cNvPr>
          <p:cNvSpPr>
            <a:spLocks noGrp="1" noRot="1" noChangeAspect="1" noTextEdit="1"/>
          </p:cNvSpPr>
          <p:nvPr>
            <p:ph type="sldImg"/>
          </p:nvPr>
        </p:nvSpPr>
        <p:spPr>
          <a:xfrm>
            <a:off x="685800" y="1143000"/>
            <a:ext cx="5486400" cy="3086100"/>
          </a:xfrm>
        </p:spPr>
      </p:sp>
      <p:sp>
        <p:nvSpPr>
          <p:cNvPr id="94211" name="Notes Placeholder 2">
            <a:extLst>
              <a:ext uri="{FF2B5EF4-FFF2-40B4-BE49-F238E27FC236}">
                <a16:creationId xmlns:a16="http://schemas.microsoft.com/office/drawing/2014/main" id="{1311A648-7312-47B8-8443-A6CB04BC04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94212" name="Slide Number Placeholder 3">
            <a:extLst>
              <a:ext uri="{FF2B5EF4-FFF2-40B4-BE49-F238E27FC236}">
                <a16:creationId xmlns:a16="http://schemas.microsoft.com/office/drawing/2014/main" id="{1867A148-48A0-45AC-BBC2-46255ACC5920}"/>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770BBB24-B8EC-48C7-ABF4-E9D40822820E}" type="slidenum">
              <a:rPr lang="lt-LT" altLang="lt-LT"/>
              <a:pPr algn="ctr" eaLnBrk="1"/>
              <a:t>21</a:t>
            </a:fld>
            <a:endParaRPr lang="lt-LT" altLang="lt-LT"/>
          </a:p>
        </p:txBody>
      </p:sp>
    </p:spTree>
    <p:extLst>
      <p:ext uri="{BB962C8B-B14F-4D97-AF65-F5344CB8AC3E}">
        <p14:creationId xmlns:p14="http://schemas.microsoft.com/office/powerpoint/2010/main" val="2867854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D3C4EF8D-05DF-4C47-9D71-F3BFE6EFE8C8}"/>
              </a:ext>
            </a:extLst>
          </p:cNvPr>
          <p:cNvSpPr>
            <a:spLocks noGrp="1" noRot="1" noChangeAspect="1" noTextEdit="1"/>
          </p:cNvSpPr>
          <p:nvPr>
            <p:ph type="sldImg"/>
          </p:nvPr>
        </p:nvSpPr>
        <p:spPr>
          <a:xfrm>
            <a:off x="685800" y="1143000"/>
            <a:ext cx="5486400" cy="3086100"/>
          </a:xfrm>
        </p:spPr>
      </p:sp>
      <p:sp>
        <p:nvSpPr>
          <p:cNvPr id="81923" name="Notes Placeholder 2">
            <a:extLst>
              <a:ext uri="{FF2B5EF4-FFF2-40B4-BE49-F238E27FC236}">
                <a16:creationId xmlns:a16="http://schemas.microsoft.com/office/drawing/2014/main" id="{A4C66A1A-E2E7-4BC9-8A4A-FA6BD3203A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81924" name="Slide Number Placeholder 3">
            <a:extLst>
              <a:ext uri="{FF2B5EF4-FFF2-40B4-BE49-F238E27FC236}">
                <a16:creationId xmlns:a16="http://schemas.microsoft.com/office/drawing/2014/main" id="{DD123454-3966-42EF-9A2B-4227ABA41900}"/>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9DBC8AAB-886D-4BF3-8511-55AA00436C85}" type="slidenum">
              <a:rPr lang="lt-LT" altLang="lt-LT"/>
              <a:pPr algn="ctr" eaLnBrk="1"/>
              <a:t>22</a:t>
            </a:fld>
            <a:endParaRPr lang="lt-LT" altLang="lt-LT"/>
          </a:p>
        </p:txBody>
      </p:sp>
    </p:spTree>
    <p:extLst>
      <p:ext uri="{BB962C8B-B14F-4D97-AF65-F5344CB8AC3E}">
        <p14:creationId xmlns:p14="http://schemas.microsoft.com/office/powerpoint/2010/main" val="3575442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0E312381-3806-41E1-A901-FA559F4A32CA}"/>
              </a:ext>
            </a:extLst>
          </p:cNvPr>
          <p:cNvSpPr>
            <a:spLocks noGrp="1" noRot="1" noChangeAspect="1" noTextEdit="1"/>
          </p:cNvSpPr>
          <p:nvPr>
            <p:ph type="sldImg"/>
          </p:nvPr>
        </p:nvSpPr>
        <p:spPr>
          <a:xfrm>
            <a:off x="685800" y="1143000"/>
            <a:ext cx="5486400" cy="3086100"/>
          </a:xfrm>
        </p:spPr>
      </p:sp>
      <p:sp>
        <p:nvSpPr>
          <p:cNvPr id="75779" name="Notes Placeholder 2">
            <a:extLst>
              <a:ext uri="{FF2B5EF4-FFF2-40B4-BE49-F238E27FC236}">
                <a16:creationId xmlns:a16="http://schemas.microsoft.com/office/drawing/2014/main" id="{9B1C485D-3F22-46AA-B6DD-10E2E496B82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75780" name="Slide Number Placeholder 3">
            <a:extLst>
              <a:ext uri="{FF2B5EF4-FFF2-40B4-BE49-F238E27FC236}">
                <a16:creationId xmlns:a16="http://schemas.microsoft.com/office/drawing/2014/main" id="{72910957-B834-4971-A0BE-454E80E40635}"/>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DE527CBA-2281-4FDD-8359-729026E22000}" type="slidenum">
              <a:rPr lang="lt-LT" altLang="lt-LT"/>
              <a:pPr algn="ctr" eaLnBrk="1"/>
              <a:t>23</a:t>
            </a:fld>
            <a:endParaRPr lang="lt-LT" altLang="lt-LT"/>
          </a:p>
        </p:txBody>
      </p:sp>
    </p:spTree>
    <p:extLst>
      <p:ext uri="{BB962C8B-B14F-4D97-AF65-F5344CB8AC3E}">
        <p14:creationId xmlns:p14="http://schemas.microsoft.com/office/powerpoint/2010/main" val="2160940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ECD12E02-9060-4785-87EC-A255B666974E}"/>
              </a:ext>
            </a:extLst>
          </p:cNvPr>
          <p:cNvSpPr>
            <a:spLocks noGrp="1" noRot="1" noChangeAspect="1" noTextEdit="1"/>
          </p:cNvSpPr>
          <p:nvPr>
            <p:ph type="sldImg"/>
          </p:nvPr>
        </p:nvSpPr>
        <p:spPr>
          <a:xfrm>
            <a:off x="685800" y="1143000"/>
            <a:ext cx="5486400" cy="3086100"/>
          </a:xfrm>
        </p:spPr>
      </p:sp>
      <p:sp>
        <p:nvSpPr>
          <p:cNvPr id="88067" name="Notes Placeholder 2">
            <a:extLst>
              <a:ext uri="{FF2B5EF4-FFF2-40B4-BE49-F238E27FC236}">
                <a16:creationId xmlns:a16="http://schemas.microsoft.com/office/drawing/2014/main" id="{CFA67CD3-2780-461E-8A40-85DFDBFCF15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88068" name="Slide Number Placeholder 3">
            <a:extLst>
              <a:ext uri="{FF2B5EF4-FFF2-40B4-BE49-F238E27FC236}">
                <a16:creationId xmlns:a16="http://schemas.microsoft.com/office/drawing/2014/main" id="{F56FE9FF-4322-47CA-90A1-58F291D2653B}"/>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54AC4C45-B5E4-4A8D-9B09-373988E03F3A}" type="slidenum">
              <a:rPr lang="lt-LT" altLang="lt-LT"/>
              <a:pPr algn="ctr" eaLnBrk="1"/>
              <a:t>24</a:t>
            </a:fld>
            <a:endParaRPr lang="lt-LT" altLang="lt-LT"/>
          </a:p>
        </p:txBody>
      </p:sp>
    </p:spTree>
    <p:extLst>
      <p:ext uri="{BB962C8B-B14F-4D97-AF65-F5344CB8AC3E}">
        <p14:creationId xmlns:p14="http://schemas.microsoft.com/office/powerpoint/2010/main" val="391246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9A5E004C-14F1-4504-9CDB-536F2651EF8C}"/>
              </a:ext>
            </a:extLst>
          </p:cNvPr>
          <p:cNvSpPr>
            <a:spLocks noGrp="1" noRot="1" noChangeAspect="1" noTextEdit="1"/>
          </p:cNvSpPr>
          <p:nvPr>
            <p:ph type="sldImg"/>
          </p:nvPr>
        </p:nvSpPr>
        <p:spPr>
          <a:xfrm>
            <a:off x="685800" y="1143000"/>
            <a:ext cx="5486400" cy="3086100"/>
          </a:xfrm>
        </p:spPr>
      </p:sp>
      <p:sp>
        <p:nvSpPr>
          <p:cNvPr id="94211" name="Notes Placeholder 2">
            <a:extLst>
              <a:ext uri="{FF2B5EF4-FFF2-40B4-BE49-F238E27FC236}">
                <a16:creationId xmlns:a16="http://schemas.microsoft.com/office/drawing/2014/main" id="{1311A648-7312-47B8-8443-A6CB04BC04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94212" name="Slide Number Placeholder 3">
            <a:extLst>
              <a:ext uri="{FF2B5EF4-FFF2-40B4-BE49-F238E27FC236}">
                <a16:creationId xmlns:a16="http://schemas.microsoft.com/office/drawing/2014/main" id="{1867A148-48A0-45AC-BBC2-46255ACC5920}"/>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a:fld id="{770BBB24-B8EC-48C7-ABF4-E9D40822820E}" type="slidenum">
              <a:rPr lang="lt-LT" altLang="lt-LT"/>
              <a:pPr algn="ctr" eaLnBrk="1"/>
              <a:t>25</a:t>
            </a:fld>
            <a:endParaRPr lang="lt-LT" altLang="lt-LT"/>
          </a:p>
        </p:txBody>
      </p:sp>
    </p:spTree>
    <p:extLst>
      <p:ext uri="{BB962C8B-B14F-4D97-AF65-F5344CB8AC3E}">
        <p14:creationId xmlns:p14="http://schemas.microsoft.com/office/powerpoint/2010/main" val="1118991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B18492D-143A-4254-AB20-76A191B2BE7E}"/>
              </a:ext>
            </a:extLst>
          </p:cNvPr>
          <p:cNvSpPr>
            <a:spLocks noGrp="1" noRot="1" noChangeAspect="1" noTextEdit="1"/>
          </p:cNvSpPr>
          <p:nvPr>
            <p:ph type="sldImg"/>
          </p:nvPr>
        </p:nvSpPr>
        <p:spPr>
          <a:xfrm>
            <a:off x="685800" y="1143000"/>
            <a:ext cx="5486400" cy="3086100"/>
          </a:xfrm>
        </p:spPr>
      </p:sp>
      <p:sp>
        <p:nvSpPr>
          <p:cNvPr id="66563" name="Notes Placeholder 2">
            <a:extLst>
              <a:ext uri="{FF2B5EF4-FFF2-40B4-BE49-F238E27FC236}">
                <a16:creationId xmlns:a16="http://schemas.microsoft.com/office/drawing/2014/main" id="{619B65A3-E17F-453F-A536-36206FADF51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66564" name="Slide Number Placeholder 3">
            <a:extLst>
              <a:ext uri="{FF2B5EF4-FFF2-40B4-BE49-F238E27FC236}">
                <a16:creationId xmlns:a16="http://schemas.microsoft.com/office/drawing/2014/main" id="{0FCE8302-7265-4824-82AE-A21E0034D760}"/>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C7BAD71C-4CD2-476C-BA1B-897609AB23DF}" type="slidenum">
              <a:rPr lang="lt-LT" altLang="lt-LT" sz="1200">
                <a:latin typeface="Calibri" panose="020F0502020204030204" pitchFamily="34" charset="0"/>
              </a:rPr>
              <a:pPr algn="r" defTabSz="914400" eaLnBrk="1" hangingPunct="1"/>
              <a:t>10</a:t>
            </a:fld>
            <a:endParaRPr lang="lt-LT" altLang="lt-LT"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2133A66-1378-484B-B9E5-F7B0D66BD4A7}"/>
              </a:ext>
            </a:extLst>
          </p:cNvPr>
          <p:cNvSpPr>
            <a:spLocks noGrp="1" noRot="1" noChangeAspect="1" noTextEdit="1"/>
          </p:cNvSpPr>
          <p:nvPr>
            <p:ph type="sldImg"/>
          </p:nvPr>
        </p:nvSpPr>
        <p:spPr>
          <a:xfrm>
            <a:off x="685800" y="1143000"/>
            <a:ext cx="5486400" cy="3086100"/>
          </a:xfrm>
        </p:spPr>
      </p:sp>
      <p:sp>
        <p:nvSpPr>
          <p:cNvPr id="87043" name="Notes Placeholder 2">
            <a:extLst>
              <a:ext uri="{FF2B5EF4-FFF2-40B4-BE49-F238E27FC236}">
                <a16:creationId xmlns:a16="http://schemas.microsoft.com/office/drawing/2014/main" id="{25EDAAE9-9F4C-4628-8E35-A42044219A8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87044" name="Slide Number Placeholder 3">
            <a:extLst>
              <a:ext uri="{FF2B5EF4-FFF2-40B4-BE49-F238E27FC236}">
                <a16:creationId xmlns:a16="http://schemas.microsoft.com/office/drawing/2014/main" id="{60AF234C-6A8E-4976-9F9F-CE1627475E78}"/>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03FC10FF-BD20-44D9-A5B1-35FBD3C1796F}" type="slidenum">
              <a:rPr lang="lt-LT" altLang="lt-LT" sz="1200">
                <a:latin typeface="Calibri" panose="020F0502020204030204" pitchFamily="34" charset="0"/>
              </a:rPr>
              <a:pPr algn="r" defTabSz="914400" eaLnBrk="1" hangingPunct="1"/>
              <a:t>11</a:t>
            </a:fld>
            <a:endParaRPr lang="lt-LT" altLang="lt-LT"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9EBF48D-FFBF-4A04-83B2-BD6E455E2CB1}"/>
              </a:ext>
            </a:extLst>
          </p:cNvPr>
          <p:cNvSpPr>
            <a:spLocks noGrp="1" noRot="1" noChangeAspect="1" noTextEdit="1"/>
          </p:cNvSpPr>
          <p:nvPr>
            <p:ph type="sldImg"/>
          </p:nvPr>
        </p:nvSpPr>
        <p:spPr>
          <a:xfrm>
            <a:off x="685800" y="1143000"/>
            <a:ext cx="5486400" cy="3086100"/>
          </a:xfrm>
        </p:spPr>
      </p:sp>
      <p:sp>
        <p:nvSpPr>
          <p:cNvPr id="89091" name="Notes Placeholder 2">
            <a:extLst>
              <a:ext uri="{FF2B5EF4-FFF2-40B4-BE49-F238E27FC236}">
                <a16:creationId xmlns:a16="http://schemas.microsoft.com/office/drawing/2014/main" id="{F10330E0-5B12-4977-9C3F-08253F61A17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89092" name="Slide Number Placeholder 3">
            <a:extLst>
              <a:ext uri="{FF2B5EF4-FFF2-40B4-BE49-F238E27FC236}">
                <a16:creationId xmlns:a16="http://schemas.microsoft.com/office/drawing/2014/main" id="{47A02C16-388F-4055-8FF5-F049B5181EF0}"/>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74A89F1F-776E-49DA-8E59-1CBB83E7B51C}" type="slidenum">
              <a:rPr lang="lt-LT" altLang="lt-LT" sz="1200">
                <a:latin typeface="Calibri" panose="020F0502020204030204" pitchFamily="34" charset="0"/>
              </a:rPr>
              <a:pPr algn="r" defTabSz="914400" eaLnBrk="1" hangingPunct="1"/>
              <a:t>12</a:t>
            </a:fld>
            <a:endParaRPr lang="lt-LT" altLang="lt-LT"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000DAB6-A536-49B2-BD03-C75717DE8897}"/>
              </a:ext>
            </a:extLst>
          </p:cNvPr>
          <p:cNvSpPr>
            <a:spLocks noGrp="1" noRot="1" noChangeAspect="1" noTextEdit="1"/>
          </p:cNvSpPr>
          <p:nvPr>
            <p:ph type="sldImg"/>
          </p:nvPr>
        </p:nvSpPr>
        <p:spPr>
          <a:xfrm>
            <a:off x="685800" y="1143000"/>
            <a:ext cx="5486400" cy="3086100"/>
          </a:xfrm>
        </p:spPr>
      </p:sp>
      <p:sp>
        <p:nvSpPr>
          <p:cNvPr id="91139" name="Notes Placeholder 2">
            <a:extLst>
              <a:ext uri="{FF2B5EF4-FFF2-40B4-BE49-F238E27FC236}">
                <a16:creationId xmlns:a16="http://schemas.microsoft.com/office/drawing/2014/main" id="{31339788-7FAD-4453-99F5-5037FE4645F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91140" name="Slide Number Placeholder 3">
            <a:extLst>
              <a:ext uri="{FF2B5EF4-FFF2-40B4-BE49-F238E27FC236}">
                <a16:creationId xmlns:a16="http://schemas.microsoft.com/office/drawing/2014/main" id="{D1093590-460E-4F18-908E-64F746208656}"/>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38A0EFF7-A909-43BB-B2DF-005C76E0A803}" type="slidenum">
              <a:rPr lang="lt-LT" altLang="lt-LT" sz="1200">
                <a:latin typeface="Calibri" panose="020F0502020204030204" pitchFamily="34" charset="0"/>
              </a:rPr>
              <a:pPr algn="r" defTabSz="914400" eaLnBrk="1" hangingPunct="1"/>
              <a:t>13</a:t>
            </a:fld>
            <a:endParaRPr lang="lt-LT" altLang="lt-LT"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66D599B2-C84B-4A3D-A822-A2A4503D896A}"/>
              </a:ext>
            </a:extLst>
          </p:cNvPr>
          <p:cNvSpPr>
            <a:spLocks noGrp="1" noRot="1" noChangeAspect="1" noTextEdit="1"/>
          </p:cNvSpPr>
          <p:nvPr>
            <p:ph type="sldImg"/>
          </p:nvPr>
        </p:nvSpPr>
        <p:spPr>
          <a:xfrm>
            <a:off x="685800" y="1143000"/>
            <a:ext cx="5486400" cy="3086100"/>
          </a:xfrm>
        </p:spPr>
      </p:sp>
      <p:sp>
        <p:nvSpPr>
          <p:cNvPr id="95235" name="Notes Placeholder 2">
            <a:extLst>
              <a:ext uri="{FF2B5EF4-FFF2-40B4-BE49-F238E27FC236}">
                <a16:creationId xmlns:a16="http://schemas.microsoft.com/office/drawing/2014/main" id="{253195D7-C0DE-41CB-9EF4-4E3134DF4FA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lt-LT" altLang="lt-LT"/>
          </a:p>
        </p:txBody>
      </p:sp>
      <p:sp>
        <p:nvSpPr>
          <p:cNvPr id="95236" name="Slide Number Placeholder 3">
            <a:extLst>
              <a:ext uri="{FF2B5EF4-FFF2-40B4-BE49-F238E27FC236}">
                <a16:creationId xmlns:a16="http://schemas.microsoft.com/office/drawing/2014/main" id="{F179941D-3A14-4469-809E-10E8EC1A1AAC}"/>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D05AF33C-714A-4861-AB3A-4A05BC4F4982}" type="slidenum">
              <a:rPr lang="lt-LT" altLang="lt-LT" sz="1200">
                <a:latin typeface="Calibri" panose="020F0502020204030204" pitchFamily="34" charset="0"/>
              </a:rPr>
              <a:pPr algn="r" defTabSz="914400" eaLnBrk="1" hangingPunct="1"/>
              <a:t>14</a:t>
            </a:fld>
            <a:endParaRPr lang="lt-LT" altLang="lt-LT"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CDE2885A-35B2-4AD4-A2B5-4D0269661E88}"/>
              </a:ext>
            </a:extLst>
          </p:cNvPr>
          <p:cNvSpPr>
            <a:spLocks noGrp="1" noRot="1" noChangeAspect="1" noTextEdi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6E4859F8-CF22-4598-A3CC-E5DF1656D42B}"/>
              </a:ext>
            </a:extLst>
          </p:cNvPr>
          <p:cNvSpPr>
            <a:spLocks noGrp="1"/>
          </p:cNvSpPr>
          <p:nvPr>
            <p:ph type="body" idx="1"/>
          </p:nvPr>
        </p:nvSpPr>
        <p:spPr/>
        <p:txBody>
          <a:bodyPr>
            <a:normAutofit fontScale="85000" lnSpcReduction="20000"/>
          </a:bodyPr>
          <a:lstStyle/>
          <a:p>
            <a:pPr>
              <a:defRPr/>
            </a:pPr>
            <a:r>
              <a:rPr lang="en-US" sz="1200" b="1" dirty="0">
                <a:solidFill>
                  <a:schemeClr val="tx1"/>
                </a:solidFill>
                <a:latin typeface="+mn-lt"/>
                <a:ea typeface="+mn-ea"/>
                <a:cs typeface="+mn-cs"/>
              </a:rPr>
              <a:t>Practical tip #1: Don’t be afraid to find out the truth. Meet the reality!</a:t>
            </a:r>
            <a:endParaRPr lang="en-US" sz="1200" dirty="0">
              <a:solidFill>
                <a:schemeClr val="tx1"/>
              </a:solidFill>
              <a:latin typeface="+mn-lt"/>
              <a:ea typeface="+mn-ea"/>
              <a:cs typeface="+mn-cs"/>
            </a:endParaRPr>
          </a:p>
          <a:p>
            <a:pPr>
              <a:defRPr/>
            </a:pPr>
            <a:r>
              <a:rPr lang="en-US" sz="1200" dirty="0">
                <a:solidFill>
                  <a:schemeClr val="tx1"/>
                </a:solidFill>
                <a:latin typeface="+mn-lt"/>
                <a:ea typeface="+mn-ea"/>
                <a:cs typeface="+mn-cs"/>
              </a:rPr>
              <a:t>Every time you talk to someone, you should be asking a question which has the potential to completely destroy your currently imagined business.</a:t>
            </a:r>
          </a:p>
          <a:p>
            <a:pPr>
              <a:defRPr/>
            </a:pPr>
            <a:r>
              <a:rPr lang="en-US" sz="1200" dirty="0">
                <a:solidFill>
                  <a:schemeClr val="tx1"/>
                </a:solidFill>
                <a:latin typeface="+mn-lt"/>
                <a:ea typeface="+mn-ea"/>
                <a:cs typeface="+mn-cs"/>
              </a:rPr>
              <a:t>You’re searching for the truth, not trying to be right. And you want to do it as quickly and cheaply as possible. Learning that your beliefs are wrong is frustrating, but it’s progress. It’s bringing you ever closer to the truth of a real problem and a good market.</a:t>
            </a:r>
          </a:p>
          <a:p>
            <a:pPr>
              <a:defRPr/>
            </a:pPr>
            <a:endParaRPr lang="en-US" sz="1200" dirty="0">
              <a:solidFill>
                <a:schemeClr val="tx1"/>
              </a:solidFill>
              <a:latin typeface="+mn-lt"/>
              <a:ea typeface="+mn-ea"/>
              <a:cs typeface="+mn-cs"/>
            </a:endParaRPr>
          </a:p>
          <a:p>
            <a:pPr>
              <a:defRPr/>
            </a:pPr>
            <a:r>
              <a:rPr lang="en-US" sz="1200" b="1" dirty="0">
                <a:solidFill>
                  <a:schemeClr val="tx1"/>
                </a:solidFill>
                <a:latin typeface="+mn-lt"/>
                <a:ea typeface="+mn-ea"/>
                <a:cs typeface="+mn-cs"/>
              </a:rPr>
              <a:t>Practical tip #2: Instead of asking “would you pay X for our solution”… </a:t>
            </a:r>
            <a:endParaRPr lang="en-US" sz="1200" dirty="0">
              <a:solidFill>
                <a:schemeClr val="tx1"/>
              </a:solidFill>
              <a:latin typeface="+mn-lt"/>
              <a:ea typeface="+mn-ea"/>
              <a:cs typeface="+mn-cs"/>
            </a:endParaRPr>
          </a:p>
          <a:p>
            <a:pPr>
              <a:defRPr/>
            </a:pPr>
            <a:r>
              <a:rPr lang="en-US" sz="1200" dirty="0">
                <a:solidFill>
                  <a:schemeClr val="tx1"/>
                </a:solidFill>
                <a:latin typeface="+mn-lt"/>
                <a:ea typeface="+mn-ea"/>
                <a:cs typeface="+mn-cs"/>
              </a:rPr>
              <a:t>Ask how they currently solve the issue and how much it costs them to do so. How much time it takes? How much does it cost and what do they love and hate about it?</a:t>
            </a:r>
          </a:p>
          <a:p>
            <a:pPr>
              <a:defRPr/>
            </a:pPr>
            <a:r>
              <a:rPr lang="en-US" sz="1200" dirty="0">
                <a:solidFill>
                  <a:schemeClr val="tx1"/>
                </a:solidFill>
                <a:latin typeface="+mn-lt"/>
                <a:ea typeface="+mn-ea"/>
                <a:cs typeface="+mn-cs"/>
              </a:rPr>
              <a:t>Ask them to talk you through what happened the last time the issue came up. "What else have you tried?" - This will help you to identify your competitors. </a:t>
            </a:r>
          </a:p>
          <a:p>
            <a:pPr>
              <a:defRPr/>
            </a:pPr>
            <a:r>
              <a:rPr lang="en-US" sz="1200" dirty="0">
                <a:solidFill>
                  <a:schemeClr val="tx1"/>
                </a:solidFill>
                <a:latin typeface="+mn-lt"/>
                <a:ea typeface="+mn-ea"/>
                <a:cs typeface="+mn-cs"/>
              </a:rPr>
              <a:t>If they haven’t solved the problem, ask why not. Have they tried searching for solutions and found them wanting? Or do they not even care enough to have Googled for it? If they haven't looked for ways of solving it already, they're not going to look for (or buy) yours.</a:t>
            </a:r>
          </a:p>
          <a:p>
            <a:pPr>
              <a:defRPr/>
            </a:pPr>
            <a:r>
              <a:rPr lang="en-US" sz="1200" dirty="0">
                <a:solidFill>
                  <a:schemeClr val="tx1"/>
                </a:solidFill>
                <a:latin typeface="+mn-lt"/>
                <a:ea typeface="+mn-ea"/>
                <a:cs typeface="+mn-cs"/>
              </a:rPr>
              <a:t> </a:t>
            </a:r>
          </a:p>
          <a:p>
            <a:pPr>
              <a:defRPr/>
            </a:pPr>
            <a:r>
              <a:rPr lang="en-US" sz="1200" b="1" dirty="0">
                <a:solidFill>
                  <a:schemeClr val="tx1"/>
                </a:solidFill>
                <a:latin typeface="+mn-lt"/>
                <a:ea typeface="+mn-ea"/>
                <a:cs typeface="+mn-cs"/>
              </a:rPr>
              <a:t>Practical tip #3:  Don’t hurry to implement every request and suggestion. </a:t>
            </a:r>
            <a:endParaRPr lang="en-US" sz="1200" dirty="0">
              <a:solidFill>
                <a:schemeClr val="tx1"/>
              </a:solidFill>
              <a:latin typeface="+mn-lt"/>
              <a:ea typeface="+mn-ea"/>
              <a:cs typeface="+mn-cs"/>
            </a:endParaRPr>
          </a:p>
          <a:p>
            <a:pPr>
              <a:defRPr/>
            </a:pPr>
            <a:r>
              <a:rPr lang="en-US" sz="1200" dirty="0">
                <a:solidFill>
                  <a:schemeClr val="tx1"/>
                </a:solidFill>
                <a:latin typeface="+mn-lt"/>
                <a:ea typeface="+mn-ea"/>
                <a:cs typeface="+mn-cs"/>
              </a:rPr>
              <a:t>You create the product, you (not customers) decide what product should be. </a:t>
            </a:r>
          </a:p>
          <a:p>
            <a:pPr>
              <a:defRPr/>
            </a:pPr>
            <a:r>
              <a:rPr lang="en-US" sz="1200" dirty="0">
                <a:solidFill>
                  <a:schemeClr val="tx1"/>
                </a:solidFill>
                <a:latin typeface="+mn-lt"/>
                <a:ea typeface="+mn-ea"/>
                <a:cs typeface="+mn-cs"/>
              </a:rPr>
              <a:t>When you hear a request, it’s your job to understand the motivations which led to it. Maybe it’s just “nice to have benefit”, but not essential value. You do that by digging around to find the root cause. The questions to ask are about your customers’ lives: their problems, cares, constraints, and goals. Why do they want the feature? How are they currently solving the issue without the feature?</a:t>
            </a:r>
          </a:p>
          <a:p>
            <a:pPr>
              <a:defRPr/>
            </a:pPr>
            <a:r>
              <a:rPr lang="en-US" sz="1200" dirty="0">
                <a:solidFill>
                  <a:schemeClr val="tx1"/>
                </a:solidFill>
                <a:latin typeface="+mn-lt"/>
                <a:ea typeface="+mn-ea"/>
                <a:cs typeface="+mn-cs"/>
              </a:rPr>
              <a:t>You honestly gather as much information about them as you can and then make your own solution on product or service development. Successful startups are about focusing and executing on a single, scalable idea rather than jumping on every good one which crosses your desk. Remember - you (not customer) are building the product.</a:t>
            </a:r>
          </a:p>
          <a:p>
            <a:pPr>
              <a:defRPr/>
            </a:pPr>
            <a:endParaRPr lang="lt-LT" dirty="0"/>
          </a:p>
        </p:txBody>
      </p:sp>
      <p:sp>
        <p:nvSpPr>
          <p:cNvPr id="99332" name="Slide Number Placeholder 3">
            <a:extLst>
              <a:ext uri="{FF2B5EF4-FFF2-40B4-BE49-F238E27FC236}">
                <a16:creationId xmlns:a16="http://schemas.microsoft.com/office/drawing/2014/main" id="{4C142D52-46FB-4B7C-86A9-4C7E2AABAB8F}"/>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7A19D778-6784-47A5-8829-2DD722238B6F}" type="slidenum">
              <a:rPr lang="lt-LT" altLang="lt-LT" sz="1200">
                <a:latin typeface="Calibri" panose="020F0502020204030204" pitchFamily="34" charset="0"/>
              </a:rPr>
              <a:pPr algn="r" defTabSz="914400" eaLnBrk="1" hangingPunct="1"/>
              <a:t>15</a:t>
            </a:fld>
            <a:endParaRPr lang="lt-LT" altLang="lt-LT" sz="12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92C4FC66-15D4-4AD5-B853-D208E683D5D9}"/>
              </a:ext>
            </a:extLst>
          </p:cNvPr>
          <p:cNvSpPr>
            <a:spLocks noGrp="1" noRot="1" noChangeAspect="1" noTextEdi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028E4F0A-551B-4EA6-BA78-51FE5B62A8ED}"/>
              </a:ext>
            </a:extLst>
          </p:cNvPr>
          <p:cNvSpPr>
            <a:spLocks noGrp="1"/>
          </p:cNvSpPr>
          <p:nvPr>
            <p:ph type="body" idx="1"/>
          </p:nvPr>
        </p:nvSpPr>
        <p:spPr/>
        <p:txBody>
          <a:bodyPr/>
          <a:lstStyle/>
          <a:p>
            <a:pPr>
              <a:defRPr/>
            </a:pPr>
            <a:r>
              <a:rPr lang="en-US" sz="1200" b="1" dirty="0">
                <a:solidFill>
                  <a:schemeClr val="tx1"/>
                </a:solidFill>
                <a:latin typeface="+mn-lt"/>
                <a:ea typeface="+mn-ea"/>
                <a:cs typeface="+mn-cs"/>
              </a:rPr>
              <a:t>Practical tip #4: Don't talk with potential customers alone, if possible</a:t>
            </a:r>
            <a:endParaRPr lang="en-US" sz="1200" dirty="0">
              <a:solidFill>
                <a:schemeClr val="tx1"/>
              </a:solidFill>
              <a:latin typeface="+mn-lt"/>
              <a:ea typeface="+mn-ea"/>
              <a:cs typeface="+mn-cs"/>
            </a:endParaRPr>
          </a:p>
          <a:p>
            <a:pPr>
              <a:defRPr/>
            </a:pPr>
            <a:r>
              <a:rPr lang="en-US" sz="1200" dirty="0">
                <a:solidFill>
                  <a:schemeClr val="tx1"/>
                </a:solidFill>
                <a:latin typeface="+mn-lt"/>
                <a:ea typeface="+mn-ea"/>
                <a:cs typeface="+mn-cs"/>
              </a:rPr>
              <a:t>Meetings go best when you've got two people at them. One person can focus on taking notes and the other can focus on talking. As the second person, sometimes you'll notice the lead asking bad questions or missing a signal they should be digging into. Just jump in and fix them.</a:t>
            </a:r>
          </a:p>
          <a:p>
            <a:pPr>
              <a:defRPr/>
            </a:pPr>
            <a:endParaRPr lang="en-US" sz="1200" dirty="0">
              <a:solidFill>
                <a:schemeClr val="tx1"/>
              </a:solidFill>
              <a:latin typeface="+mn-lt"/>
              <a:ea typeface="+mn-ea"/>
              <a:cs typeface="+mn-cs"/>
            </a:endParaRPr>
          </a:p>
          <a:p>
            <a:pPr>
              <a:defRPr/>
            </a:pPr>
            <a:r>
              <a:rPr lang="en-US" sz="1200" b="1" dirty="0">
                <a:solidFill>
                  <a:schemeClr val="tx1"/>
                </a:solidFill>
                <a:latin typeface="+mn-lt"/>
                <a:ea typeface="+mn-ea"/>
                <a:cs typeface="+mn-cs"/>
              </a:rPr>
              <a:t>Practical tip #5: You want to take your customer notes so that they are:</a:t>
            </a:r>
            <a:endParaRPr lang="en-US" sz="1200" dirty="0">
              <a:solidFill>
                <a:schemeClr val="tx1"/>
              </a:solidFill>
              <a:latin typeface="+mn-lt"/>
              <a:ea typeface="+mn-ea"/>
              <a:cs typeface="+mn-cs"/>
            </a:endParaRPr>
          </a:p>
          <a:p>
            <a:pPr>
              <a:defRPr/>
            </a:pPr>
            <a:r>
              <a:rPr lang="en-US" sz="1200" dirty="0">
                <a:solidFill>
                  <a:schemeClr val="tx1"/>
                </a:solidFill>
                <a:latin typeface="+mn-lt"/>
                <a:ea typeface="+mn-ea"/>
                <a:cs typeface="+mn-cs"/>
              </a:rPr>
              <a:t>Able to be sorted, mixed, and re-arranged. Able to be combined with the notes of the rest of your team. Permanent and retrievable. Not mixed in with other random noise like to do lists and ideas</a:t>
            </a:r>
          </a:p>
          <a:p>
            <a:pPr>
              <a:defRPr/>
            </a:pPr>
            <a:endParaRPr lang="en-US" sz="1200" dirty="0">
              <a:solidFill>
                <a:schemeClr val="tx1"/>
              </a:solidFill>
              <a:latin typeface="+mn-lt"/>
              <a:ea typeface="+mn-ea"/>
              <a:cs typeface="+mn-cs"/>
            </a:endParaRPr>
          </a:p>
          <a:p>
            <a:pPr>
              <a:defRPr/>
            </a:pPr>
            <a:r>
              <a:rPr lang="en-US" sz="1200" b="1" dirty="0">
                <a:solidFill>
                  <a:schemeClr val="tx1"/>
                </a:solidFill>
                <a:latin typeface="+mn-lt"/>
                <a:ea typeface="+mn-ea"/>
                <a:cs typeface="+mn-cs"/>
              </a:rPr>
              <a:t>Practical tip #6: Don‘t spend too much on planning and preparation</a:t>
            </a:r>
            <a:endParaRPr lang="en-US" sz="1200" dirty="0">
              <a:solidFill>
                <a:schemeClr val="tx1"/>
              </a:solidFill>
              <a:latin typeface="+mn-lt"/>
              <a:ea typeface="+mn-ea"/>
              <a:cs typeface="+mn-cs"/>
            </a:endParaRPr>
          </a:p>
          <a:p>
            <a:pPr>
              <a:defRPr/>
            </a:pPr>
            <a:r>
              <a:rPr lang="en-US" sz="1200" dirty="0">
                <a:solidFill>
                  <a:schemeClr val="tx1"/>
                </a:solidFill>
                <a:latin typeface="+mn-lt"/>
                <a:ea typeface="+mn-ea"/>
                <a:cs typeface="+mn-cs"/>
              </a:rPr>
              <a:t>Don’t spend a week prepping for meetings; spend an hour and then go talk to people. Anything more is stalling.  Don’t spend months doing full-time customer conversations before beginning to move on a product. Spend a week, maybe two. Get your bearings and then give them something to commit to.</a:t>
            </a:r>
          </a:p>
          <a:p>
            <a:pPr>
              <a:defRPr/>
            </a:pPr>
            <a:endParaRPr lang="lt-LT" dirty="0"/>
          </a:p>
        </p:txBody>
      </p:sp>
      <p:sp>
        <p:nvSpPr>
          <p:cNvPr id="101380" name="Slide Number Placeholder 3">
            <a:extLst>
              <a:ext uri="{FF2B5EF4-FFF2-40B4-BE49-F238E27FC236}">
                <a16:creationId xmlns:a16="http://schemas.microsoft.com/office/drawing/2014/main" id="{0699CCCF-6310-4D7B-B4E1-8AAD940234EB}"/>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2E3F9A61-997C-4229-BCDD-DB1E9E9076C3}" type="slidenum">
              <a:rPr lang="lt-LT" altLang="lt-LT" sz="1200">
                <a:latin typeface="Calibri" panose="020F0502020204030204" pitchFamily="34" charset="0"/>
              </a:rPr>
              <a:pPr algn="r" defTabSz="914400" eaLnBrk="1" hangingPunct="1"/>
              <a:t>16</a:t>
            </a:fld>
            <a:endParaRPr lang="lt-LT" altLang="lt-LT"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dirty="0">
              <a:solidFill>
                <a:schemeClr val="bg1">
                  <a:lumMod val="50000"/>
                </a:schemeClr>
              </a:solidFill>
              <a:effectLst/>
              <a:latin typeface="Source Sans Pro" panose="020B0503030403020204" pitchFamily="34" charset="0"/>
            </a:endParaRPr>
          </a:p>
        </p:txBody>
      </p:sp>
      <p:sp>
        <p:nvSpPr>
          <p:cNvPr id="4" name="Slide Number Placeholder 3"/>
          <p:cNvSpPr>
            <a:spLocks noGrp="1"/>
          </p:cNvSpPr>
          <p:nvPr>
            <p:ph type="sldNum" sz="quarter" idx="10"/>
          </p:nvPr>
        </p:nvSpPr>
        <p:spPr/>
        <p:txBody>
          <a:bodyPr/>
          <a:lstStyle/>
          <a:p>
            <a:fld id="{2E7D2F9E-D167-4ED3-83EC-AE46EA34BEC3}" type="slidenum">
              <a:rPr lang="en-US" smtClean="0"/>
              <a:pPr/>
              <a:t>17</a:t>
            </a:fld>
            <a:endParaRPr lang="en-US" dirty="0"/>
          </a:p>
        </p:txBody>
      </p:sp>
    </p:spTree>
    <p:extLst>
      <p:ext uri="{BB962C8B-B14F-4D97-AF65-F5344CB8AC3E}">
        <p14:creationId xmlns:p14="http://schemas.microsoft.com/office/powerpoint/2010/main" val="175161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8587-93EC-4A07-A148-6CCD64388D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2386B6-8AE2-457F-ADE1-8D33282C47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D18F9F-1A99-4174-9C40-23E014B6A3F4}"/>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5" name="Footer Placeholder 4">
            <a:extLst>
              <a:ext uri="{FF2B5EF4-FFF2-40B4-BE49-F238E27FC236}">
                <a16:creationId xmlns:a16="http://schemas.microsoft.com/office/drawing/2014/main" id="{7E386AD2-348D-404C-8050-7284F3E6A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C62D8-93EA-4C54-8C87-F1D5710FF94F}"/>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38874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B0F4-48EC-401E-9ADD-5A4542457B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AD1CA8-71E5-413A-AFA0-D4A21371F6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43009-7F51-47EB-8332-FAB713A53CE4}"/>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5" name="Footer Placeholder 4">
            <a:extLst>
              <a:ext uri="{FF2B5EF4-FFF2-40B4-BE49-F238E27FC236}">
                <a16:creationId xmlns:a16="http://schemas.microsoft.com/office/drawing/2014/main" id="{FC4DA5CF-9F40-4D54-89D8-EA85C9A2B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6B206-18C0-4C0E-9536-5D4A2F0CB6C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159700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A0EE6B-33E1-4061-93F0-713621067B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E253B1-B3C8-4568-B823-AB05CD0C3F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60D22-623E-4504-A187-CB7B8B2D226B}"/>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5" name="Footer Placeholder 4">
            <a:extLst>
              <a:ext uri="{FF2B5EF4-FFF2-40B4-BE49-F238E27FC236}">
                <a16:creationId xmlns:a16="http://schemas.microsoft.com/office/drawing/2014/main" id="{341EE5EE-861A-4CB8-8830-5EB41891C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11D0F-36EB-4F1B-83D8-B92FE80C5B78}"/>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43598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Main Title &amp; Subtitle">
    <p:spTree>
      <p:nvGrpSpPr>
        <p:cNvPr id="1" name=""/>
        <p:cNvGrpSpPr/>
        <p:nvPr/>
      </p:nvGrpSpPr>
      <p:grpSpPr>
        <a:xfrm>
          <a:off x="0" y="0"/>
          <a:ext cx="0" cy="0"/>
          <a:chOff x="0" y="0"/>
          <a:chExt cx="0" cy="0"/>
        </a:xfrm>
      </p:grpSpPr>
      <p:sp>
        <p:nvSpPr>
          <p:cNvPr id="6" name="Text Placeholder 3"/>
          <p:cNvSpPr>
            <a:spLocks noGrp="1"/>
          </p:cNvSpPr>
          <p:nvPr>
            <p:ph type="body" sz="half" idx="2" hasCustomPrompt="1"/>
          </p:nvPr>
        </p:nvSpPr>
        <p:spPr>
          <a:xfrm>
            <a:off x="517093" y="974041"/>
            <a:ext cx="11157817" cy="231007"/>
          </a:xfrm>
          <a:prstGeom prst="rect">
            <a:avLst/>
          </a:prstGeom>
        </p:spPr>
        <p:txBody>
          <a:bodyPr wrap="none" lIns="0" tIns="0" rIns="0" bIns="0" anchor="ctr">
            <a:noAutofit/>
          </a:bodyPr>
          <a:lstStyle>
            <a:lvl1pPr marL="0" indent="0" algn="l">
              <a:buNone/>
              <a:defRPr sz="1467" b="0" baseline="0">
                <a:solidFill>
                  <a:schemeClr val="bg1">
                    <a:lumMod val="50000"/>
                  </a:schemeClr>
                </a:solidFill>
                <a:latin typeface="+mn-lt"/>
                <a:ea typeface="Roboto"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7" name="Title 2"/>
          <p:cNvSpPr>
            <a:spLocks noGrp="1"/>
          </p:cNvSpPr>
          <p:nvPr>
            <p:ph type="title"/>
          </p:nvPr>
        </p:nvSpPr>
        <p:spPr>
          <a:xfrm>
            <a:off x="517093" y="376816"/>
            <a:ext cx="11157817" cy="545945"/>
          </a:xfrm>
          <a:prstGeom prst="rect">
            <a:avLst/>
          </a:prstGeom>
        </p:spPr>
        <p:txBody>
          <a:bodyPr lIns="0" tIns="0" rIns="0" bIns="0" anchor="ctr"/>
          <a:lstStyle>
            <a:lvl1pPr algn="l">
              <a:defRPr sz="4000">
                <a:solidFill>
                  <a:schemeClr val="tx1">
                    <a:lumMod val="75000"/>
                    <a:lumOff val="25000"/>
                  </a:schemeClr>
                </a:solidFill>
              </a:defRPr>
            </a:lvl1pPr>
          </a:lstStyle>
          <a:p>
            <a:r>
              <a:rPr lang="en-US" dirty="0"/>
              <a:t>Click to edit Master title style</a:t>
            </a:r>
          </a:p>
        </p:txBody>
      </p:sp>
    </p:spTree>
    <p:extLst>
      <p:ext uri="{BB962C8B-B14F-4D97-AF65-F5344CB8AC3E}">
        <p14:creationId xmlns:p14="http://schemas.microsoft.com/office/powerpoint/2010/main" val="11785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0964A-4579-4435-8BDC-6201794F27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8E509-A77B-40D6-A2A4-6638E93096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DD003-4C03-403B-A443-AE96B1D33AD5}"/>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5" name="Footer Placeholder 4">
            <a:extLst>
              <a:ext uri="{FF2B5EF4-FFF2-40B4-BE49-F238E27FC236}">
                <a16:creationId xmlns:a16="http://schemas.microsoft.com/office/drawing/2014/main" id="{18D29130-C8A1-4FC6-B65A-FCE35DF05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BB975-A501-468C-AD2A-64E3B3242247}"/>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151196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5155-A9B2-4D52-B423-F8A5C762FE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D9127A-EFE8-452C-B045-71694A5EED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DB912-95A3-46CD-A776-C1027B9E6B5B}"/>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5" name="Footer Placeholder 4">
            <a:extLst>
              <a:ext uri="{FF2B5EF4-FFF2-40B4-BE49-F238E27FC236}">
                <a16:creationId xmlns:a16="http://schemas.microsoft.com/office/drawing/2014/main" id="{44755FA7-C966-4B40-999D-CE12250C5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A42C9-825B-4365-97CF-750C24FB6A93}"/>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236874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D6BE-5C61-46B3-B038-5751DBDEDA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FBC7DA-6AC6-4B32-992C-FED3809F13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FBE7DE-EDDC-4D7B-B1B2-2ACC3C6905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7572AB-F9E1-49E9-B2D9-6AB2C7A5BBBC}"/>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6" name="Footer Placeholder 5">
            <a:extLst>
              <a:ext uri="{FF2B5EF4-FFF2-40B4-BE49-F238E27FC236}">
                <a16:creationId xmlns:a16="http://schemas.microsoft.com/office/drawing/2014/main" id="{F00DF27E-CC38-4FC6-B272-AC41C4C75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96C637-9911-4EC9-990D-F127B4C2247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276650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9293-F357-41D6-A803-D903DD3428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C89A8E-D8D0-455D-848E-0F07777C8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CB6149-74DC-4365-8FE7-C3275C03AC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207BC-32FC-4201-9A94-8D135DD6B4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C05C64-5D78-43FA-9FC9-197141361B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D28E7D-A649-4B0E-8D72-C3E4B9FEC286}"/>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8" name="Footer Placeholder 7">
            <a:extLst>
              <a:ext uri="{FF2B5EF4-FFF2-40B4-BE49-F238E27FC236}">
                <a16:creationId xmlns:a16="http://schemas.microsoft.com/office/drawing/2014/main" id="{AE6868D9-D044-4985-89FC-54025EF656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28F0C9-231F-4D03-A3C5-BE769077BE88}"/>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278948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29A8-1BE9-4585-9F3A-C1A181F31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FF59A3-A886-4A8B-982D-BD6E3797CF3C}"/>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4" name="Footer Placeholder 3">
            <a:extLst>
              <a:ext uri="{FF2B5EF4-FFF2-40B4-BE49-F238E27FC236}">
                <a16:creationId xmlns:a16="http://schemas.microsoft.com/office/drawing/2014/main" id="{42749194-DD25-43D9-B4C3-030E6C67B1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A33049-4A99-47E6-B0DA-67A403AD3349}"/>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377853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90B854-3C7A-494D-BFFA-2DA731B35517}"/>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3" name="Footer Placeholder 2">
            <a:extLst>
              <a:ext uri="{FF2B5EF4-FFF2-40B4-BE49-F238E27FC236}">
                <a16:creationId xmlns:a16="http://schemas.microsoft.com/office/drawing/2014/main" id="{3ED90300-AE09-45DB-BD7D-E9D7599D3D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98159A-967E-4C38-8E5E-0FBF630B57C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300816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E64F-C831-404D-B8E3-34EF68A67E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AAEAC1-E677-4F42-8F7E-91F0724072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CE4A93-33D2-491C-9B31-1D11B4528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48005E-EA43-420A-BEA2-73B6A070CA26}"/>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6" name="Footer Placeholder 5">
            <a:extLst>
              <a:ext uri="{FF2B5EF4-FFF2-40B4-BE49-F238E27FC236}">
                <a16:creationId xmlns:a16="http://schemas.microsoft.com/office/drawing/2014/main" id="{63DBFAD9-A598-4AFC-877F-DD94CB8695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556A7-3C5E-4770-9FBA-23E54B815FF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60060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435DA-94C0-49AE-9307-A6B553ACF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575A6A-B5D3-4450-AF98-8E97EC9052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1E144F-A880-497C-BA37-47C3A953E6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BDBFCC-7E55-4D53-9B41-17ACD6EEEF2F}"/>
              </a:ext>
            </a:extLst>
          </p:cNvPr>
          <p:cNvSpPr>
            <a:spLocks noGrp="1"/>
          </p:cNvSpPr>
          <p:nvPr>
            <p:ph type="dt" sz="half" idx="10"/>
          </p:nvPr>
        </p:nvSpPr>
        <p:spPr/>
        <p:txBody>
          <a:bodyPr/>
          <a:lstStyle/>
          <a:p>
            <a:fld id="{1D639561-5E16-492A-99FE-B30EF7DD3829}" type="datetimeFigureOut">
              <a:rPr lang="en-US" smtClean="0"/>
              <a:t>1/7/2022</a:t>
            </a:fld>
            <a:endParaRPr lang="en-US"/>
          </a:p>
        </p:txBody>
      </p:sp>
      <p:sp>
        <p:nvSpPr>
          <p:cNvPr id="6" name="Footer Placeholder 5">
            <a:extLst>
              <a:ext uri="{FF2B5EF4-FFF2-40B4-BE49-F238E27FC236}">
                <a16:creationId xmlns:a16="http://schemas.microsoft.com/office/drawing/2014/main" id="{D54C51E0-6DBE-4BBF-8D2A-D9536D60D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19DB0B-2BC0-40BC-8534-89EB10DE3107}"/>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100532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8D12F4-9CED-4945-85A2-49ABE1CFCD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11ED13-906D-4C8D-BC72-AB03CACDC7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8EED9-944E-4FCA-B2D4-905B70FEDB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39561-5E16-492A-99FE-B30EF7DD3829}" type="datetimeFigureOut">
              <a:rPr lang="en-US" smtClean="0"/>
              <a:t>1/7/2022</a:t>
            </a:fld>
            <a:endParaRPr lang="en-US"/>
          </a:p>
        </p:txBody>
      </p:sp>
      <p:sp>
        <p:nvSpPr>
          <p:cNvPr id="5" name="Footer Placeholder 4">
            <a:extLst>
              <a:ext uri="{FF2B5EF4-FFF2-40B4-BE49-F238E27FC236}">
                <a16:creationId xmlns:a16="http://schemas.microsoft.com/office/drawing/2014/main" id="{84A21348-EBA8-4A12-96C8-C9324CAE0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E7327-405A-4401-BEF8-3473D229B1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5EF29-1CD1-4794-816C-F86933B6BFE9}" type="slidenum">
              <a:rPr lang="en-US" smtClean="0"/>
              <a:t>‹#›</a:t>
            </a:fld>
            <a:endParaRPr lang="en-US"/>
          </a:p>
        </p:txBody>
      </p:sp>
    </p:spTree>
    <p:extLst>
      <p:ext uri="{BB962C8B-B14F-4D97-AF65-F5344CB8AC3E}">
        <p14:creationId xmlns:p14="http://schemas.microsoft.com/office/powerpoint/2010/main" val="410552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31520" y="230205"/>
            <a:ext cx="10996704" cy="6431184"/>
          </a:xfrm>
          <a:prstGeom prst="rect">
            <a:avLst/>
          </a:prstGeom>
        </p:spPr>
      </p:pic>
    </p:spTree>
    <p:extLst>
      <p:ext uri="{BB962C8B-B14F-4D97-AF65-F5344CB8AC3E}">
        <p14:creationId xmlns:p14="http://schemas.microsoft.com/office/powerpoint/2010/main" val="610463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A306C519-7EC2-45EB-AC46-467B85CAAC51}"/>
              </a:ext>
            </a:extLst>
          </p:cNvPr>
          <p:cNvGrpSpPr>
            <a:grpSpLocks/>
          </p:cNvGrpSpPr>
          <p:nvPr/>
        </p:nvGrpSpPr>
        <p:grpSpPr bwMode="auto">
          <a:xfrm>
            <a:off x="9907588" y="2563813"/>
            <a:ext cx="2052637" cy="2188369"/>
            <a:chOff x="12419012" y="812800"/>
            <a:chExt cx="2230437" cy="2460625"/>
          </a:xfrm>
        </p:grpSpPr>
        <p:sp>
          <p:nvSpPr>
            <p:cNvPr id="45" name="Freeform 5">
              <a:extLst>
                <a:ext uri="{FF2B5EF4-FFF2-40B4-BE49-F238E27FC236}">
                  <a16:creationId xmlns:a16="http://schemas.microsoft.com/office/drawing/2014/main" id="{CBB77250-66CA-4560-A79B-D9CC0FA30D11}"/>
                </a:ext>
              </a:extLst>
            </p:cNvPr>
            <p:cNvSpPr>
              <a:spLocks/>
            </p:cNvSpPr>
            <p:nvPr/>
          </p:nvSpPr>
          <p:spPr bwMode="auto">
            <a:xfrm>
              <a:off x="12783852" y="812800"/>
              <a:ext cx="1503345" cy="1967072"/>
            </a:xfrm>
            <a:custGeom>
              <a:avLst/>
              <a:gdLst>
                <a:gd name="T0" fmla="*/ 144 w 399"/>
                <a:gd name="T1" fmla="*/ 48 h 522"/>
                <a:gd name="T2" fmla="*/ 323 w 399"/>
                <a:gd name="T3" fmla="*/ 91 h 522"/>
                <a:gd name="T4" fmla="*/ 373 w 399"/>
                <a:gd name="T5" fmla="*/ 244 h 522"/>
                <a:gd name="T6" fmla="*/ 356 w 399"/>
                <a:gd name="T7" fmla="*/ 355 h 522"/>
                <a:gd name="T8" fmla="*/ 354 w 399"/>
                <a:gd name="T9" fmla="*/ 398 h 522"/>
                <a:gd name="T10" fmla="*/ 191 w 399"/>
                <a:gd name="T11" fmla="*/ 522 h 522"/>
                <a:gd name="T12" fmla="*/ 44 w 399"/>
                <a:gd name="T13" fmla="*/ 402 h 522"/>
                <a:gd name="T14" fmla="*/ 48 w 399"/>
                <a:gd name="T15" fmla="*/ 359 h 522"/>
                <a:gd name="T16" fmla="*/ 31 w 399"/>
                <a:gd name="T17" fmla="*/ 237 h 522"/>
                <a:gd name="T18" fmla="*/ 144 w 399"/>
                <a:gd name="T19" fmla="*/ 48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9" h="522">
                  <a:moveTo>
                    <a:pt x="144" y="48"/>
                  </a:moveTo>
                  <a:cubicBezTo>
                    <a:pt x="159" y="23"/>
                    <a:pt x="275" y="0"/>
                    <a:pt x="323" y="91"/>
                  </a:cubicBezTo>
                  <a:cubicBezTo>
                    <a:pt x="370" y="181"/>
                    <a:pt x="346" y="212"/>
                    <a:pt x="373" y="244"/>
                  </a:cubicBezTo>
                  <a:cubicBezTo>
                    <a:pt x="399" y="276"/>
                    <a:pt x="374" y="349"/>
                    <a:pt x="356" y="355"/>
                  </a:cubicBezTo>
                  <a:cubicBezTo>
                    <a:pt x="338" y="362"/>
                    <a:pt x="345" y="387"/>
                    <a:pt x="354" y="398"/>
                  </a:cubicBezTo>
                  <a:cubicBezTo>
                    <a:pt x="392" y="444"/>
                    <a:pt x="337" y="522"/>
                    <a:pt x="191" y="522"/>
                  </a:cubicBezTo>
                  <a:cubicBezTo>
                    <a:pt x="34" y="521"/>
                    <a:pt x="4" y="430"/>
                    <a:pt x="44" y="402"/>
                  </a:cubicBezTo>
                  <a:cubicBezTo>
                    <a:pt x="57" y="392"/>
                    <a:pt x="62" y="375"/>
                    <a:pt x="48" y="359"/>
                  </a:cubicBezTo>
                  <a:cubicBezTo>
                    <a:pt x="33" y="343"/>
                    <a:pt x="0" y="285"/>
                    <a:pt x="31" y="237"/>
                  </a:cubicBezTo>
                  <a:cubicBezTo>
                    <a:pt x="63" y="190"/>
                    <a:pt x="35" y="48"/>
                    <a:pt x="144" y="48"/>
                  </a:cubicBezTo>
                </a:path>
              </a:pathLst>
            </a:custGeom>
            <a:solidFill>
              <a:schemeClr val="accent5"/>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46" name="Freeform 6">
              <a:extLst>
                <a:ext uri="{FF2B5EF4-FFF2-40B4-BE49-F238E27FC236}">
                  <a16:creationId xmlns:a16="http://schemas.microsoft.com/office/drawing/2014/main" id="{00AF7106-95C0-47BD-AE24-9E2AEC74B104}"/>
                </a:ext>
              </a:extLst>
            </p:cNvPr>
            <p:cNvSpPr>
              <a:spLocks/>
            </p:cNvSpPr>
            <p:nvPr/>
          </p:nvSpPr>
          <p:spPr bwMode="auto">
            <a:xfrm>
              <a:off x="12419012" y="2390741"/>
              <a:ext cx="2230437" cy="882684"/>
            </a:xfrm>
            <a:custGeom>
              <a:avLst/>
              <a:gdLst>
                <a:gd name="T0" fmla="*/ 352 w 592"/>
                <a:gd name="T1" fmla="*/ 0 h 234"/>
                <a:gd name="T2" fmla="*/ 236 w 592"/>
                <a:gd name="T3" fmla="*/ 6 h 234"/>
                <a:gd name="T4" fmla="*/ 63 w 592"/>
                <a:gd name="T5" fmla="*/ 92 h 234"/>
                <a:gd name="T6" fmla="*/ 0 w 592"/>
                <a:gd name="T7" fmla="*/ 234 h 234"/>
                <a:gd name="T8" fmla="*/ 592 w 592"/>
                <a:gd name="T9" fmla="*/ 234 h 234"/>
                <a:gd name="T10" fmla="*/ 528 w 592"/>
                <a:gd name="T11" fmla="*/ 92 h 234"/>
                <a:gd name="T12" fmla="*/ 352 w 592"/>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592" h="234">
                  <a:moveTo>
                    <a:pt x="352" y="0"/>
                  </a:moveTo>
                  <a:cubicBezTo>
                    <a:pt x="351" y="2"/>
                    <a:pt x="238" y="4"/>
                    <a:pt x="236" y="6"/>
                  </a:cubicBezTo>
                  <a:cubicBezTo>
                    <a:pt x="201" y="56"/>
                    <a:pt x="124" y="79"/>
                    <a:pt x="63" y="92"/>
                  </a:cubicBezTo>
                  <a:cubicBezTo>
                    <a:pt x="2" y="106"/>
                    <a:pt x="0" y="183"/>
                    <a:pt x="0" y="234"/>
                  </a:cubicBezTo>
                  <a:cubicBezTo>
                    <a:pt x="592" y="234"/>
                    <a:pt x="592" y="234"/>
                    <a:pt x="592" y="234"/>
                  </a:cubicBezTo>
                  <a:cubicBezTo>
                    <a:pt x="592" y="183"/>
                    <a:pt x="590" y="106"/>
                    <a:pt x="528" y="92"/>
                  </a:cubicBezTo>
                  <a:cubicBezTo>
                    <a:pt x="467" y="78"/>
                    <a:pt x="385" y="53"/>
                    <a:pt x="352" y="0"/>
                  </a:cubicBezTo>
                </a:path>
              </a:pathLst>
            </a:custGeom>
            <a:solidFill>
              <a:schemeClr val="accent6">
                <a:lumMod val="50000"/>
              </a:scheme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47" name="Freeform 7">
              <a:extLst>
                <a:ext uri="{FF2B5EF4-FFF2-40B4-BE49-F238E27FC236}">
                  <a16:creationId xmlns:a16="http://schemas.microsoft.com/office/drawing/2014/main" id="{8FFE9B0E-3C8E-4407-9863-AA4EDCEDD17B}"/>
                </a:ext>
              </a:extLst>
            </p:cNvPr>
            <p:cNvSpPr>
              <a:spLocks/>
            </p:cNvSpPr>
            <p:nvPr/>
          </p:nvSpPr>
          <p:spPr bwMode="auto">
            <a:xfrm>
              <a:off x="13312567" y="1691021"/>
              <a:ext cx="445052" cy="1077249"/>
            </a:xfrm>
            <a:custGeom>
              <a:avLst/>
              <a:gdLst>
                <a:gd name="T0" fmla="*/ 0 w 118"/>
                <a:gd name="T1" fmla="*/ 78 h 286"/>
                <a:gd name="T2" fmla="*/ 0 w 118"/>
                <a:gd name="T3" fmla="*/ 175 h 286"/>
                <a:gd name="T4" fmla="*/ 0 w 118"/>
                <a:gd name="T5" fmla="*/ 223 h 286"/>
                <a:gd name="T6" fmla="*/ 118 w 118"/>
                <a:gd name="T7" fmla="*/ 223 h 286"/>
                <a:gd name="T8" fmla="*/ 118 w 118"/>
                <a:gd name="T9" fmla="*/ 175 h 286"/>
                <a:gd name="T10" fmla="*/ 118 w 118"/>
                <a:gd name="T11" fmla="*/ 78 h 286"/>
                <a:gd name="T12" fmla="*/ 0 w 118"/>
                <a:gd name="T13" fmla="*/ 78 h 286"/>
              </a:gdLst>
              <a:ahLst/>
              <a:cxnLst>
                <a:cxn ang="0">
                  <a:pos x="T0" y="T1"/>
                </a:cxn>
                <a:cxn ang="0">
                  <a:pos x="T2" y="T3"/>
                </a:cxn>
                <a:cxn ang="0">
                  <a:pos x="T4" y="T5"/>
                </a:cxn>
                <a:cxn ang="0">
                  <a:pos x="T6" y="T7"/>
                </a:cxn>
                <a:cxn ang="0">
                  <a:pos x="T8" y="T9"/>
                </a:cxn>
                <a:cxn ang="0">
                  <a:pos x="T10" y="T11"/>
                </a:cxn>
                <a:cxn ang="0">
                  <a:pos x="T12" y="T13"/>
                </a:cxn>
              </a:cxnLst>
              <a:rect l="0" t="0" r="r" b="b"/>
              <a:pathLst>
                <a:path w="118" h="286">
                  <a:moveTo>
                    <a:pt x="0" y="78"/>
                  </a:moveTo>
                  <a:cubicBezTo>
                    <a:pt x="0" y="175"/>
                    <a:pt x="0" y="175"/>
                    <a:pt x="0" y="175"/>
                  </a:cubicBezTo>
                  <a:cubicBezTo>
                    <a:pt x="0" y="223"/>
                    <a:pt x="0" y="223"/>
                    <a:pt x="0" y="223"/>
                  </a:cubicBezTo>
                  <a:cubicBezTo>
                    <a:pt x="29" y="284"/>
                    <a:pt x="83" y="286"/>
                    <a:pt x="118" y="223"/>
                  </a:cubicBezTo>
                  <a:cubicBezTo>
                    <a:pt x="118" y="175"/>
                    <a:pt x="118" y="175"/>
                    <a:pt x="118" y="175"/>
                  </a:cubicBezTo>
                  <a:cubicBezTo>
                    <a:pt x="118" y="78"/>
                    <a:pt x="118" y="78"/>
                    <a:pt x="118" y="78"/>
                  </a:cubicBezTo>
                  <a:cubicBezTo>
                    <a:pt x="118" y="0"/>
                    <a:pt x="0" y="0"/>
                    <a:pt x="0" y="78"/>
                  </a:cubicBezTo>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48" name="Freeform 8">
              <a:extLst>
                <a:ext uri="{FF2B5EF4-FFF2-40B4-BE49-F238E27FC236}">
                  <a16:creationId xmlns:a16="http://schemas.microsoft.com/office/drawing/2014/main" id="{439B5741-8C5C-423D-B50B-E2A590ABC068}"/>
                </a:ext>
              </a:extLst>
            </p:cNvPr>
            <p:cNvSpPr>
              <a:spLocks/>
            </p:cNvSpPr>
            <p:nvPr/>
          </p:nvSpPr>
          <p:spPr bwMode="auto">
            <a:xfrm>
              <a:off x="13949095" y="1709764"/>
              <a:ext cx="225976" cy="332010"/>
            </a:xfrm>
            <a:custGeom>
              <a:avLst/>
              <a:gdLst>
                <a:gd name="T0" fmla="*/ 46 w 60"/>
                <a:gd name="T1" fmla="*/ 5 h 88"/>
                <a:gd name="T2" fmla="*/ 9 w 60"/>
                <a:gd name="T3" fmla="*/ 35 h 88"/>
                <a:gd name="T4" fmla="*/ 14 w 60"/>
                <a:gd name="T5" fmla="*/ 83 h 88"/>
                <a:gd name="T6" fmla="*/ 52 w 60"/>
                <a:gd name="T7" fmla="*/ 54 h 88"/>
                <a:gd name="T8" fmla="*/ 46 w 60"/>
                <a:gd name="T9" fmla="*/ 5 h 88"/>
              </a:gdLst>
              <a:ahLst/>
              <a:cxnLst>
                <a:cxn ang="0">
                  <a:pos x="T0" y="T1"/>
                </a:cxn>
                <a:cxn ang="0">
                  <a:pos x="T2" y="T3"/>
                </a:cxn>
                <a:cxn ang="0">
                  <a:pos x="T4" y="T5"/>
                </a:cxn>
                <a:cxn ang="0">
                  <a:pos x="T6" y="T7"/>
                </a:cxn>
                <a:cxn ang="0">
                  <a:pos x="T8" y="T9"/>
                </a:cxn>
              </a:cxnLst>
              <a:rect l="0" t="0" r="r" b="b"/>
              <a:pathLst>
                <a:path w="60" h="88">
                  <a:moveTo>
                    <a:pt x="46" y="5"/>
                  </a:moveTo>
                  <a:cubicBezTo>
                    <a:pt x="34" y="0"/>
                    <a:pt x="18" y="13"/>
                    <a:pt x="9" y="35"/>
                  </a:cubicBezTo>
                  <a:cubicBezTo>
                    <a:pt x="0" y="56"/>
                    <a:pt x="2" y="78"/>
                    <a:pt x="14" y="83"/>
                  </a:cubicBezTo>
                  <a:cubicBezTo>
                    <a:pt x="26" y="88"/>
                    <a:pt x="43" y="75"/>
                    <a:pt x="52" y="54"/>
                  </a:cubicBezTo>
                  <a:cubicBezTo>
                    <a:pt x="60" y="32"/>
                    <a:pt x="58" y="11"/>
                    <a:pt x="46" y="5"/>
                  </a:cubicBezTo>
                  <a:close/>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49" name="Freeform 9">
              <a:extLst>
                <a:ext uri="{FF2B5EF4-FFF2-40B4-BE49-F238E27FC236}">
                  <a16:creationId xmlns:a16="http://schemas.microsoft.com/office/drawing/2014/main" id="{F2D81111-B76B-4D41-B59D-CAC560065856}"/>
                </a:ext>
              </a:extLst>
            </p:cNvPr>
            <p:cNvSpPr>
              <a:spLocks/>
            </p:cNvSpPr>
            <p:nvPr/>
          </p:nvSpPr>
          <p:spPr bwMode="auto">
            <a:xfrm>
              <a:off x="12890802" y="1709764"/>
              <a:ext cx="230288" cy="332010"/>
            </a:xfrm>
            <a:custGeom>
              <a:avLst/>
              <a:gdLst>
                <a:gd name="T0" fmla="*/ 15 w 61"/>
                <a:gd name="T1" fmla="*/ 5 h 88"/>
                <a:gd name="T2" fmla="*/ 52 w 61"/>
                <a:gd name="T3" fmla="*/ 35 h 88"/>
                <a:gd name="T4" fmla="*/ 46 w 61"/>
                <a:gd name="T5" fmla="*/ 83 h 88"/>
                <a:gd name="T6" fmla="*/ 9 w 61"/>
                <a:gd name="T7" fmla="*/ 54 h 88"/>
                <a:gd name="T8" fmla="*/ 15 w 61"/>
                <a:gd name="T9" fmla="*/ 5 h 88"/>
              </a:gdLst>
              <a:ahLst/>
              <a:cxnLst>
                <a:cxn ang="0">
                  <a:pos x="T0" y="T1"/>
                </a:cxn>
                <a:cxn ang="0">
                  <a:pos x="T2" y="T3"/>
                </a:cxn>
                <a:cxn ang="0">
                  <a:pos x="T4" y="T5"/>
                </a:cxn>
                <a:cxn ang="0">
                  <a:pos x="T6" y="T7"/>
                </a:cxn>
                <a:cxn ang="0">
                  <a:pos x="T8" y="T9"/>
                </a:cxn>
              </a:cxnLst>
              <a:rect l="0" t="0" r="r" b="b"/>
              <a:pathLst>
                <a:path w="61" h="88">
                  <a:moveTo>
                    <a:pt x="15" y="5"/>
                  </a:moveTo>
                  <a:cubicBezTo>
                    <a:pt x="26" y="0"/>
                    <a:pt x="43" y="13"/>
                    <a:pt x="52" y="35"/>
                  </a:cubicBezTo>
                  <a:cubicBezTo>
                    <a:pt x="61" y="56"/>
                    <a:pt x="58" y="78"/>
                    <a:pt x="46" y="83"/>
                  </a:cubicBezTo>
                  <a:cubicBezTo>
                    <a:pt x="35" y="88"/>
                    <a:pt x="18" y="75"/>
                    <a:pt x="9" y="54"/>
                  </a:cubicBezTo>
                  <a:cubicBezTo>
                    <a:pt x="0" y="32"/>
                    <a:pt x="3" y="11"/>
                    <a:pt x="15" y="5"/>
                  </a:cubicBezTo>
                  <a:close/>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0" name="Freeform 10">
              <a:extLst>
                <a:ext uri="{FF2B5EF4-FFF2-40B4-BE49-F238E27FC236}">
                  <a16:creationId xmlns:a16="http://schemas.microsoft.com/office/drawing/2014/main" id="{07A64EF1-2515-4EC6-9C2D-5BAFDB5DF2AB}"/>
                </a:ext>
              </a:extLst>
            </p:cNvPr>
            <p:cNvSpPr>
              <a:spLocks/>
            </p:cNvSpPr>
            <p:nvPr/>
          </p:nvSpPr>
          <p:spPr bwMode="auto">
            <a:xfrm>
              <a:off x="13312567" y="2255974"/>
              <a:ext cx="445052" cy="158865"/>
            </a:xfrm>
            <a:custGeom>
              <a:avLst/>
              <a:gdLst>
                <a:gd name="T0" fmla="*/ 118 w 118"/>
                <a:gd name="T1" fmla="*/ 0 h 42"/>
                <a:gd name="T2" fmla="*/ 0 w 118"/>
                <a:gd name="T3" fmla="*/ 0 h 42"/>
                <a:gd name="T4" fmla="*/ 0 w 118"/>
                <a:gd name="T5" fmla="*/ 4 h 42"/>
                <a:gd name="T6" fmla="*/ 58 w 118"/>
                <a:gd name="T7" fmla="*/ 42 h 42"/>
                <a:gd name="T8" fmla="*/ 118 w 118"/>
                <a:gd name="T9" fmla="*/ 4 h 42"/>
                <a:gd name="T10" fmla="*/ 118 w 118"/>
                <a:gd name="T11" fmla="*/ 0 h 42"/>
              </a:gdLst>
              <a:ahLst/>
              <a:cxnLst>
                <a:cxn ang="0">
                  <a:pos x="T0" y="T1"/>
                </a:cxn>
                <a:cxn ang="0">
                  <a:pos x="T2" y="T3"/>
                </a:cxn>
                <a:cxn ang="0">
                  <a:pos x="T4" y="T5"/>
                </a:cxn>
                <a:cxn ang="0">
                  <a:pos x="T6" y="T7"/>
                </a:cxn>
                <a:cxn ang="0">
                  <a:pos x="T8" y="T9"/>
                </a:cxn>
                <a:cxn ang="0">
                  <a:pos x="T10" y="T11"/>
                </a:cxn>
              </a:cxnLst>
              <a:rect l="0" t="0" r="r" b="b"/>
              <a:pathLst>
                <a:path w="118" h="42">
                  <a:moveTo>
                    <a:pt x="118" y="0"/>
                  </a:moveTo>
                  <a:cubicBezTo>
                    <a:pt x="0" y="0"/>
                    <a:pt x="0" y="0"/>
                    <a:pt x="0" y="0"/>
                  </a:cubicBezTo>
                  <a:cubicBezTo>
                    <a:pt x="0" y="4"/>
                    <a:pt x="0" y="4"/>
                    <a:pt x="0" y="4"/>
                  </a:cubicBezTo>
                  <a:cubicBezTo>
                    <a:pt x="0" y="4"/>
                    <a:pt x="37" y="42"/>
                    <a:pt x="58" y="42"/>
                  </a:cubicBezTo>
                  <a:cubicBezTo>
                    <a:pt x="80" y="42"/>
                    <a:pt x="118" y="4"/>
                    <a:pt x="118" y="4"/>
                  </a:cubicBezTo>
                  <a:cubicBezTo>
                    <a:pt x="118" y="0"/>
                    <a:pt x="118" y="0"/>
                    <a:pt x="118" y="0"/>
                  </a:cubicBezTo>
                </a:path>
              </a:pathLst>
            </a:custGeom>
            <a:solidFill>
              <a:sysClr val="windowText" lastClr="000000">
                <a:alpha val="20000"/>
              </a:sys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1" name="Freeform 11">
              <a:extLst>
                <a:ext uri="{FF2B5EF4-FFF2-40B4-BE49-F238E27FC236}">
                  <a16:creationId xmlns:a16="http://schemas.microsoft.com/office/drawing/2014/main" id="{5BBBF724-4A1C-43CB-87A9-A666AFB6F775}"/>
                </a:ext>
              </a:extLst>
            </p:cNvPr>
            <p:cNvSpPr>
              <a:spLocks/>
            </p:cNvSpPr>
            <p:nvPr/>
          </p:nvSpPr>
          <p:spPr bwMode="auto">
            <a:xfrm>
              <a:off x="12920990" y="1002010"/>
              <a:ext cx="1228207" cy="1363741"/>
            </a:xfrm>
            <a:custGeom>
              <a:avLst/>
              <a:gdLst>
                <a:gd name="T0" fmla="*/ 163 w 326"/>
                <a:gd name="T1" fmla="*/ 362 h 362"/>
                <a:gd name="T2" fmla="*/ 24 w 326"/>
                <a:gd name="T3" fmla="*/ 214 h 362"/>
                <a:gd name="T4" fmla="*/ 163 w 326"/>
                <a:gd name="T5" fmla="*/ 0 h 362"/>
                <a:gd name="T6" fmla="*/ 302 w 326"/>
                <a:gd name="T7" fmla="*/ 214 h 362"/>
                <a:gd name="T8" fmla="*/ 163 w 326"/>
                <a:gd name="T9" fmla="*/ 362 h 362"/>
              </a:gdLst>
              <a:ahLst/>
              <a:cxnLst>
                <a:cxn ang="0">
                  <a:pos x="T0" y="T1"/>
                </a:cxn>
                <a:cxn ang="0">
                  <a:pos x="T2" y="T3"/>
                </a:cxn>
                <a:cxn ang="0">
                  <a:pos x="T4" y="T5"/>
                </a:cxn>
                <a:cxn ang="0">
                  <a:pos x="T6" y="T7"/>
                </a:cxn>
                <a:cxn ang="0">
                  <a:pos x="T8" y="T9"/>
                </a:cxn>
              </a:cxnLst>
              <a:rect l="0" t="0" r="r" b="b"/>
              <a:pathLst>
                <a:path w="326" h="362">
                  <a:moveTo>
                    <a:pt x="163" y="362"/>
                  </a:moveTo>
                  <a:cubicBezTo>
                    <a:pt x="126" y="362"/>
                    <a:pt x="48" y="301"/>
                    <a:pt x="24" y="214"/>
                  </a:cubicBezTo>
                  <a:cubicBezTo>
                    <a:pt x="0" y="126"/>
                    <a:pt x="46" y="0"/>
                    <a:pt x="163" y="0"/>
                  </a:cubicBezTo>
                  <a:cubicBezTo>
                    <a:pt x="280" y="0"/>
                    <a:pt x="326" y="126"/>
                    <a:pt x="302" y="214"/>
                  </a:cubicBezTo>
                  <a:cubicBezTo>
                    <a:pt x="277" y="301"/>
                    <a:pt x="200" y="362"/>
                    <a:pt x="163" y="362"/>
                  </a:cubicBezTo>
                  <a:close/>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2" name="Freeform 12">
              <a:extLst>
                <a:ext uri="{FF2B5EF4-FFF2-40B4-BE49-F238E27FC236}">
                  <a16:creationId xmlns:a16="http://schemas.microsoft.com/office/drawing/2014/main" id="{3DC0976B-A129-4E89-BDD1-3840ADB10AE5}"/>
                </a:ext>
              </a:extLst>
            </p:cNvPr>
            <p:cNvSpPr>
              <a:spLocks/>
            </p:cNvSpPr>
            <p:nvPr/>
          </p:nvSpPr>
          <p:spPr bwMode="auto">
            <a:xfrm>
              <a:off x="12915815" y="963633"/>
              <a:ext cx="1297207" cy="938018"/>
            </a:xfrm>
            <a:custGeom>
              <a:avLst/>
              <a:gdLst>
                <a:gd name="T0" fmla="*/ 136 w 344"/>
                <a:gd name="T1" fmla="*/ 119 h 249"/>
                <a:gd name="T2" fmla="*/ 58 w 344"/>
                <a:gd name="T3" fmla="*/ 181 h 249"/>
                <a:gd name="T4" fmla="*/ 34 w 344"/>
                <a:gd name="T5" fmla="*/ 242 h 249"/>
                <a:gd name="T6" fmla="*/ 14 w 344"/>
                <a:gd name="T7" fmla="*/ 117 h 249"/>
                <a:gd name="T8" fmla="*/ 139 w 344"/>
                <a:gd name="T9" fmla="*/ 3 h 249"/>
                <a:gd name="T10" fmla="*/ 261 w 344"/>
                <a:gd name="T11" fmla="*/ 38 h 249"/>
                <a:gd name="T12" fmla="*/ 294 w 344"/>
                <a:gd name="T13" fmla="*/ 249 h 249"/>
                <a:gd name="T14" fmla="*/ 226 w 344"/>
                <a:gd name="T15" fmla="*/ 84 h 249"/>
                <a:gd name="T16" fmla="*/ 136 w 344"/>
                <a:gd name="T17" fmla="*/ 11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4" h="249">
                  <a:moveTo>
                    <a:pt x="136" y="119"/>
                  </a:moveTo>
                  <a:cubicBezTo>
                    <a:pt x="108" y="179"/>
                    <a:pt x="96" y="197"/>
                    <a:pt x="58" y="181"/>
                  </a:cubicBezTo>
                  <a:cubicBezTo>
                    <a:pt x="19" y="165"/>
                    <a:pt x="27" y="210"/>
                    <a:pt x="34" y="242"/>
                  </a:cubicBezTo>
                  <a:cubicBezTo>
                    <a:pt x="0" y="199"/>
                    <a:pt x="4" y="158"/>
                    <a:pt x="14" y="117"/>
                  </a:cubicBezTo>
                  <a:cubicBezTo>
                    <a:pt x="26" y="71"/>
                    <a:pt x="84" y="2"/>
                    <a:pt x="139" y="3"/>
                  </a:cubicBezTo>
                  <a:cubicBezTo>
                    <a:pt x="168" y="0"/>
                    <a:pt x="213" y="4"/>
                    <a:pt x="261" y="38"/>
                  </a:cubicBezTo>
                  <a:cubicBezTo>
                    <a:pt x="344" y="98"/>
                    <a:pt x="317" y="233"/>
                    <a:pt x="294" y="249"/>
                  </a:cubicBezTo>
                  <a:cubicBezTo>
                    <a:pt x="316" y="124"/>
                    <a:pt x="263" y="150"/>
                    <a:pt x="226" y="84"/>
                  </a:cubicBezTo>
                  <a:cubicBezTo>
                    <a:pt x="214" y="55"/>
                    <a:pt x="168" y="54"/>
                    <a:pt x="136" y="119"/>
                  </a:cubicBezTo>
                  <a:close/>
                </a:path>
              </a:pathLst>
            </a:custGeom>
            <a:solidFill>
              <a:schemeClr val="accent5"/>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3" name="Rectangle 13">
              <a:extLst>
                <a:ext uri="{FF2B5EF4-FFF2-40B4-BE49-F238E27FC236}">
                  <a16:creationId xmlns:a16="http://schemas.microsoft.com/office/drawing/2014/main" id="{C66AAF82-A5FC-492C-BEB0-6F2EB5FF9B5C}"/>
                </a:ext>
              </a:extLst>
            </p:cNvPr>
            <p:cNvSpPr>
              <a:spLocks noChangeArrowheads="1"/>
            </p:cNvSpPr>
            <p:nvPr/>
          </p:nvSpPr>
          <p:spPr bwMode="auto">
            <a:xfrm>
              <a:off x="13504906" y="2708472"/>
              <a:ext cx="43987" cy="564953"/>
            </a:xfrm>
            <a:prstGeom prst="rect">
              <a:avLst/>
            </a:prstGeom>
            <a:solidFill>
              <a:sysClr val="window" lastClr="FFFFFF"/>
            </a:solidFill>
            <a:ln w="9525">
              <a:noFill/>
              <a:miter lim="800000"/>
              <a:headEnd/>
              <a:tailEnd/>
            </a:ln>
          </p:spPr>
          <p:txBody>
            <a:bodyPr lIns="91440" tIns="45720" rIns="91440" bIns="45720"/>
            <a:lstStyle/>
            <a:p>
              <a:pPr defTabSz="914301">
                <a:defRPr/>
              </a:pPr>
              <a:endParaRPr lang="en-US" kern="0" dirty="0">
                <a:solidFill>
                  <a:prstClr val="black"/>
                </a:solidFill>
              </a:endParaRPr>
            </a:p>
          </p:txBody>
        </p:sp>
        <p:sp>
          <p:nvSpPr>
            <p:cNvPr id="54" name="Freeform 14">
              <a:extLst>
                <a:ext uri="{FF2B5EF4-FFF2-40B4-BE49-F238E27FC236}">
                  <a16:creationId xmlns:a16="http://schemas.microsoft.com/office/drawing/2014/main" id="{C13B98F1-BDFC-4E52-ABD4-861C1C188346}"/>
                </a:ext>
              </a:extLst>
            </p:cNvPr>
            <p:cNvSpPr>
              <a:spLocks/>
            </p:cNvSpPr>
            <p:nvPr/>
          </p:nvSpPr>
          <p:spPr bwMode="auto">
            <a:xfrm>
              <a:off x="13151279" y="2414839"/>
              <a:ext cx="376052" cy="458745"/>
            </a:xfrm>
            <a:custGeom>
              <a:avLst/>
              <a:gdLst>
                <a:gd name="T0" fmla="*/ 102 w 237"/>
                <a:gd name="T1" fmla="*/ 0 h 289"/>
                <a:gd name="T2" fmla="*/ 0 w 237"/>
                <a:gd name="T3" fmla="*/ 90 h 289"/>
                <a:gd name="T4" fmla="*/ 128 w 237"/>
                <a:gd name="T5" fmla="*/ 289 h 289"/>
                <a:gd name="T6" fmla="*/ 237 w 237"/>
                <a:gd name="T7" fmla="*/ 185 h 289"/>
                <a:gd name="T8" fmla="*/ 102 w 237"/>
                <a:gd name="T9" fmla="*/ 0 h 289"/>
              </a:gdLst>
              <a:ahLst/>
              <a:cxnLst>
                <a:cxn ang="0">
                  <a:pos x="T0" y="T1"/>
                </a:cxn>
                <a:cxn ang="0">
                  <a:pos x="T2" y="T3"/>
                </a:cxn>
                <a:cxn ang="0">
                  <a:pos x="T4" y="T5"/>
                </a:cxn>
                <a:cxn ang="0">
                  <a:pos x="T6" y="T7"/>
                </a:cxn>
                <a:cxn ang="0">
                  <a:pos x="T8" y="T9"/>
                </a:cxn>
              </a:cxnLst>
              <a:rect l="0" t="0" r="r" b="b"/>
              <a:pathLst>
                <a:path w="237" h="289">
                  <a:moveTo>
                    <a:pt x="102" y="0"/>
                  </a:moveTo>
                  <a:lnTo>
                    <a:pt x="0" y="90"/>
                  </a:lnTo>
                  <a:lnTo>
                    <a:pt x="128" y="289"/>
                  </a:lnTo>
                  <a:lnTo>
                    <a:pt x="237" y="185"/>
                  </a:lnTo>
                  <a:lnTo>
                    <a:pt x="102" y="0"/>
                  </a:lnTo>
                  <a:close/>
                </a:path>
              </a:pathLst>
            </a:custGeom>
            <a:solidFill>
              <a:sysClr val="window" lastClr="FFFFFF"/>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5" name="Freeform 15">
              <a:extLst>
                <a:ext uri="{FF2B5EF4-FFF2-40B4-BE49-F238E27FC236}">
                  <a16:creationId xmlns:a16="http://schemas.microsoft.com/office/drawing/2014/main" id="{F4E2240D-C2B5-4FEF-B437-61D860062E1D}"/>
                </a:ext>
              </a:extLst>
            </p:cNvPr>
            <p:cNvSpPr>
              <a:spLocks/>
            </p:cNvSpPr>
            <p:nvPr/>
          </p:nvSpPr>
          <p:spPr bwMode="auto">
            <a:xfrm>
              <a:off x="13151279" y="2414839"/>
              <a:ext cx="376052" cy="458745"/>
            </a:xfrm>
            <a:custGeom>
              <a:avLst/>
              <a:gdLst>
                <a:gd name="T0" fmla="*/ 102 w 237"/>
                <a:gd name="T1" fmla="*/ 0 h 289"/>
                <a:gd name="T2" fmla="*/ 0 w 237"/>
                <a:gd name="T3" fmla="*/ 90 h 289"/>
                <a:gd name="T4" fmla="*/ 128 w 237"/>
                <a:gd name="T5" fmla="*/ 289 h 289"/>
                <a:gd name="T6" fmla="*/ 237 w 237"/>
                <a:gd name="T7" fmla="*/ 185 h 289"/>
                <a:gd name="T8" fmla="*/ 102 w 237"/>
                <a:gd name="T9" fmla="*/ 0 h 289"/>
              </a:gdLst>
              <a:ahLst/>
              <a:cxnLst>
                <a:cxn ang="0">
                  <a:pos x="T0" y="T1"/>
                </a:cxn>
                <a:cxn ang="0">
                  <a:pos x="T2" y="T3"/>
                </a:cxn>
                <a:cxn ang="0">
                  <a:pos x="T4" y="T5"/>
                </a:cxn>
                <a:cxn ang="0">
                  <a:pos x="T6" y="T7"/>
                </a:cxn>
                <a:cxn ang="0">
                  <a:pos x="T8" y="T9"/>
                </a:cxn>
              </a:cxnLst>
              <a:rect l="0" t="0" r="r" b="b"/>
              <a:pathLst>
                <a:path w="237" h="289">
                  <a:moveTo>
                    <a:pt x="102" y="0"/>
                  </a:moveTo>
                  <a:lnTo>
                    <a:pt x="0" y="90"/>
                  </a:lnTo>
                  <a:lnTo>
                    <a:pt x="128" y="289"/>
                  </a:lnTo>
                  <a:lnTo>
                    <a:pt x="237" y="185"/>
                  </a:lnTo>
                  <a:lnTo>
                    <a:pt x="102" y="0"/>
                  </a:lnTo>
                </a:path>
              </a:pathLst>
            </a:custGeom>
            <a:no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6" name="Freeform 16">
              <a:extLst>
                <a:ext uri="{FF2B5EF4-FFF2-40B4-BE49-F238E27FC236}">
                  <a16:creationId xmlns:a16="http://schemas.microsoft.com/office/drawing/2014/main" id="{0F88E1B5-CFDE-44F5-B211-2A47B8F8E67F}"/>
                </a:ext>
              </a:extLst>
            </p:cNvPr>
            <p:cNvSpPr>
              <a:spLocks/>
            </p:cNvSpPr>
            <p:nvPr/>
          </p:nvSpPr>
          <p:spPr bwMode="auto">
            <a:xfrm>
              <a:off x="13527331" y="2409484"/>
              <a:ext cx="387264" cy="464100"/>
            </a:xfrm>
            <a:custGeom>
              <a:avLst/>
              <a:gdLst>
                <a:gd name="T0" fmla="*/ 145 w 244"/>
                <a:gd name="T1" fmla="*/ 0 h 292"/>
                <a:gd name="T2" fmla="*/ 244 w 244"/>
                <a:gd name="T3" fmla="*/ 97 h 292"/>
                <a:gd name="T4" fmla="*/ 112 w 244"/>
                <a:gd name="T5" fmla="*/ 292 h 292"/>
                <a:gd name="T6" fmla="*/ 0 w 244"/>
                <a:gd name="T7" fmla="*/ 188 h 292"/>
                <a:gd name="T8" fmla="*/ 145 w 244"/>
                <a:gd name="T9" fmla="*/ 0 h 292"/>
              </a:gdLst>
              <a:ahLst/>
              <a:cxnLst>
                <a:cxn ang="0">
                  <a:pos x="T0" y="T1"/>
                </a:cxn>
                <a:cxn ang="0">
                  <a:pos x="T2" y="T3"/>
                </a:cxn>
                <a:cxn ang="0">
                  <a:pos x="T4" y="T5"/>
                </a:cxn>
                <a:cxn ang="0">
                  <a:pos x="T6" y="T7"/>
                </a:cxn>
                <a:cxn ang="0">
                  <a:pos x="T8" y="T9"/>
                </a:cxn>
              </a:cxnLst>
              <a:rect l="0" t="0" r="r" b="b"/>
              <a:pathLst>
                <a:path w="244" h="292">
                  <a:moveTo>
                    <a:pt x="145" y="0"/>
                  </a:moveTo>
                  <a:lnTo>
                    <a:pt x="244" y="97"/>
                  </a:lnTo>
                  <a:lnTo>
                    <a:pt x="112" y="292"/>
                  </a:lnTo>
                  <a:lnTo>
                    <a:pt x="0" y="188"/>
                  </a:lnTo>
                  <a:lnTo>
                    <a:pt x="145" y="0"/>
                  </a:lnTo>
                  <a:close/>
                </a:path>
              </a:pathLst>
            </a:custGeom>
            <a:solidFill>
              <a:sysClr val="window" lastClr="FFFFFF"/>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7" name="Freeform 17">
              <a:extLst>
                <a:ext uri="{FF2B5EF4-FFF2-40B4-BE49-F238E27FC236}">
                  <a16:creationId xmlns:a16="http://schemas.microsoft.com/office/drawing/2014/main" id="{F6882DF1-13E8-4664-AD7D-81BDB3F70B42}"/>
                </a:ext>
              </a:extLst>
            </p:cNvPr>
            <p:cNvSpPr>
              <a:spLocks/>
            </p:cNvSpPr>
            <p:nvPr/>
          </p:nvSpPr>
          <p:spPr bwMode="auto">
            <a:xfrm>
              <a:off x="13527331" y="2409484"/>
              <a:ext cx="387264" cy="464100"/>
            </a:xfrm>
            <a:custGeom>
              <a:avLst/>
              <a:gdLst>
                <a:gd name="T0" fmla="*/ 145 w 244"/>
                <a:gd name="T1" fmla="*/ 0 h 292"/>
                <a:gd name="T2" fmla="*/ 244 w 244"/>
                <a:gd name="T3" fmla="*/ 97 h 292"/>
                <a:gd name="T4" fmla="*/ 112 w 244"/>
                <a:gd name="T5" fmla="*/ 292 h 292"/>
                <a:gd name="T6" fmla="*/ 0 w 244"/>
                <a:gd name="T7" fmla="*/ 188 h 292"/>
                <a:gd name="T8" fmla="*/ 145 w 244"/>
                <a:gd name="T9" fmla="*/ 0 h 292"/>
              </a:gdLst>
              <a:ahLst/>
              <a:cxnLst>
                <a:cxn ang="0">
                  <a:pos x="T0" y="T1"/>
                </a:cxn>
                <a:cxn ang="0">
                  <a:pos x="T2" y="T3"/>
                </a:cxn>
                <a:cxn ang="0">
                  <a:pos x="T4" y="T5"/>
                </a:cxn>
                <a:cxn ang="0">
                  <a:pos x="T6" y="T7"/>
                </a:cxn>
                <a:cxn ang="0">
                  <a:pos x="T8" y="T9"/>
                </a:cxn>
              </a:cxnLst>
              <a:rect l="0" t="0" r="r" b="b"/>
              <a:pathLst>
                <a:path w="244" h="292">
                  <a:moveTo>
                    <a:pt x="145" y="0"/>
                  </a:moveTo>
                  <a:lnTo>
                    <a:pt x="244" y="97"/>
                  </a:lnTo>
                  <a:lnTo>
                    <a:pt x="112" y="292"/>
                  </a:lnTo>
                  <a:lnTo>
                    <a:pt x="0" y="188"/>
                  </a:lnTo>
                  <a:lnTo>
                    <a:pt x="145" y="0"/>
                  </a:lnTo>
                </a:path>
              </a:pathLst>
            </a:custGeom>
            <a:no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59" name="Freeform 19">
              <a:extLst>
                <a:ext uri="{FF2B5EF4-FFF2-40B4-BE49-F238E27FC236}">
                  <a16:creationId xmlns:a16="http://schemas.microsoft.com/office/drawing/2014/main" id="{8B0B1627-58D2-4264-9A25-B233E892BC66}"/>
                </a:ext>
              </a:extLst>
            </p:cNvPr>
            <p:cNvSpPr>
              <a:spLocks/>
            </p:cNvSpPr>
            <p:nvPr/>
          </p:nvSpPr>
          <p:spPr bwMode="auto">
            <a:xfrm>
              <a:off x="13527331" y="2708472"/>
              <a:ext cx="2587"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0" y="0"/>
                    <a:pt x="0" y="0"/>
                    <a:pt x="0" y="0"/>
                  </a:cubicBezTo>
                  <a:cubicBezTo>
                    <a:pt x="0" y="0"/>
                    <a:pt x="0" y="0"/>
                    <a:pt x="0" y="0"/>
                  </a:cubicBezTo>
                  <a:cubicBezTo>
                    <a:pt x="1" y="0"/>
                    <a:pt x="1" y="0"/>
                    <a:pt x="1" y="0"/>
                  </a:cubicBezTo>
                </a:path>
              </a:pathLst>
            </a:custGeom>
            <a:solidFill>
              <a:srgbClr val="24797E"/>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0" name="Freeform 20">
              <a:extLst>
                <a:ext uri="{FF2B5EF4-FFF2-40B4-BE49-F238E27FC236}">
                  <a16:creationId xmlns:a16="http://schemas.microsoft.com/office/drawing/2014/main" id="{CF6E5E69-6900-448D-B6CD-C1B9A1E1FC0D}"/>
                </a:ext>
              </a:extLst>
            </p:cNvPr>
            <p:cNvSpPr>
              <a:spLocks/>
            </p:cNvSpPr>
            <p:nvPr/>
          </p:nvSpPr>
          <p:spPr bwMode="auto">
            <a:xfrm>
              <a:off x="13312567" y="2406806"/>
              <a:ext cx="445052" cy="301665"/>
            </a:xfrm>
            <a:custGeom>
              <a:avLst/>
              <a:gdLst>
                <a:gd name="T0" fmla="*/ 118 w 118"/>
                <a:gd name="T1" fmla="*/ 0 h 80"/>
                <a:gd name="T2" fmla="*/ 57 w 118"/>
                <a:gd name="T3" fmla="*/ 77 h 80"/>
                <a:gd name="T4" fmla="*/ 0 w 118"/>
                <a:gd name="T5" fmla="*/ 0 h 80"/>
                <a:gd name="T6" fmla="*/ 0 w 118"/>
                <a:gd name="T7" fmla="*/ 2 h 80"/>
                <a:gd name="T8" fmla="*/ 57 w 118"/>
                <a:gd name="T9" fmla="*/ 80 h 80"/>
                <a:gd name="T10" fmla="*/ 58 w 118"/>
                <a:gd name="T11" fmla="*/ 80 h 80"/>
                <a:gd name="T12" fmla="*/ 118 w 118"/>
                <a:gd name="T13" fmla="*/ 1 h 80"/>
                <a:gd name="T14" fmla="*/ 118 w 118"/>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80">
                  <a:moveTo>
                    <a:pt x="118" y="0"/>
                  </a:moveTo>
                  <a:cubicBezTo>
                    <a:pt x="57" y="77"/>
                    <a:pt x="57" y="77"/>
                    <a:pt x="57" y="77"/>
                  </a:cubicBezTo>
                  <a:cubicBezTo>
                    <a:pt x="0" y="0"/>
                    <a:pt x="0" y="0"/>
                    <a:pt x="0" y="0"/>
                  </a:cubicBezTo>
                  <a:cubicBezTo>
                    <a:pt x="0" y="2"/>
                    <a:pt x="0" y="2"/>
                    <a:pt x="0" y="2"/>
                  </a:cubicBezTo>
                  <a:cubicBezTo>
                    <a:pt x="57" y="80"/>
                    <a:pt x="57" y="80"/>
                    <a:pt x="57" y="80"/>
                  </a:cubicBezTo>
                  <a:cubicBezTo>
                    <a:pt x="57" y="80"/>
                    <a:pt x="57" y="80"/>
                    <a:pt x="58" y="80"/>
                  </a:cubicBezTo>
                  <a:cubicBezTo>
                    <a:pt x="118" y="1"/>
                    <a:pt x="118" y="1"/>
                    <a:pt x="118" y="1"/>
                  </a:cubicBezTo>
                  <a:cubicBezTo>
                    <a:pt x="118" y="0"/>
                    <a:pt x="118" y="0"/>
                    <a:pt x="118" y="0"/>
                  </a:cubicBezTo>
                </a:path>
              </a:pathLst>
            </a:custGeom>
            <a:solidFill>
              <a:srgbClr val="E9CAB7"/>
            </a:solidFill>
            <a:ln w="9525">
              <a:noFill/>
              <a:round/>
              <a:headEnd/>
              <a:tailEnd/>
            </a:ln>
          </p:spPr>
          <p:txBody>
            <a:bodyPr lIns="91440" tIns="45720" rIns="91440" bIns="45720"/>
            <a:lstStyle/>
            <a:p>
              <a:pPr defTabSz="914301">
                <a:defRPr/>
              </a:pPr>
              <a:endParaRPr lang="en-US" kern="0" dirty="0">
                <a:solidFill>
                  <a:prstClr val="black"/>
                </a:solidFill>
              </a:endParaRPr>
            </a:p>
          </p:txBody>
        </p:sp>
      </p:grpSp>
      <p:grpSp>
        <p:nvGrpSpPr>
          <p:cNvPr id="61" name="Group 60">
            <a:extLst>
              <a:ext uri="{FF2B5EF4-FFF2-40B4-BE49-F238E27FC236}">
                <a16:creationId xmlns:a16="http://schemas.microsoft.com/office/drawing/2014/main" id="{32D757E8-A82C-452B-8717-EE7F1D4201A0}"/>
              </a:ext>
            </a:extLst>
          </p:cNvPr>
          <p:cNvGrpSpPr>
            <a:grpSpLocks/>
          </p:cNvGrpSpPr>
          <p:nvPr/>
        </p:nvGrpSpPr>
        <p:grpSpPr bwMode="auto">
          <a:xfrm>
            <a:off x="461963" y="2511426"/>
            <a:ext cx="1926432" cy="2187575"/>
            <a:chOff x="10666413" y="1371600"/>
            <a:chExt cx="2401890" cy="2792746"/>
          </a:xfrm>
        </p:grpSpPr>
        <p:sp>
          <p:nvSpPr>
            <p:cNvPr id="62" name="Freeform 25">
              <a:extLst>
                <a:ext uri="{FF2B5EF4-FFF2-40B4-BE49-F238E27FC236}">
                  <a16:creationId xmlns:a16="http://schemas.microsoft.com/office/drawing/2014/main" id="{084BDBE4-2C92-4A74-B376-0842E1069FA0}"/>
                </a:ext>
              </a:extLst>
            </p:cNvPr>
            <p:cNvSpPr>
              <a:spLocks/>
            </p:cNvSpPr>
            <p:nvPr/>
          </p:nvSpPr>
          <p:spPr bwMode="auto">
            <a:xfrm>
              <a:off x="10666413" y="3076026"/>
              <a:ext cx="2401890" cy="1088320"/>
            </a:xfrm>
            <a:custGeom>
              <a:avLst/>
              <a:gdLst>
                <a:gd name="T0" fmla="*/ 250 w 624"/>
                <a:gd name="T1" fmla="*/ 0 h 283"/>
                <a:gd name="T2" fmla="*/ 54 w 624"/>
                <a:gd name="T3" fmla="*/ 107 h 283"/>
                <a:gd name="T4" fmla="*/ 0 w 624"/>
                <a:gd name="T5" fmla="*/ 283 h 283"/>
                <a:gd name="T6" fmla="*/ 312 w 624"/>
                <a:gd name="T7" fmla="*/ 283 h 283"/>
                <a:gd name="T8" fmla="*/ 624 w 624"/>
                <a:gd name="T9" fmla="*/ 283 h 283"/>
                <a:gd name="T10" fmla="*/ 570 w 624"/>
                <a:gd name="T11" fmla="*/ 107 h 283"/>
                <a:gd name="T12" fmla="*/ 376 w 624"/>
                <a:gd name="T13" fmla="*/ 1 h 283"/>
                <a:gd name="T14" fmla="*/ 250 w 624"/>
                <a:gd name="T15" fmla="*/ 0 h 2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4" h="283">
                  <a:moveTo>
                    <a:pt x="250" y="0"/>
                  </a:moveTo>
                  <a:cubicBezTo>
                    <a:pt x="112" y="61"/>
                    <a:pt x="71" y="93"/>
                    <a:pt x="54" y="107"/>
                  </a:cubicBezTo>
                  <a:cubicBezTo>
                    <a:pt x="29" y="130"/>
                    <a:pt x="15" y="213"/>
                    <a:pt x="0" y="283"/>
                  </a:cubicBezTo>
                  <a:cubicBezTo>
                    <a:pt x="312" y="283"/>
                    <a:pt x="312" y="283"/>
                    <a:pt x="312" y="283"/>
                  </a:cubicBezTo>
                  <a:cubicBezTo>
                    <a:pt x="624" y="283"/>
                    <a:pt x="624" y="283"/>
                    <a:pt x="624" y="283"/>
                  </a:cubicBezTo>
                  <a:cubicBezTo>
                    <a:pt x="609" y="213"/>
                    <a:pt x="595" y="130"/>
                    <a:pt x="570" y="107"/>
                  </a:cubicBezTo>
                  <a:cubicBezTo>
                    <a:pt x="554" y="93"/>
                    <a:pt x="514" y="62"/>
                    <a:pt x="376" y="1"/>
                  </a:cubicBezTo>
                  <a:cubicBezTo>
                    <a:pt x="250" y="0"/>
                    <a:pt x="250" y="0"/>
                    <a:pt x="250" y="0"/>
                  </a:cubicBezTo>
                </a:path>
              </a:pathLst>
            </a:custGeom>
            <a:solidFill>
              <a:schemeClr val="accent3">
                <a:lumMod val="60000"/>
                <a:lumOff val="40000"/>
              </a:scheme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3" name="Freeform 26">
              <a:extLst>
                <a:ext uri="{FF2B5EF4-FFF2-40B4-BE49-F238E27FC236}">
                  <a16:creationId xmlns:a16="http://schemas.microsoft.com/office/drawing/2014/main" id="{E6F3C93B-AFCF-4D14-9A86-4BDD6347563C}"/>
                </a:ext>
              </a:extLst>
            </p:cNvPr>
            <p:cNvSpPr>
              <a:spLocks/>
            </p:cNvSpPr>
            <p:nvPr/>
          </p:nvSpPr>
          <p:spPr bwMode="auto">
            <a:xfrm>
              <a:off x="11610543" y="2294747"/>
              <a:ext cx="515610" cy="1081226"/>
            </a:xfrm>
            <a:custGeom>
              <a:avLst/>
              <a:gdLst>
                <a:gd name="T0" fmla="*/ 0 w 134"/>
                <a:gd name="T1" fmla="*/ 83 h 281"/>
                <a:gd name="T2" fmla="*/ 0 w 134"/>
                <a:gd name="T3" fmla="*/ 185 h 281"/>
                <a:gd name="T4" fmla="*/ 0 w 134"/>
                <a:gd name="T5" fmla="*/ 236 h 281"/>
                <a:gd name="T6" fmla="*/ 134 w 134"/>
                <a:gd name="T7" fmla="*/ 236 h 281"/>
                <a:gd name="T8" fmla="*/ 134 w 134"/>
                <a:gd name="T9" fmla="*/ 185 h 281"/>
                <a:gd name="T10" fmla="*/ 134 w 134"/>
                <a:gd name="T11" fmla="*/ 83 h 281"/>
                <a:gd name="T12" fmla="*/ 0 w 134"/>
                <a:gd name="T13" fmla="*/ 83 h 281"/>
              </a:gdLst>
              <a:ahLst/>
              <a:cxnLst>
                <a:cxn ang="0">
                  <a:pos x="T0" y="T1"/>
                </a:cxn>
                <a:cxn ang="0">
                  <a:pos x="T2" y="T3"/>
                </a:cxn>
                <a:cxn ang="0">
                  <a:pos x="T4" y="T5"/>
                </a:cxn>
                <a:cxn ang="0">
                  <a:pos x="T6" y="T7"/>
                </a:cxn>
                <a:cxn ang="0">
                  <a:pos x="T8" y="T9"/>
                </a:cxn>
                <a:cxn ang="0">
                  <a:pos x="T10" y="T11"/>
                </a:cxn>
                <a:cxn ang="0">
                  <a:pos x="T12" y="T13"/>
                </a:cxn>
              </a:cxnLst>
              <a:rect l="0" t="0" r="r" b="b"/>
              <a:pathLst>
                <a:path w="134" h="281">
                  <a:moveTo>
                    <a:pt x="0" y="83"/>
                  </a:moveTo>
                  <a:cubicBezTo>
                    <a:pt x="0" y="185"/>
                    <a:pt x="0" y="185"/>
                    <a:pt x="0" y="185"/>
                  </a:cubicBezTo>
                  <a:cubicBezTo>
                    <a:pt x="0" y="236"/>
                    <a:pt x="0" y="236"/>
                    <a:pt x="0" y="236"/>
                  </a:cubicBezTo>
                  <a:cubicBezTo>
                    <a:pt x="37" y="279"/>
                    <a:pt x="97" y="281"/>
                    <a:pt x="134" y="236"/>
                  </a:cubicBezTo>
                  <a:cubicBezTo>
                    <a:pt x="134" y="185"/>
                    <a:pt x="134" y="185"/>
                    <a:pt x="134" y="185"/>
                  </a:cubicBezTo>
                  <a:cubicBezTo>
                    <a:pt x="134" y="83"/>
                    <a:pt x="134" y="83"/>
                    <a:pt x="134" y="83"/>
                  </a:cubicBezTo>
                  <a:cubicBezTo>
                    <a:pt x="134" y="0"/>
                    <a:pt x="0" y="0"/>
                    <a:pt x="0" y="83"/>
                  </a:cubicBezTo>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4" name="Freeform 27">
              <a:extLst>
                <a:ext uri="{FF2B5EF4-FFF2-40B4-BE49-F238E27FC236}">
                  <a16:creationId xmlns:a16="http://schemas.microsoft.com/office/drawing/2014/main" id="{01757B6C-0458-4B34-B4B4-C420BA165288}"/>
                </a:ext>
              </a:extLst>
            </p:cNvPr>
            <p:cNvSpPr>
              <a:spLocks/>
            </p:cNvSpPr>
            <p:nvPr/>
          </p:nvSpPr>
          <p:spPr bwMode="auto">
            <a:xfrm>
              <a:off x="11271092" y="2229893"/>
              <a:ext cx="215745" cy="311093"/>
            </a:xfrm>
            <a:custGeom>
              <a:avLst/>
              <a:gdLst>
                <a:gd name="T0" fmla="*/ 16 w 56"/>
                <a:gd name="T1" fmla="*/ 4 h 81"/>
                <a:gd name="T2" fmla="*/ 49 w 56"/>
                <a:gd name="T3" fmla="*/ 34 h 81"/>
                <a:gd name="T4" fmla="*/ 40 w 56"/>
                <a:gd name="T5" fmla="*/ 78 h 81"/>
                <a:gd name="T6" fmla="*/ 6 w 56"/>
                <a:gd name="T7" fmla="*/ 48 h 81"/>
                <a:gd name="T8" fmla="*/ 16 w 56"/>
                <a:gd name="T9" fmla="*/ 4 h 81"/>
              </a:gdLst>
              <a:ahLst/>
              <a:cxnLst>
                <a:cxn ang="0">
                  <a:pos x="T0" y="T1"/>
                </a:cxn>
                <a:cxn ang="0">
                  <a:pos x="T2" y="T3"/>
                </a:cxn>
                <a:cxn ang="0">
                  <a:pos x="T4" y="T5"/>
                </a:cxn>
                <a:cxn ang="0">
                  <a:pos x="T6" y="T7"/>
                </a:cxn>
                <a:cxn ang="0">
                  <a:pos x="T8" y="T9"/>
                </a:cxn>
              </a:cxnLst>
              <a:rect l="0" t="0" r="r" b="b"/>
              <a:pathLst>
                <a:path w="56" h="81">
                  <a:moveTo>
                    <a:pt x="16" y="4"/>
                  </a:moveTo>
                  <a:cubicBezTo>
                    <a:pt x="27" y="0"/>
                    <a:pt x="42" y="13"/>
                    <a:pt x="49" y="34"/>
                  </a:cubicBezTo>
                  <a:cubicBezTo>
                    <a:pt x="56" y="54"/>
                    <a:pt x="52" y="74"/>
                    <a:pt x="40" y="78"/>
                  </a:cubicBezTo>
                  <a:cubicBezTo>
                    <a:pt x="28" y="81"/>
                    <a:pt x="13" y="68"/>
                    <a:pt x="6" y="48"/>
                  </a:cubicBezTo>
                  <a:cubicBezTo>
                    <a:pt x="0" y="27"/>
                    <a:pt x="4" y="8"/>
                    <a:pt x="16" y="4"/>
                  </a:cubicBezTo>
                  <a:close/>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5" name="Freeform 28">
              <a:extLst>
                <a:ext uri="{FF2B5EF4-FFF2-40B4-BE49-F238E27FC236}">
                  <a16:creationId xmlns:a16="http://schemas.microsoft.com/office/drawing/2014/main" id="{44DE70E0-8654-4611-B8FF-4EB5536E5948}"/>
                </a:ext>
              </a:extLst>
            </p:cNvPr>
            <p:cNvSpPr>
              <a:spLocks/>
            </p:cNvSpPr>
            <p:nvPr/>
          </p:nvSpPr>
          <p:spPr bwMode="auto">
            <a:xfrm>
              <a:off x="12248870" y="2229893"/>
              <a:ext cx="215745" cy="311093"/>
            </a:xfrm>
            <a:custGeom>
              <a:avLst/>
              <a:gdLst>
                <a:gd name="T0" fmla="*/ 40 w 56"/>
                <a:gd name="T1" fmla="*/ 4 h 81"/>
                <a:gd name="T2" fmla="*/ 7 w 56"/>
                <a:gd name="T3" fmla="*/ 34 h 81"/>
                <a:gd name="T4" fmla="*/ 16 w 56"/>
                <a:gd name="T5" fmla="*/ 78 h 81"/>
                <a:gd name="T6" fmla="*/ 49 w 56"/>
                <a:gd name="T7" fmla="*/ 48 h 81"/>
                <a:gd name="T8" fmla="*/ 40 w 56"/>
                <a:gd name="T9" fmla="*/ 4 h 81"/>
              </a:gdLst>
              <a:ahLst/>
              <a:cxnLst>
                <a:cxn ang="0">
                  <a:pos x="T0" y="T1"/>
                </a:cxn>
                <a:cxn ang="0">
                  <a:pos x="T2" y="T3"/>
                </a:cxn>
                <a:cxn ang="0">
                  <a:pos x="T4" y="T5"/>
                </a:cxn>
                <a:cxn ang="0">
                  <a:pos x="T6" y="T7"/>
                </a:cxn>
                <a:cxn ang="0">
                  <a:pos x="T8" y="T9"/>
                </a:cxn>
              </a:cxnLst>
              <a:rect l="0" t="0" r="r" b="b"/>
              <a:pathLst>
                <a:path w="56" h="81">
                  <a:moveTo>
                    <a:pt x="40" y="4"/>
                  </a:moveTo>
                  <a:cubicBezTo>
                    <a:pt x="28" y="0"/>
                    <a:pt x="13" y="13"/>
                    <a:pt x="7" y="34"/>
                  </a:cubicBezTo>
                  <a:cubicBezTo>
                    <a:pt x="0" y="54"/>
                    <a:pt x="4" y="74"/>
                    <a:pt x="16" y="78"/>
                  </a:cubicBezTo>
                  <a:cubicBezTo>
                    <a:pt x="28" y="81"/>
                    <a:pt x="43" y="68"/>
                    <a:pt x="49" y="48"/>
                  </a:cubicBezTo>
                  <a:cubicBezTo>
                    <a:pt x="56" y="27"/>
                    <a:pt x="52" y="8"/>
                    <a:pt x="40" y="4"/>
                  </a:cubicBezTo>
                  <a:close/>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6" name="Freeform 29">
              <a:extLst>
                <a:ext uri="{FF2B5EF4-FFF2-40B4-BE49-F238E27FC236}">
                  <a16:creationId xmlns:a16="http://schemas.microsoft.com/office/drawing/2014/main" id="{CE0E7B6E-A7FB-4F54-AF3B-9CCF520AB0DF}"/>
                </a:ext>
              </a:extLst>
            </p:cNvPr>
            <p:cNvSpPr>
              <a:spLocks/>
            </p:cNvSpPr>
            <p:nvPr/>
          </p:nvSpPr>
          <p:spPr bwMode="auto">
            <a:xfrm>
              <a:off x="11756022" y="3323280"/>
              <a:ext cx="223662" cy="214827"/>
            </a:xfrm>
            <a:custGeom>
              <a:avLst/>
              <a:gdLst>
                <a:gd name="T0" fmla="*/ 0 w 58"/>
                <a:gd name="T1" fmla="*/ 31 h 56"/>
                <a:gd name="T2" fmla="*/ 17 w 58"/>
                <a:gd name="T3" fmla="*/ 56 h 56"/>
                <a:gd name="T4" fmla="*/ 42 w 58"/>
                <a:gd name="T5" fmla="*/ 56 h 56"/>
                <a:gd name="T6" fmla="*/ 58 w 58"/>
                <a:gd name="T7" fmla="*/ 31 h 56"/>
                <a:gd name="T8" fmla="*/ 29 w 58"/>
                <a:gd name="T9" fmla="*/ 0 h 56"/>
                <a:gd name="T10" fmla="*/ 0 w 58"/>
                <a:gd name="T11" fmla="*/ 31 h 56"/>
              </a:gdLst>
              <a:ahLst/>
              <a:cxnLst>
                <a:cxn ang="0">
                  <a:pos x="T0" y="T1"/>
                </a:cxn>
                <a:cxn ang="0">
                  <a:pos x="T2" y="T3"/>
                </a:cxn>
                <a:cxn ang="0">
                  <a:pos x="T4" y="T5"/>
                </a:cxn>
                <a:cxn ang="0">
                  <a:pos x="T6" y="T7"/>
                </a:cxn>
                <a:cxn ang="0">
                  <a:pos x="T8" y="T9"/>
                </a:cxn>
                <a:cxn ang="0">
                  <a:pos x="T10" y="T11"/>
                </a:cxn>
              </a:cxnLst>
              <a:rect l="0" t="0" r="r" b="b"/>
              <a:pathLst>
                <a:path w="58" h="56">
                  <a:moveTo>
                    <a:pt x="0" y="31"/>
                  </a:moveTo>
                  <a:cubicBezTo>
                    <a:pt x="17" y="56"/>
                    <a:pt x="17" y="56"/>
                    <a:pt x="17" y="56"/>
                  </a:cubicBezTo>
                  <a:cubicBezTo>
                    <a:pt x="25" y="56"/>
                    <a:pt x="33" y="56"/>
                    <a:pt x="42" y="56"/>
                  </a:cubicBezTo>
                  <a:cubicBezTo>
                    <a:pt x="58" y="31"/>
                    <a:pt x="58" y="31"/>
                    <a:pt x="58" y="31"/>
                  </a:cubicBezTo>
                  <a:cubicBezTo>
                    <a:pt x="29" y="0"/>
                    <a:pt x="29" y="0"/>
                    <a:pt x="29" y="0"/>
                  </a:cubicBezTo>
                  <a:cubicBezTo>
                    <a:pt x="0" y="31"/>
                    <a:pt x="0" y="31"/>
                    <a:pt x="0" y="31"/>
                  </a:cubicBezTo>
                </a:path>
              </a:pathLst>
            </a:custGeom>
            <a:solidFill>
              <a:sysClr val="windowText" lastClr="000000">
                <a:lumMod val="85000"/>
                <a:lumOff val="15000"/>
              </a:sys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7" name="Freeform 30">
              <a:extLst>
                <a:ext uri="{FF2B5EF4-FFF2-40B4-BE49-F238E27FC236}">
                  <a16:creationId xmlns:a16="http://schemas.microsoft.com/office/drawing/2014/main" id="{60A5674B-C84C-4757-B555-914FEB60A30B}"/>
                </a:ext>
              </a:extLst>
            </p:cNvPr>
            <p:cNvSpPr>
              <a:spLocks/>
            </p:cNvSpPr>
            <p:nvPr/>
          </p:nvSpPr>
          <p:spPr bwMode="auto">
            <a:xfrm>
              <a:off x="11728312" y="3538106"/>
              <a:ext cx="278092" cy="620160"/>
            </a:xfrm>
            <a:custGeom>
              <a:avLst/>
              <a:gdLst>
                <a:gd name="T0" fmla="*/ 57 w 171"/>
                <a:gd name="T1" fmla="*/ 0 h 382"/>
                <a:gd name="T2" fmla="*/ 0 w 171"/>
                <a:gd name="T3" fmla="*/ 382 h 382"/>
                <a:gd name="T4" fmla="*/ 171 w 171"/>
                <a:gd name="T5" fmla="*/ 382 h 382"/>
                <a:gd name="T6" fmla="*/ 117 w 171"/>
                <a:gd name="T7" fmla="*/ 0 h 382"/>
                <a:gd name="T8" fmla="*/ 57 w 171"/>
                <a:gd name="T9" fmla="*/ 0 h 382"/>
              </a:gdLst>
              <a:ahLst/>
              <a:cxnLst>
                <a:cxn ang="0">
                  <a:pos x="T0" y="T1"/>
                </a:cxn>
                <a:cxn ang="0">
                  <a:pos x="T2" y="T3"/>
                </a:cxn>
                <a:cxn ang="0">
                  <a:pos x="T4" y="T5"/>
                </a:cxn>
                <a:cxn ang="0">
                  <a:pos x="T6" y="T7"/>
                </a:cxn>
                <a:cxn ang="0">
                  <a:pos x="T8" y="T9"/>
                </a:cxn>
              </a:cxnLst>
              <a:rect l="0" t="0" r="r" b="b"/>
              <a:pathLst>
                <a:path w="171" h="382">
                  <a:moveTo>
                    <a:pt x="57" y="0"/>
                  </a:moveTo>
                  <a:lnTo>
                    <a:pt x="0" y="382"/>
                  </a:lnTo>
                  <a:lnTo>
                    <a:pt x="171" y="382"/>
                  </a:lnTo>
                  <a:lnTo>
                    <a:pt x="117" y="0"/>
                  </a:lnTo>
                  <a:lnTo>
                    <a:pt x="57" y="0"/>
                  </a:lnTo>
                  <a:close/>
                </a:path>
              </a:pathLst>
            </a:custGeom>
            <a:solidFill>
              <a:sysClr val="windowText" lastClr="000000">
                <a:lumMod val="85000"/>
                <a:lumOff val="15000"/>
              </a:sys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8" name="Freeform 31">
              <a:extLst>
                <a:ext uri="{FF2B5EF4-FFF2-40B4-BE49-F238E27FC236}">
                  <a16:creationId xmlns:a16="http://schemas.microsoft.com/office/drawing/2014/main" id="{E2361599-0D08-4BF0-9870-82526E3B22CB}"/>
                </a:ext>
              </a:extLst>
            </p:cNvPr>
            <p:cNvSpPr>
              <a:spLocks/>
            </p:cNvSpPr>
            <p:nvPr/>
          </p:nvSpPr>
          <p:spPr bwMode="auto">
            <a:xfrm>
              <a:off x="11728312" y="3545200"/>
              <a:ext cx="278092" cy="619146"/>
            </a:xfrm>
            <a:custGeom>
              <a:avLst/>
              <a:gdLst>
                <a:gd name="T0" fmla="*/ 57 w 171"/>
                <a:gd name="T1" fmla="*/ 0 h 382"/>
                <a:gd name="T2" fmla="*/ 0 w 171"/>
                <a:gd name="T3" fmla="*/ 382 h 382"/>
                <a:gd name="T4" fmla="*/ 171 w 171"/>
                <a:gd name="T5" fmla="*/ 382 h 382"/>
                <a:gd name="T6" fmla="*/ 117 w 171"/>
                <a:gd name="T7" fmla="*/ 0 h 382"/>
                <a:gd name="T8" fmla="*/ 57 w 171"/>
                <a:gd name="T9" fmla="*/ 0 h 382"/>
              </a:gdLst>
              <a:ahLst/>
              <a:cxnLst>
                <a:cxn ang="0">
                  <a:pos x="T0" y="T1"/>
                </a:cxn>
                <a:cxn ang="0">
                  <a:pos x="T2" y="T3"/>
                </a:cxn>
                <a:cxn ang="0">
                  <a:pos x="T4" y="T5"/>
                </a:cxn>
                <a:cxn ang="0">
                  <a:pos x="T6" y="T7"/>
                </a:cxn>
                <a:cxn ang="0">
                  <a:pos x="T8" y="T9"/>
                </a:cxn>
              </a:cxnLst>
              <a:rect l="0" t="0" r="r" b="b"/>
              <a:pathLst>
                <a:path w="171" h="382">
                  <a:moveTo>
                    <a:pt x="57" y="0"/>
                  </a:moveTo>
                  <a:lnTo>
                    <a:pt x="0" y="382"/>
                  </a:lnTo>
                  <a:lnTo>
                    <a:pt x="171" y="382"/>
                  </a:lnTo>
                  <a:lnTo>
                    <a:pt x="117" y="0"/>
                  </a:lnTo>
                  <a:lnTo>
                    <a:pt x="57" y="0"/>
                  </a:lnTo>
                </a:path>
              </a:pathLst>
            </a:custGeom>
            <a:no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69" name="Freeform 34">
              <a:extLst>
                <a:ext uri="{FF2B5EF4-FFF2-40B4-BE49-F238E27FC236}">
                  <a16:creationId xmlns:a16="http://schemas.microsoft.com/office/drawing/2014/main" id="{5B3A1AB1-9CD5-4B32-8D09-A74EC80C64FD}"/>
                </a:ext>
              </a:extLst>
            </p:cNvPr>
            <p:cNvSpPr>
              <a:spLocks/>
            </p:cNvSpPr>
            <p:nvPr/>
          </p:nvSpPr>
          <p:spPr bwMode="auto">
            <a:xfrm>
              <a:off x="11610543" y="2899706"/>
              <a:ext cx="515610" cy="179360"/>
            </a:xfrm>
            <a:custGeom>
              <a:avLst/>
              <a:gdLst>
                <a:gd name="T0" fmla="*/ 0 w 134"/>
                <a:gd name="T1" fmla="*/ 0 h 47"/>
                <a:gd name="T2" fmla="*/ 0 w 134"/>
                <a:gd name="T3" fmla="*/ 5 h 47"/>
                <a:gd name="T4" fmla="*/ 67 w 134"/>
                <a:gd name="T5" fmla="*/ 47 h 47"/>
                <a:gd name="T6" fmla="*/ 69 w 134"/>
                <a:gd name="T7" fmla="*/ 47 h 47"/>
                <a:gd name="T8" fmla="*/ 134 w 134"/>
                <a:gd name="T9" fmla="*/ 7 h 47"/>
                <a:gd name="T10" fmla="*/ 134 w 134"/>
                <a:gd name="T11" fmla="*/ 0 h 47"/>
                <a:gd name="T12" fmla="*/ 0 w 134"/>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34" h="47">
                  <a:moveTo>
                    <a:pt x="0" y="0"/>
                  </a:moveTo>
                  <a:cubicBezTo>
                    <a:pt x="0" y="5"/>
                    <a:pt x="0" y="5"/>
                    <a:pt x="0" y="5"/>
                  </a:cubicBezTo>
                  <a:cubicBezTo>
                    <a:pt x="0" y="5"/>
                    <a:pt x="34" y="45"/>
                    <a:pt x="67" y="47"/>
                  </a:cubicBezTo>
                  <a:cubicBezTo>
                    <a:pt x="68" y="47"/>
                    <a:pt x="68" y="47"/>
                    <a:pt x="69" y="47"/>
                  </a:cubicBezTo>
                  <a:cubicBezTo>
                    <a:pt x="101" y="47"/>
                    <a:pt x="134" y="7"/>
                    <a:pt x="134" y="7"/>
                  </a:cubicBezTo>
                  <a:cubicBezTo>
                    <a:pt x="134" y="0"/>
                    <a:pt x="134" y="0"/>
                    <a:pt x="134" y="0"/>
                  </a:cubicBezTo>
                  <a:cubicBezTo>
                    <a:pt x="0" y="0"/>
                    <a:pt x="0" y="0"/>
                    <a:pt x="0" y="0"/>
                  </a:cubicBezTo>
                </a:path>
              </a:pathLst>
            </a:custGeom>
            <a:solidFill>
              <a:sysClr val="windowText" lastClr="000000">
                <a:alpha val="20000"/>
              </a:sys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70" name="Freeform 35">
              <a:extLst>
                <a:ext uri="{FF2B5EF4-FFF2-40B4-BE49-F238E27FC236}">
                  <a16:creationId xmlns:a16="http://schemas.microsoft.com/office/drawing/2014/main" id="{9C6FF2F8-B78C-4A70-8B54-65F871452AB3}"/>
                </a:ext>
              </a:extLst>
            </p:cNvPr>
            <p:cNvSpPr>
              <a:spLocks/>
            </p:cNvSpPr>
            <p:nvPr/>
          </p:nvSpPr>
          <p:spPr bwMode="auto">
            <a:xfrm>
              <a:off x="11075140" y="1556027"/>
              <a:ext cx="1586415" cy="1461226"/>
            </a:xfrm>
            <a:custGeom>
              <a:avLst/>
              <a:gdLst>
                <a:gd name="T0" fmla="*/ 206 w 412"/>
                <a:gd name="T1" fmla="*/ 0 h 380"/>
                <a:gd name="T2" fmla="*/ 93 w 412"/>
                <a:gd name="T3" fmla="*/ 304 h 380"/>
                <a:gd name="T4" fmla="*/ 206 w 412"/>
                <a:gd name="T5" fmla="*/ 380 h 380"/>
                <a:gd name="T6" fmla="*/ 320 w 412"/>
                <a:gd name="T7" fmla="*/ 304 h 380"/>
                <a:gd name="T8" fmla="*/ 206 w 412"/>
                <a:gd name="T9" fmla="*/ 0 h 380"/>
              </a:gdLst>
              <a:ahLst/>
              <a:cxnLst>
                <a:cxn ang="0">
                  <a:pos x="T0" y="T1"/>
                </a:cxn>
                <a:cxn ang="0">
                  <a:pos x="T2" y="T3"/>
                </a:cxn>
                <a:cxn ang="0">
                  <a:pos x="T4" y="T5"/>
                </a:cxn>
                <a:cxn ang="0">
                  <a:pos x="T6" y="T7"/>
                </a:cxn>
                <a:cxn ang="0">
                  <a:pos x="T8" y="T9"/>
                </a:cxn>
              </a:cxnLst>
              <a:rect l="0" t="0" r="r" b="b"/>
              <a:pathLst>
                <a:path w="412" h="380">
                  <a:moveTo>
                    <a:pt x="206" y="0"/>
                  </a:moveTo>
                  <a:cubicBezTo>
                    <a:pt x="0" y="0"/>
                    <a:pt x="79" y="282"/>
                    <a:pt x="93" y="304"/>
                  </a:cubicBezTo>
                  <a:cubicBezTo>
                    <a:pt x="108" y="328"/>
                    <a:pt x="173" y="380"/>
                    <a:pt x="206" y="380"/>
                  </a:cubicBezTo>
                  <a:cubicBezTo>
                    <a:pt x="240" y="380"/>
                    <a:pt x="305" y="328"/>
                    <a:pt x="320" y="304"/>
                  </a:cubicBezTo>
                  <a:cubicBezTo>
                    <a:pt x="333" y="282"/>
                    <a:pt x="412" y="0"/>
                    <a:pt x="206" y="0"/>
                  </a:cubicBezTo>
                  <a:close/>
                </a:path>
              </a:pathLst>
            </a:custGeom>
            <a:solidFill>
              <a:srgbClr val="F7DFC9"/>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71" name="Freeform 36">
              <a:extLst>
                <a:ext uri="{FF2B5EF4-FFF2-40B4-BE49-F238E27FC236}">
                  <a16:creationId xmlns:a16="http://schemas.microsoft.com/office/drawing/2014/main" id="{6117469B-2569-490F-BF68-D2C9480C616A}"/>
                </a:ext>
              </a:extLst>
            </p:cNvPr>
            <p:cNvSpPr>
              <a:spLocks noEditPoints="1"/>
            </p:cNvSpPr>
            <p:nvPr/>
          </p:nvSpPr>
          <p:spPr bwMode="auto">
            <a:xfrm>
              <a:off x="11237444" y="1371600"/>
              <a:ext cx="1208367" cy="1122773"/>
            </a:xfrm>
            <a:custGeom>
              <a:avLst/>
              <a:gdLst>
                <a:gd name="T0" fmla="*/ 74 w 314"/>
                <a:gd name="T1" fmla="*/ 55 h 292"/>
                <a:gd name="T2" fmla="*/ 314 w 314"/>
                <a:gd name="T3" fmla="*/ 54 h 292"/>
                <a:gd name="T4" fmla="*/ 300 w 314"/>
                <a:gd name="T5" fmla="*/ 287 h 292"/>
                <a:gd name="T6" fmla="*/ 300 w 314"/>
                <a:gd name="T7" fmla="*/ 287 h 292"/>
                <a:gd name="T8" fmla="*/ 300 w 314"/>
                <a:gd name="T9" fmla="*/ 289 h 292"/>
                <a:gd name="T10" fmla="*/ 298 w 314"/>
                <a:gd name="T11" fmla="*/ 292 h 292"/>
                <a:gd name="T12" fmla="*/ 295 w 314"/>
                <a:gd name="T13" fmla="*/ 291 h 292"/>
                <a:gd name="T14" fmla="*/ 294 w 314"/>
                <a:gd name="T15" fmla="*/ 290 h 292"/>
                <a:gd name="T16" fmla="*/ 294 w 314"/>
                <a:gd name="T17" fmla="*/ 273 h 292"/>
                <a:gd name="T18" fmla="*/ 298 w 314"/>
                <a:gd name="T19" fmla="*/ 247 h 292"/>
                <a:gd name="T20" fmla="*/ 262 w 314"/>
                <a:gd name="T21" fmla="*/ 147 h 292"/>
                <a:gd name="T22" fmla="*/ 256 w 314"/>
                <a:gd name="T23" fmla="*/ 138 h 292"/>
                <a:gd name="T24" fmla="*/ 247 w 314"/>
                <a:gd name="T25" fmla="*/ 128 h 292"/>
                <a:gd name="T26" fmla="*/ 242 w 314"/>
                <a:gd name="T27" fmla="*/ 124 h 292"/>
                <a:gd name="T28" fmla="*/ 170 w 314"/>
                <a:gd name="T29" fmla="*/ 135 h 292"/>
                <a:gd name="T30" fmla="*/ 104 w 314"/>
                <a:gd name="T31" fmla="*/ 150 h 292"/>
                <a:gd name="T32" fmla="*/ 75 w 314"/>
                <a:gd name="T33" fmla="*/ 142 h 292"/>
                <a:gd name="T34" fmla="*/ 36 w 314"/>
                <a:gd name="T35" fmla="*/ 253 h 292"/>
                <a:gd name="T36" fmla="*/ 39 w 314"/>
                <a:gd name="T37" fmla="*/ 273 h 292"/>
                <a:gd name="T38" fmla="*/ 39 w 314"/>
                <a:gd name="T39" fmla="*/ 290 h 292"/>
                <a:gd name="T40" fmla="*/ 38 w 314"/>
                <a:gd name="T41" fmla="*/ 291 h 292"/>
                <a:gd name="T42" fmla="*/ 35 w 314"/>
                <a:gd name="T43" fmla="*/ 292 h 292"/>
                <a:gd name="T44" fmla="*/ 33 w 314"/>
                <a:gd name="T45" fmla="*/ 289 h 292"/>
                <a:gd name="T46" fmla="*/ 32 w 314"/>
                <a:gd name="T47" fmla="*/ 282 h 292"/>
                <a:gd name="T48" fmla="*/ 31 w 314"/>
                <a:gd name="T49" fmla="*/ 272 h 292"/>
                <a:gd name="T50" fmla="*/ 74 w 314"/>
                <a:gd name="T51" fmla="*/ 55 h 292"/>
                <a:gd name="T52" fmla="*/ 180 w 314"/>
                <a:gd name="T53" fmla="*/ 109 h 292"/>
                <a:gd name="T54" fmla="*/ 183 w 314"/>
                <a:gd name="T55" fmla="*/ 108 h 292"/>
                <a:gd name="T56" fmla="*/ 178 w 314"/>
                <a:gd name="T57" fmla="*/ 109 h 292"/>
                <a:gd name="T58" fmla="*/ 180 w 314"/>
                <a:gd name="T59" fmla="*/ 109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292">
                  <a:moveTo>
                    <a:pt x="74" y="55"/>
                  </a:moveTo>
                  <a:cubicBezTo>
                    <a:pt x="144" y="0"/>
                    <a:pt x="281" y="8"/>
                    <a:pt x="314" y="54"/>
                  </a:cubicBezTo>
                  <a:cubicBezTo>
                    <a:pt x="300" y="100"/>
                    <a:pt x="310" y="222"/>
                    <a:pt x="300" y="287"/>
                  </a:cubicBezTo>
                  <a:cubicBezTo>
                    <a:pt x="300" y="287"/>
                    <a:pt x="300" y="287"/>
                    <a:pt x="300" y="287"/>
                  </a:cubicBezTo>
                  <a:cubicBezTo>
                    <a:pt x="300" y="288"/>
                    <a:pt x="300" y="288"/>
                    <a:pt x="300" y="289"/>
                  </a:cubicBezTo>
                  <a:cubicBezTo>
                    <a:pt x="300" y="290"/>
                    <a:pt x="299" y="291"/>
                    <a:pt x="298" y="292"/>
                  </a:cubicBezTo>
                  <a:cubicBezTo>
                    <a:pt x="298" y="292"/>
                    <a:pt x="296" y="291"/>
                    <a:pt x="295" y="291"/>
                  </a:cubicBezTo>
                  <a:cubicBezTo>
                    <a:pt x="294" y="290"/>
                    <a:pt x="294" y="290"/>
                    <a:pt x="294" y="290"/>
                  </a:cubicBezTo>
                  <a:cubicBezTo>
                    <a:pt x="294" y="284"/>
                    <a:pt x="294" y="273"/>
                    <a:pt x="294" y="273"/>
                  </a:cubicBezTo>
                  <a:cubicBezTo>
                    <a:pt x="295" y="264"/>
                    <a:pt x="297" y="255"/>
                    <a:pt x="298" y="247"/>
                  </a:cubicBezTo>
                  <a:cubicBezTo>
                    <a:pt x="292" y="206"/>
                    <a:pt x="273" y="197"/>
                    <a:pt x="262" y="147"/>
                  </a:cubicBezTo>
                  <a:cubicBezTo>
                    <a:pt x="260" y="144"/>
                    <a:pt x="258" y="141"/>
                    <a:pt x="256" y="138"/>
                  </a:cubicBezTo>
                  <a:cubicBezTo>
                    <a:pt x="253" y="134"/>
                    <a:pt x="250" y="131"/>
                    <a:pt x="247" y="128"/>
                  </a:cubicBezTo>
                  <a:cubicBezTo>
                    <a:pt x="245" y="127"/>
                    <a:pt x="243" y="125"/>
                    <a:pt x="242" y="124"/>
                  </a:cubicBezTo>
                  <a:cubicBezTo>
                    <a:pt x="204" y="110"/>
                    <a:pt x="205" y="121"/>
                    <a:pt x="170" y="135"/>
                  </a:cubicBezTo>
                  <a:cubicBezTo>
                    <a:pt x="157" y="141"/>
                    <a:pt x="119" y="151"/>
                    <a:pt x="104" y="150"/>
                  </a:cubicBezTo>
                  <a:cubicBezTo>
                    <a:pt x="97" y="150"/>
                    <a:pt x="75" y="147"/>
                    <a:pt x="75" y="142"/>
                  </a:cubicBezTo>
                  <a:cubicBezTo>
                    <a:pt x="47" y="185"/>
                    <a:pt x="44" y="216"/>
                    <a:pt x="36" y="253"/>
                  </a:cubicBezTo>
                  <a:cubicBezTo>
                    <a:pt x="37" y="260"/>
                    <a:pt x="38" y="266"/>
                    <a:pt x="39" y="273"/>
                  </a:cubicBezTo>
                  <a:cubicBezTo>
                    <a:pt x="39" y="273"/>
                    <a:pt x="39" y="284"/>
                    <a:pt x="39" y="290"/>
                  </a:cubicBezTo>
                  <a:cubicBezTo>
                    <a:pt x="38" y="291"/>
                    <a:pt x="38" y="291"/>
                    <a:pt x="38" y="291"/>
                  </a:cubicBezTo>
                  <a:cubicBezTo>
                    <a:pt x="37" y="291"/>
                    <a:pt x="35" y="292"/>
                    <a:pt x="35" y="292"/>
                  </a:cubicBezTo>
                  <a:cubicBezTo>
                    <a:pt x="34" y="291"/>
                    <a:pt x="33" y="290"/>
                    <a:pt x="33" y="289"/>
                  </a:cubicBezTo>
                  <a:cubicBezTo>
                    <a:pt x="32" y="287"/>
                    <a:pt x="32" y="284"/>
                    <a:pt x="32" y="282"/>
                  </a:cubicBezTo>
                  <a:cubicBezTo>
                    <a:pt x="32" y="279"/>
                    <a:pt x="31" y="275"/>
                    <a:pt x="31" y="272"/>
                  </a:cubicBezTo>
                  <a:cubicBezTo>
                    <a:pt x="20" y="232"/>
                    <a:pt x="0" y="72"/>
                    <a:pt x="74" y="55"/>
                  </a:cubicBezTo>
                  <a:close/>
                  <a:moveTo>
                    <a:pt x="180" y="109"/>
                  </a:moveTo>
                  <a:cubicBezTo>
                    <a:pt x="181" y="108"/>
                    <a:pt x="182" y="108"/>
                    <a:pt x="183" y="108"/>
                  </a:cubicBezTo>
                  <a:cubicBezTo>
                    <a:pt x="182" y="108"/>
                    <a:pt x="180" y="109"/>
                    <a:pt x="178" y="109"/>
                  </a:cubicBezTo>
                  <a:cubicBezTo>
                    <a:pt x="179" y="109"/>
                    <a:pt x="179" y="109"/>
                    <a:pt x="180" y="109"/>
                  </a:cubicBezTo>
                  <a:close/>
                </a:path>
              </a:pathLst>
            </a:custGeom>
            <a:solidFill>
              <a:sysClr val="windowText" lastClr="000000">
                <a:lumMod val="85000"/>
                <a:lumOff val="15000"/>
              </a:sys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72" name="Freeform 40">
              <a:extLst>
                <a:ext uri="{FF2B5EF4-FFF2-40B4-BE49-F238E27FC236}">
                  <a16:creationId xmlns:a16="http://schemas.microsoft.com/office/drawing/2014/main" id="{4A1A1128-2F78-4178-BCD3-7F7D2EB364F9}"/>
                </a:ext>
              </a:extLst>
            </p:cNvPr>
            <p:cNvSpPr>
              <a:spLocks/>
            </p:cNvSpPr>
            <p:nvPr/>
          </p:nvSpPr>
          <p:spPr bwMode="auto">
            <a:xfrm>
              <a:off x="11610543" y="2998000"/>
              <a:ext cx="515610" cy="331360"/>
            </a:xfrm>
            <a:custGeom>
              <a:avLst/>
              <a:gdLst>
                <a:gd name="T0" fmla="*/ 318 w 318"/>
                <a:gd name="T1" fmla="*/ 0 h 204"/>
                <a:gd name="T2" fmla="*/ 159 w 318"/>
                <a:gd name="T3" fmla="*/ 197 h 204"/>
                <a:gd name="T4" fmla="*/ 0 w 318"/>
                <a:gd name="T5" fmla="*/ 0 h 204"/>
                <a:gd name="T6" fmla="*/ 0 w 318"/>
                <a:gd name="T7" fmla="*/ 5 h 204"/>
                <a:gd name="T8" fmla="*/ 159 w 318"/>
                <a:gd name="T9" fmla="*/ 204 h 204"/>
                <a:gd name="T10" fmla="*/ 318 w 318"/>
                <a:gd name="T11" fmla="*/ 5 h 204"/>
                <a:gd name="T12" fmla="*/ 318 w 318"/>
                <a:gd name="T13" fmla="*/ 0 h 204"/>
              </a:gdLst>
              <a:ahLst/>
              <a:cxnLst>
                <a:cxn ang="0">
                  <a:pos x="T0" y="T1"/>
                </a:cxn>
                <a:cxn ang="0">
                  <a:pos x="T2" y="T3"/>
                </a:cxn>
                <a:cxn ang="0">
                  <a:pos x="T4" y="T5"/>
                </a:cxn>
                <a:cxn ang="0">
                  <a:pos x="T6" y="T7"/>
                </a:cxn>
                <a:cxn ang="0">
                  <a:pos x="T8" y="T9"/>
                </a:cxn>
                <a:cxn ang="0">
                  <a:pos x="T10" y="T11"/>
                </a:cxn>
                <a:cxn ang="0">
                  <a:pos x="T12" y="T13"/>
                </a:cxn>
              </a:cxnLst>
              <a:rect l="0" t="0" r="r" b="b"/>
              <a:pathLst>
                <a:path w="318" h="204">
                  <a:moveTo>
                    <a:pt x="318" y="0"/>
                  </a:moveTo>
                  <a:lnTo>
                    <a:pt x="159" y="197"/>
                  </a:lnTo>
                  <a:lnTo>
                    <a:pt x="0" y="0"/>
                  </a:lnTo>
                  <a:lnTo>
                    <a:pt x="0" y="5"/>
                  </a:lnTo>
                  <a:lnTo>
                    <a:pt x="159" y="204"/>
                  </a:lnTo>
                  <a:lnTo>
                    <a:pt x="318" y="5"/>
                  </a:lnTo>
                  <a:lnTo>
                    <a:pt x="318" y="0"/>
                  </a:lnTo>
                </a:path>
              </a:pathLst>
            </a:custGeom>
            <a:noFill/>
            <a:ln w="9525">
              <a:noFill/>
              <a:round/>
              <a:headEnd/>
              <a:tailEnd/>
            </a:ln>
          </p:spPr>
          <p:txBody>
            <a:bodyPr lIns="91440" tIns="45720" rIns="91440" bIns="45720"/>
            <a:lstStyle/>
            <a:p>
              <a:pPr defTabSz="914301">
                <a:defRPr/>
              </a:pPr>
              <a:endParaRPr lang="en-US" kern="0" dirty="0">
                <a:solidFill>
                  <a:prstClr val="black"/>
                </a:solidFill>
              </a:endParaRPr>
            </a:p>
          </p:txBody>
        </p:sp>
        <p:grpSp>
          <p:nvGrpSpPr>
            <p:cNvPr id="65562" name="Group 72">
              <a:extLst>
                <a:ext uri="{FF2B5EF4-FFF2-40B4-BE49-F238E27FC236}">
                  <a16:creationId xmlns:a16="http://schemas.microsoft.com/office/drawing/2014/main" id="{3FC1C626-F8BD-4BF1-831B-5930EDB69F23}"/>
                </a:ext>
              </a:extLst>
            </p:cNvPr>
            <p:cNvGrpSpPr>
              <a:grpSpLocks/>
            </p:cNvGrpSpPr>
            <p:nvPr/>
          </p:nvGrpSpPr>
          <p:grpSpPr bwMode="auto">
            <a:xfrm>
              <a:off x="11587621" y="3009380"/>
              <a:ext cx="556363" cy="549976"/>
              <a:chOff x="11616484" y="3045197"/>
              <a:chExt cx="533970" cy="527840"/>
            </a:xfrm>
          </p:grpSpPr>
          <p:sp>
            <p:nvSpPr>
              <p:cNvPr id="74" name="Freeform 32">
                <a:extLst>
                  <a:ext uri="{FF2B5EF4-FFF2-40B4-BE49-F238E27FC236}">
                    <a16:creationId xmlns:a16="http://schemas.microsoft.com/office/drawing/2014/main" id="{CB05961D-20E1-4F86-897E-0EEB60584F89}"/>
                  </a:ext>
                </a:extLst>
              </p:cNvPr>
              <p:cNvSpPr>
                <a:spLocks/>
              </p:cNvSpPr>
              <p:nvPr/>
            </p:nvSpPr>
            <p:spPr bwMode="auto">
              <a:xfrm>
                <a:off x="11616638" y="3044973"/>
                <a:ext cx="267850" cy="519340"/>
              </a:xfrm>
              <a:custGeom>
                <a:avLst/>
                <a:gdLst>
                  <a:gd name="T0" fmla="*/ 14 w 173"/>
                  <a:gd name="T1" fmla="*/ 0 h 335"/>
                  <a:gd name="T2" fmla="*/ 0 w 173"/>
                  <a:gd name="T3" fmla="*/ 55 h 335"/>
                  <a:gd name="T4" fmla="*/ 40 w 173"/>
                  <a:gd name="T5" fmla="*/ 335 h 335"/>
                  <a:gd name="T6" fmla="*/ 173 w 173"/>
                  <a:gd name="T7" fmla="*/ 199 h 335"/>
                  <a:gd name="T8" fmla="*/ 14 w 173"/>
                  <a:gd name="T9" fmla="*/ 0 h 335"/>
                </a:gdLst>
                <a:ahLst/>
                <a:cxnLst>
                  <a:cxn ang="0">
                    <a:pos x="T0" y="T1"/>
                  </a:cxn>
                  <a:cxn ang="0">
                    <a:pos x="T2" y="T3"/>
                  </a:cxn>
                  <a:cxn ang="0">
                    <a:pos x="T4" y="T5"/>
                  </a:cxn>
                  <a:cxn ang="0">
                    <a:pos x="T6" y="T7"/>
                  </a:cxn>
                  <a:cxn ang="0">
                    <a:pos x="T8" y="T9"/>
                  </a:cxn>
                </a:cxnLst>
                <a:rect l="0" t="0" r="r" b="b"/>
                <a:pathLst>
                  <a:path w="173" h="335">
                    <a:moveTo>
                      <a:pt x="14" y="0"/>
                    </a:moveTo>
                    <a:lnTo>
                      <a:pt x="0" y="55"/>
                    </a:lnTo>
                    <a:lnTo>
                      <a:pt x="40" y="335"/>
                    </a:lnTo>
                    <a:lnTo>
                      <a:pt x="173" y="199"/>
                    </a:lnTo>
                    <a:lnTo>
                      <a:pt x="14" y="0"/>
                    </a:lnTo>
                    <a:close/>
                  </a:path>
                </a:pathLst>
              </a:custGeom>
              <a:solidFill>
                <a:schemeClr val="accent3">
                  <a:lumMod val="60000"/>
                  <a:lumOff val="40000"/>
                </a:schemeClr>
              </a:solidFill>
              <a:ln w="9525">
                <a:noFill/>
                <a:round/>
                <a:headEnd/>
                <a:tailEnd/>
              </a:ln>
            </p:spPr>
            <p:txBody>
              <a:bodyPr lIns="91440" tIns="45720" rIns="91440" bIns="45720"/>
              <a:lstStyle/>
              <a:p>
                <a:pPr defTabSz="914301">
                  <a:defRPr/>
                </a:pPr>
                <a:endParaRPr lang="en-US" kern="0" dirty="0">
                  <a:solidFill>
                    <a:prstClr val="black"/>
                  </a:solidFill>
                </a:endParaRPr>
              </a:p>
            </p:txBody>
          </p:sp>
          <p:sp>
            <p:nvSpPr>
              <p:cNvPr id="75" name="Freeform 37">
                <a:extLst>
                  <a:ext uri="{FF2B5EF4-FFF2-40B4-BE49-F238E27FC236}">
                    <a16:creationId xmlns:a16="http://schemas.microsoft.com/office/drawing/2014/main" id="{631D1712-4486-493E-ADA5-7A0E9525DF96}"/>
                  </a:ext>
                </a:extLst>
              </p:cNvPr>
              <p:cNvSpPr>
                <a:spLocks/>
              </p:cNvSpPr>
              <p:nvPr/>
            </p:nvSpPr>
            <p:spPr bwMode="auto">
              <a:xfrm>
                <a:off x="11885437" y="3047891"/>
                <a:ext cx="265000" cy="525176"/>
              </a:xfrm>
              <a:custGeom>
                <a:avLst/>
                <a:gdLst>
                  <a:gd name="T0" fmla="*/ 159 w 171"/>
                  <a:gd name="T1" fmla="*/ 0 h 339"/>
                  <a:gd name="T2" fmla="*/ 171 w 171"/>
                  <a:gd name="T3" fmla="*/ 52 h 339"/>
                  <a:gd name="T4" fmla="*/ 133 w 171"/>
                  <a:gd name="T5" fmla="*/ 339 h 339"/>
                  <a:gd name="T6" fmla="*/ 0 w 171"/>
                  <a:gd name="T7" fmla="*/ 199 h 339"/>
                  <a:gd name="T8" fmla="*/ 159 w 171"/>
                  <a:gd name="T9" fmla="*/ 0 h 339"/>
                </a:gdLst>
                <a:ahLst/>
                <a:cxnLst>
                  <a:cxn ang="0">
                    <a:pos x="T0" y="T1"/>
                  </a:cxn>
                  <a:cxn ang="0">
                    <a:pos x="T2" y="T3"/>
                  </a:cxn>
                  <a:cxn ang="0">
                    <a:pos x="T4" y="T5"/>
                  </a:cxn>
                  <a:cxn ang="0">
                    <a:pos x="T6" y="T7"/>
                  </a:cxn>
                  <a:cxn ang="0">
                    <a:pos x="T8" y="T9"/>
                  </a:cxn>
                </a:cxnLst>
                <a:rect l="0" t="0" r="r" b="b"/>
                <a:pathLst>
                  <a:path w="171" h="339">
                    <a:moveTo>
                      <a:pt x="159" y="0"/>
                    </a:moveTo>
                    <a:lnTo>
                      <a:pt x="171" y="52"/>
                    </a:lnTo>
                    <a:lnTo>
                      <a:pt x="133" y="339"/>
                    </a:lnTo>
                    <a:lnTo>
                      <a:pt x="0" y="199"/>
                    </a:lnTo>
                    <a:lnTo>
                      <a:pt x="159" y="0"/>
                    </a:lnTo>
                    <a:close/>
                  </a:path>
                </a:pathLst>
              </a:custGeom>
              <a:solidFill>
                <a:schemeClr val="accent3">
                  <a:lumMod val="60000"/>
                  <a:lumOff val="40000"/>
                </a:schemeClr>
              </a:solidFill>
              <a:ln w="9525">
                <a:noFill/>
                <a:round/>
                <a:headEnd/>
                <a:tailEnd/>
              </a:ln>
            </p:spPr>
            <p:txBody>
              <a:bodyPr lIns="91440" tIns="45720" rIns="91440" bIns="45720"/>
              <a:lstStyle/>
              <a:p>
                <a:pPr defTabSz="914301">
                  <a:defRPr/>
                </a:pPr>
                <a:endParaRPr lang="en-US" kern="0" dirty="0">
                  <a:solidFill>
                    <a:prstClr val="black"/>
                  </a:solidFill>
                </a:endParaRPr>
              </a:p>
            </p:txBody>
          </p:sp>
        </p:grpSp>
      </p:grpSp>
      <p:sp>
        <p:nvSpPr>
          <p:cNvPr id="76" name="Rectangle 75">
            <a:extLst>
              <a:ext uri="{FF2B5EF4-FFF2-40B4-BE49-F238E27FC236}">
                <a16:creationId xmlns:a16="http://schemas.microsoft.com/office/drawing/2014/main" id="{4D4F5D10-32EA-4C42-98EC-A73234072635}"/>
              </a:ext>
            </a:extLst>
          </p:cNvPr>
          <p:cNvSpPr/>
          <p:nvPr/>
        </p:nvSpPr>
        <p:spPr>
          <a:xfrm>
            <a:off x="3009339" y="1755402"/>
            <a:ext cx="3204000" cy="4337895"/>
          </a:xfrm>
          <a:prstGeom prst="rect">
            <a:avLst/>
          </a:prstGeom>
          <a:solidFill>
            <a:srgbClr val="580D78"/>
          </a:solidFill>
          <a:ln w="25400" cap="flat" cmpd="sng" algn="ctr">
            <a:noFill/>
            <a:prstDash val="solid"/>
          </a:ln>
          <a:effectLst>
            <a:innerShdw dist="50800" dir="16200000">
              <a:prstClr val="black">
                <a:alpha val="16000"/>
              </a:prstClr>
            </a:innerShdw>
          </a:effectLst>
        </p:spPr>
        <p:txBody>
          <a:bodyPr lIns="68587" tIns="34295" rIns="68587" bIns="34295" anchor="ctr"/>
          <a:lstStyle/>
          <a:p>
            <a:pPr algn="ctr" defTabSz="914301">
              <a:defRPr/>
            </a:pPr>
            <a:endParaRPr lang="en-US" kern="0" dirty="0">
              <a:solidFill>
                <a:prstClr val="white"/>
              </a:solidFill>
            </a:endParaRPr>
          </a:p>
        </p:txBody>
      </p:sp>
      <p:sp>
        <p:nvSpPr>
          <p:cNvPr id="77" name="Rectangle 76">
            <a:extLst>
              <a:ext uri="{FF2B5EF4-FFF2-40B4-BE49-F238E27FC236}">
                <a16:creationId xmlns:a16="http://schemas.microsoft.com/office/drawing/2014/main" id="{1B2749F0-F67A-4A98-9C6C-5F7E08537E4F}"/>
              </a:ext>
            </a:extLst>
          </p:cNvPr>
          <p:cNvSpPr/>
          <p:nvPr/>
        </p:nvSpPr>
        <p:spPr>
          <a:xfrm>
            <a:off x="6337019" y="1751160"/>
            <a:ext cx="3204000" cy="4337893"/>
          </a:xfrm>
          <a:prstGeom prst="rect">
            <a:avLst/>
          </a:prstGeom>
          <a:solidFill>
            <a:srgbClr val="F9F8FE"/>
          </a:solidFill>
          <a:ln w="25400" cap="flat" cmpd="sng" algn="ctr">
            <a:noFill/>
            <a:prstDash val="solid"/>
          </a:ln>
          <a:effectLst>
            <a:innerShdw dist="50800" dir="16200000">
              <a:prstClr val="black">
                <a:alpha val="16000"/>
              </a:prstClr>
            </a:innerShdw>
          </a:effectLst>
        </p:spPr>
        <p:txBody>
          <a:bodyPr lIns="68587" tIns="34295" rIns="68587" bIns="34295" anchor="ctr"/>
          <a:lstStyle/>
          <a:p>
            <a:pPr algn="ctr" defTabSz="914301">
              <a:defRPr/>
            </a:pPr>
            <a:endParaRPr lang="en-US" sz="2400" kern="0" dirty="0">
              <a:solidFill>
                <a:prstClr val="white"/>
              </a:solidFill>
            </a:endParaRPr>
          </a:p>
        </p:txBody>
      </p:sp>
      <p:sp>
        <p:nvSpPr>
          <p:cNvPr id="78" name="TextBox 77">
            <a:extLst>
              <a:ext uri="{FF2B5EF4-FFF2-40B4-BE49-F238E27FC236}">
                <a16:creationId xmlns:a16="http://schemas.microsoft.com/office/drawing/2014/main" id="{2988EC67-D703-4071-9947-0A845BD7F3F1}"/>
              </a:ext>
            </a:extLst>
          </p:cNvPr>
          <p:cNvSpPr txBox="1"/>
          <p:nvPr/>
        </p:nvSpPr>
        <p:spPr>
          <a:xfrm>
            <a:off x="3061493" y="2319338"/>
            <a:ext cx="3136107" cy="3454802"/>
          </a:xfrm>
          <a:prstGeom prst="rect">
            <a:avLst/>
          </a:prstGeom>
          <a:noFill/>
        </p:spPr>
        <p:txBody>
          <a:bodyPr lIns="68587" tIns="34295" rIns="68587" bIns="34295">
            <a:spAutoFit/>
          </a:bodyPr>
          <a:lstStyle/>
          <a:p>
            <a:pPr marL="180970" indent="-180970" defTabSz="914301">
              <a:spcAft>
                <a:spcPts val="1200"/>
              </a:spcAft>
              <a:buFont typeface="Arial" panose="020B0604020202020204" pitchFamily="34" charset="0"/>
              <a:buChar char="•"/>
              <a:defRPr/>
            </a:pPr>
            <a:r>
              <a:rPr lang="lt-LT" sz="2000" kern="0" dirty="0" smtClean="0">
                <a:solidFill>
                  <a:prstClr val="white"/>
                </a:solidFill>
                <a:cs typeface="Arial" panose="020B0604020202020204" pitchFamily="34" charset="0"/>
              </a:rPr>
              <a:t>Kodėl jie perka?</a:t>
            </a:r>
            <a:endParaRPr lang="en-US" sz="2000" kern="0" dirty="0">
              <a:solidFill>
                <a:prstClr val="white"/>
              </a:solidFill>
              <a:cs typeface="Arial" panose="020B0604020202020204" pitchFamily="34" charset="0"/>
            </a:endParaRPr>
          </a:p>
          <a:p>
            <a:pPr marL="180970" indent="-180970" defTabSz="914301">
              <a:spcAft>
                <a:spcPts val="1200"/>
              </a:spcAft>
              <a:buFont typeface="Arial" panose="020B0604020202020204" pitchFamily="34" charset="0"/>
              <a:buChar char="•"/>
              <a:defRPr/>
            </a:pPr>
            <a:r>
              <a:rPr lang="lt-LT" sz="2000" kern="0" dirty="0" smtClean="0">
                <a:solidFill>
                  <a:prstClr val="white"/>
                </a:solidFill>
                <a:cs typeface="Arial" panose="020B0604020202020204" pitchFamily="34" charset="0"/>
              </a:rPr>
              <a:t>Koks yra pagrindinis tikslas?</a:t>
            </a:r>
            <a:endParaRPr lang="en-US" sz="2000" kern="0" dirty="0">
              <a:solidFill>
                <a:prstClr val="white"/>
              </a:solidFill>
              <a:cs typeface="Arial" panose="020B0604020202020204" pitchFamily="34" charset="0"/>
            </a:endParaRPr>
          </a:p>
          <a:p>
            <a:pPr marL="180970" indent="-180970" defTabSz="914301">
              <a:spcAft>
                <a:spcPts val="1200"/>
              </a:spcAft>
              <a:buFont typeface="Arial" panose="020B0604020202020204" pitchFamily="34" charset="0"/>
              <a:buChar char="•"/>
              <a:defRPr/>
            </a:pPr>
            <a:r>
              <a:rPr lang="lt-LT" sz="2000" dirty="0" smtClean="0">
                <a:solidFill>
                  <a:prstClr val="white"/>
                </a:solidFill>
                <a:cs typeface="Arial" panose="020B0604020202020204" pitchFamily="34" charset="0"/>
              </a:rPr>
              <a:t>Kaip jie sužinojo apie mūsų sprendimą?</a:t>
            </a:r>
            <a:endParaRPr lang="lt-LT" sz="2000" dirty="0">
              <a:solidFill>
                <a:prstClr val="white"/>
              </a:solidFill>
              <a:cs typeface="Arial" panose="020B0604020202020204" pitchFamily="34" charset="0"/>
            </a:endParaRPr>
          </a:p>
          <a:p>
            <a:pPr marL="180970" indent="-180970" defTabSz="914301">
              <a:spcAft>
                <a:spcPts val="1200"/>
              </a:spcAft>
              <a:buFont typeface="Arial" panose="020B0604020202020204" pitchFamily="34" charset="0"/>
              <a:buChar char="•"/>
              <a:defRPr/>
            </a:pPr>
            <a:r>
              <a:rPr lang="lt-LT" sz="2000" dirty="0" smtClean="0">
                <a:solidFill>
                  <a:prstClr val="white"/>
                </a:solidFill>
                <a:cs typeface="Arial" panose="020B0604020202020204" pitchFamily="34" charset="0"/>
              </a:rPr>
              <a:t>Su kuo jie rekomenduotų mums pasikalbėti?</a:t>
            </a:r>
            <a:endParaRPr lang="lt-LT" sz="2000" dirty="0">
              <a:solidFill>
                <a:prstClr val="white"/>
              </a:solidFill>
              <a:cs typeface="Arial" panose="020B0604020202020204" pitchFamily="34" charset="0"/>
            </a:endParaRPr>
          </a:p>
          <a:p>
            <a:pPr marL="180970" indent="-180970" defTabSz="914301">
              <a:spcAft>
                <a:spcPts val="1200"/>
              </a:spcAft>
              <a:buFont typeface="Arial" panose="020B0604020202020204" pitchFamily="34" charset="0"/>
              <a:buChar char="•"/>
              <a:defRPr/>
            </a:pPr>
            <a:r>
              <a:rPr lang="lt-LT" sz="2000" dirty="0" smtClean="0">
                <a:solidFill>
                  <a:prstClr val="white"/>
                </a:solidFill>
                <a:cs typeface="Arial" panose="020B0604020202020204" pitchFamily="34" charset="0"/>
              </a:rPr>
              <a:t>Ar jie galėtų mums pateikti oficialų liudijimą?</a:t>
            </a:r>
            <a:endParaRPr lang="en-US" sz="2000" dirty="0">
              <a:solidFill>
                <a:prstClr val="white"/>
              </a:solidFill>
              <a:cs typeface="Arial" panose="020B0604020202020204" pitchFamily="34" charset="0"/>
            </a:endParaRPr>
          </a:p>
        </p:txBody>
      </p:sp>
      <p:sp>
        <p:nvSpPr>
          <p:cNvPr id="79" name="TextBox 78">
            <a:extLst>
              <a:ext uri="{FF2B5EF4-FFF2-40B4-BE49-F238E27FC236}">
                <a16:creationId xmlns:a16="http://schemas.microsoft.com/office/drawing/2014/main" id="{F6056891-14D1-41B8-9808-65AB5C37FCB6}"/>
              </a:ext>
            </a:extLst>
          </p:cNvPr>
          <p:cNvSpPr txBox="1"/>
          <p:nvPr/>
        </p:nvSpPr>
        <p:spPr>
          <a:xfrm>
            <a:off x="3121025" y="1826419"/>
            <a:ext cx="2417763" cy="377036"/>
          </a:xfrm>
          <a:prstGeom prst="rect">
            <a:avLst/>
          </a:prstGeom>
          <a:noFill/>
        </p:spPr>
        <p:txBody>
          <a:bodyPr lIns="68587" tIns="34295" rIns="68587" bIns="34295">
            <a:spAutoFit/>
          </a:bodyPr>
          <a:lstStyle/>
          <a:p>
            <a:pPr defTabSz="914301">
              <a:defRPr/>
            </a:pPr>
            <a:r>
              <a:rPr lang="lt-LT" sz="2000" b="1" dirty="0">
                <a:solidFill>
                  <a:prstClr val="white"/>
                </a:solidFill>
                <a:cs typeface="Arial" panose="020B0604020202020204" pitchFamily="34" charset="0"/>
              </a:rPr>
              <a:t>t</a:t>
            </a:r>
            <a:r>
              <a:rPr lang="lt-LT" sz="2000" b="1" dirty="0" smtClean="0">
                <a:solidFill>
                  <a:prstClr val="white"/>
                </a:solidFill>
                <a:cs typeface="Arial" panose="020B0604020202020204" pitchFamily="34" charset="0"/>
              </a:rPr>
              <a:t>ais, kurie perka</a:t>
            </a:r>
            <a:endParaRPr lang="en-US" sz="2000" b="1" dirty="0">
              <a:solidFill>
                <a:prstClr val="white"/>
              </a:solidFill>
              <a:cs typeface="Arial" panose="020B0604020202020204" pitchFamily="34" charset="0"/>
            </a:endParaRPr>
          </a:p>
        </p:txBody>
      </p:sp>
      <p:sp>
        <p:nvSpPr>
          <p:cNvPr id="80" name="TextBox 79">
            <a:extLst>
              <a:ext uri="{FF2B5EF4-FFF2-40B4-BE49-F238E27FC236}">
                <a16:creationId xmlns:a16="http://schemas.microsoft.com/office/drawing/2014/main" id="{1A275E15-0E55-4C5F-BDD6-31BD913612DE}"/>
              </a:ext>
            </a:extLst>
          </p:cNvPr>
          <p:cNvSpPr txBox="1"/>
          <p:nvPr/>
        </p:nvSpPr>
        <p:spPr>
          <a:xfrm>
            <a:off x="6319044" y="2182812"/>
            <a:ext cx="3236912" cy="3608690"/>
          </a:xfrm>
          <a:prstGeom prst="rect">
            <a:avLst/>
          </a:prstGeom>
          <a:noFill/>
        </p:spPr>
        <p:txBody>
          <a:bodyPr lIns="68587" tIns="34295" rIns="68587" bIns="34295">
            <a:spAutoFit/>
          </a:bodyPr>
          <a:lstStyle/>
          <a:p>
            <a:pPr marL="285744" indent="-285744" defTabSz="914301">
              <a:spcAft>
                <a:spcPts val="1200"/>
              </a:spcAft>
              <a:buFont typeface="Arial" panose="020B0604020202020204" pitchFamily="34" charset="0"/>
              <a:buChar char="•"/>
              <a:defRPr/>
            </a:pPr>
            <a:r>
              <a:rPr lang="lt-LT" sz="2000" kern="0" dirty="0" smtClean="0">
                <a:solidFill>
                  <a:srgbClr val="666666"/>
                </a:solidFill>
                <a:cs typeface="Arial" panose="020B0604020202020204" pitchFamily="34" charset="0"/>
              </a:rPr>
              <a:t>Kodėl jie neperka?</a:t>
            </a:r>
            <a:endParaRPr lang="en-US" sz="2000" kern="0" dirty="0">
              <a:solidFill>
                <a:srgbClr val="666666"/>
              </a:solidFill>
              <a:cs typeface="Arial" panose="020B0604020202020204" pitchFamily="34" charset="0"/>
            </a:endParaRPr>
          </a:p>
          <a:p>
            <a:pPr marL="285744" indent="-285744" defTabSz="914301">
              <a:spcAft>
                <a:spcPts val="1200"/>
              </a:spcAft>
              <a:buFont typeface="Arial" panose="020B0604020202020204" pitchFamily="34" charset="0"/>
              <a:buChar char="•"/>
              <a:defRPr/>
            </a:pPr>
            <a:r>
              <a:rPr lang="lt-LT" sz="2000" kern="0" dirty="0" smtClean="0">
                <a:solidFill>
                  <a:srgbClr val="666666"/>
                </a:solidFill>
                <a:cs typeface="Arial" panose="020B0604020202020204" pitchFamily="34" charset="0"/>
              </a:rPr>
              <a:t>Ar jie neturi problemų?</a:t>
            </a:r>
            <a:endParaRPr lang="en-US" sz="2000" kern="0" dirty="0">
              <a:solidFill>
                <a:srgbClr val="666666"/>
              </a:solidFill>
              <a:cs typeface="Arial" panose="020B0604020202020204" pitchFamily="34" charset="0"/>
            </a:endParaRPr>
          </a:p>
          <a:p>
            <a:pPr marL="285744" indent="-285744" defTabSz="914301">
              <a:spcAft>
                <a:spcPts val="1200"/>
              </a:spcAft>
              <a:buFont typeface="Arial" panose="020B0604020202020204" pitchFamily="34" charset="0"/>
              <a:buChar char="•"/>
              <a:defRPr/>
            </a:pPr>
            <a:r>
              <a:rPr lang="lt-LT" sz="2000" kern="0" dirty="0" smtClean="0">
                <a:solidFill>
                  <a:srgbClr val="666666"/>
                </a:solidFill>
                <a:cs typeface="Arial" panose="020B0604020202020204" pitchFamily="34" charset="0"/>
              </a:rPr>
              <a:t>Ar jie to nežino?</a:t>
            </a:r>
            <a:endParaRPr lang="en-US" sz="2000" kern="0" dirty="0">
              <a:solidFill>
                <a:srgbClr val="666666"/>
              </a:solidFill>
              <a:cs typeface="Arial" panose="020B0604020202020204" pitchFamily="34" charset="0"/>
            </a:endParaRPr>
          </a:p>
          <a:p>
            <a:pPr marL="285744" indent="-285744" defTabSz="914301">
              <a:spcAft>
                <a:spcPts val="1200"/>
              </a:spcAft>
              <a:buFont typeface="Arial" panose="020B0604020202020204" pitchFamily="34" charset="0"/>
              <a:buChar char="•"/>
              <a:defRPr/>
            </a:pPr>
            <a:r>
              <a:rPr lang="lt-LT" sz="2000" kern="0" dirty="0" smtClean="0">
                <a:solidFill>
                  <a:srgbClr val="666666"/>
                </a:solidFill>
                <a:cs typeface="Arial" panose="020B0604020202020204" pitchFamily="34" charset="0"/>
              </a:rPr>
              <a:t>Ar jie turi pakankamai gerą sprendimą?</a:t>
            </a:r>
            <a:endParaRPr lang="en-US" sz="2000" kern="0" dirty="0">
              <a:solidFill>
                <a:srgbClr val="666666"/>
              </a:solidFill>
              <a:cs typeface="Arial" panose="020B0604020202020204" pitchFamily="34" charset="0"/>
            </a:endParaRPr>
          </a:p>
          <a:p>
            <a:pPr marL="285744" indent="-285744" defTabSz="914301">
              <a:spcAft>
                <a:spcPts val="1200"/>
              </a:spcAft>
              <a:buFont typeface="Arial" panose="020B0604020202020204" pitchFamily="34" charset="0"/>
              <a:buChar char="•"/>
              <a:defRPr/>
            </a:pPr>
            <a:r>
              <a:rPr lang="lt-LT" sz="2000" kern="0" dirty="0" smtClean="0">
                <a:solidFill>
                  <a:srgbClr val="666666"/>
                </a:solidFill>
                <a:cs typeface="Arial" panose="020B0604020202020204" pitchFamily="34" charset="0"/>
              </a:rPr>
              <a:t>Gal tai netinkamas klientas?</a:t>
            </a:r>
            <a:endParaRPr lang="en-US" sz="2000" kern="0" dirty="0">
              <a:solidFill>
                <a:srgbClr val="666666"/>
              </a:solidFill>
              <a:cs typeface="Arial" panose="020B0604020202020204" pitchFamily="34" charset="0"/>
            </a:endParaRPr>
          </a:p>
          <a:p>
            <a:pPr marL="285744" indent="-285744" defTabSz="914301">
              <a:spcAft>
                <a:spcPts val="1200"/>
              </a:spcAft>
              <a:buFont typeface="Arial" panose="020B0604020202020204" pitchFamily="34" charset="0"/>
              <a:buChar char="•"/>
              <a:defRPr/>
            </a:pPr>
            <a:r>
              <a:rPr lang="lt-LT" sz="2000" kern="0" dirty="0" smtClean="0">
                <a:solidFill>
                  <a:srgbClr val="666666"/>
                </a:solidFill>
                <a:cs typeface="Arial" panose="020B0604020202020204" pitchFamily="34" charset="0"/>
              </a:rPr>
              <a:t>Gal mes naudojame neteisingą bendravimą?</a:t>
            </a:r>
            <a:endParaRPr lang="en-US" sz="2000" kern="0" dirty="0">
              <a:solidFill>
                <a:srgbClr val="666666"/>
              </a:solidFill>
              <a:cs typeface="Arial" panose="020B0604020202020204" pitchFamily="34" charset="0"/>
            </a:endParaRPr>
          </a:p>
        </p:txBody>
      </p:sp>
      <p:sp>
        <p:nvSpPr>
          <p:cNvPr id="81" name="TextBox 80">
            <a:extLst>
              <a:ext uri="{FF2B5EF4-FFF2-40B4-BE49-F238E27FC236}">
                <a16:creationId xmlns:a16="http://schemas.microsoft.com/office/drawing/2014/main" id="{81108EC1-CD25-42AB-8C92-EC3270553EBA}"/>
              </a:ext>
            </a:extLst>
          </p:cNvPr>
          <p:cNvSpPr txBox="1"/>
          <p:nvPr/>
        </p:nvSpPr>
        <p:spPr>
          <a:xfrm>
            <a:off x="6507163" y="1755775"/>
            <a:ext cx="2863851" cy="377036"/>
          </a:xfrm>
          <a:prstGeom prst="rect">
            <a:avLst/>
          </a:prstGeom>
          <a:noFill/>
        </p:spPr>
        <p:txBody>
          <a:bodyPr lIns="68587" tIns="34295" rIns="68587" bIns="34295">
            <a:spAutoFit/>
          </a:bodyPr>
          <a:lstStyle/>
          <a:p>
            <a:pPr defTabSz="914301">
              <a:defRPr/>
            </a:pPr>
            <a:r>
              <a:rPr lang="lt-LT" sz="2000" b="1" dirty="0">
                <a:solidFill>
                  <a:srgbClr val="666666"/>
                </a:solidFill>
                <a:cs typeface="Arial" panose="020B0604020202020204" pitchFamily="34" charset="0"/>
              </a:rPr>
              <a:t>t</a:t>
            </a:r>
            <a:r>
              <a:rPr lang="lt-LT" sz="2000" b="1" dirty="0" smtClean="0">
                <a:solidFill>
                  <a:srgbClr val="666666"/>
                </a:solidFill>
                <a:cs typeface="Arial" panose="020B0604020202020204" pitchFamily="34" charset="0"/>
              </a:rPr>
              <a:t>ais, kurie neperka</a:t>
            </a:r>
            <a:endParaRPr lang="en-US" sz="2000" b="1" dirty="0">
              <a:solidFill>
                <a:srgbClr val="666666"/>
              </a:solidFill>
              <a:cs typeface="Arial" panose="020B0604020202020204" pitchFamily="34" charset="0"/>
            </a:endParaRPr>
          </a:p>
        </p:txBody>
      </p:sp>
      <p:sp>
        <p:nvSpPr>
          <p:cNvPr id="65550" name="TextBox 39">
            <a:extLst>
              <a:ext uri="{FF2B5EF4-FFF2-40B4-BE49-F238E27FC236}">
                <a16:creationId xmlns:a16="http://schemas.microsoft.com/office/drawing/2014/main" id="{E0BFA2F0-37F9-4209-BA37-FB26E8D3BD12}"/>
              </a:ext>
            </a:extLst>
          </p:cNvPr>
          <p:cNvSpPr txBox="1">
            <a:spLocks noChangeArrowheads="1"/>
          </p:cNvSpPr>
          <p:nvPr/>
        </p:nvSpPr>
        <p:spPr bwMode="auto">
          <a:xfrm>
            <a:off x="326233" y="440532"/>
            <a:ext cx="1163399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lt-LT" altLang="uk-UA" sz="4000" dirty="0" smtClean="0"/>
              <a:t>Jei turite klientų, pasikalbėkite su</a:t>
            </a:r>
            <a:endParaRPr lang="en-US" altLang="uk-UA" sz="4000" dirty="0"/>
          </a:p>
        </p:txBody>
      </p:sp>
      <p:sp>
        <p:nvSpPr>
          <p:cNvPr id="40" name="TextBox 39">
            <a:extLst>
              <a:ext uri="{FF2B5EF4-FFF2-40B4-BE49-F238E27FC236}">
                <a16:creationId xmlns:a16="http://schemas.microsoft.com/office/drawing/2014/main" id="{59E69F6F-DACE-4DCA-BE52-CE8AE6444073}"/>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up)">
                                      <p:cBhvr>
                                        <p:cTn id="12" dur="500"/>
                                        <p:tgtEl>
                                          <p:spTgt spid="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wipe(up)">
                                      <p:cBhvr>
                                        <p:cTn id="22" dur="500"/>
                                        <p:tgtEl>
                                          <p:spTgt spid="7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animEffect transition="in" filter="fade">
                                      <p:cBhvr>
                                        <p:cTn id="25" dur="500"/>
                                        <p:tgtEl>
                                          <p:spTgt spid="8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1"/>
                                        </p:tgtEl>
                                        <p:attrNameLst>
                                          <p:attrName>style.visibility</p:attrName>
                                        </p:attrNameLst>
                                      </p:cBhvr>
                                      <p:to>
                                        <p:strVal val="visible"/>
                                      </p:to>
                                    </p:set>
                                    <p:animEffect transition="in" filter="fade">
                                      <p:cBhvr>
                                        <p:cTn id="28"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F7B952A-64F9-4262-8A18-2738FD07EDE2}"/>
              </a:ext>
            </a:extLst>
          </p:cNvPr>
          <p:cNvSpPr txBox="1">
            <a:spLocks/>
          </p:cNvSpPr>
          <p:nvPr/>
        </p:nvSpPr>
        <p:spPr bwMode="auto">
          <a:xfrm>
            <a:off x="1091404" y="1662661"/>
            <a:ext cx="10592593"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marL="1485900" indent="-10287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1pPr>
            <a:lvl2pPr marL="6858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2pPr>
            <a:lvl3pPr marL="11430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3pPr>
            <a:lvl4pPr marL="16002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4pPr>
            <a:lvl5pPr marL="20574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5pPr>
            <a:lvl6pPr marL="25146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6pPr>
            <a:lvl7pPr marL="29718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7pPr>
            <a:lvl8pPr marL="34290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8pPr>
            <a:lvl9pPr marL="38862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9pPr>
          </a:lstStyle>
          <a:p>
            <a:pPr>
              <a:lnSpc>
                <a:spcPct val="160000"/>
              </a:lnSpc>
              <a:spcBef>
                <a:spcPts val="1000"/>
              </a:spcBef>
              <a:buClr>
                <a:srgbClr val="DDB5FA"/>
              </a:buClr>
              <a:buSzPct val="150000"/>
            </a:pPr>
            <a:r>
              <a:rPr lang="lt-LT" altLang="en-US" sz="2000" dirty="0" smtClean="0">
                <a:solidFill>
                  <a:schemeClr val="tx1"/>
                </a:solidFill>
                <a:latin typeface="+mn-lt"/>
              </a:rPr>
              <a:t>Kaip rimtai vertinate šią situaciją/problemą?</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Ar iš to uždirbate pinigų?</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Ar bandėte iš to užsidirbti daugiau pinigų?</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Kiek laiko tam skiriate kiekvieną savaitę/kartą?</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Kokius įrankius ir paslaugas tam naudojate?</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Ką jau darote, kad tai pagerintumėte?</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Kokius tris didelius dalykus šiuo metu bandote taisyti ar patobulinti?</a:t>
            </a:r>
            <a:endParaRPr lang="en-US" altLang="en-US" sz="2000" dirty="0">
              <a:solidFill>
                <a:schemeClr val="tx1"/>
              </a:solidFill>
              <a:latin typeface="+mn-lt"/>
            </a:endParaRPr>
          </a:p>
        </p:txBody>
      </p:sp>
      <p:sp>
        <p:nvSpPr>
          <p:cNvPr id="9" name="TextBox 8">
            <a:extLst>
              <a:ext uri="{FF2B5EF4-FFF2-40B4-BE49-F238E27FC236}">
                <a16:creationId xmlns:a16="http://schemas.microsoft.com/office/drawing/2014/main" id="{6981AB37-21D5-4CA0-80AE-2C67A339B716}"/>
              </a:ext>
            </a:extLst>
          </p:cNvPr>
          <p:cNvSpPr txBox="1"/>
          <p:nvPr/>
        </p:nvSpPr>
        <p:spPr>
          <a:xfrm>
            <a:off x="357186" y="674139"/>
            <a:ext cx="12061031" cy="707886"/>
          </a:xfrm>
          <a:prstGeom prst="rect">
            <a:avLst/>
          </a:prstGeom>
          <a:noFill/>
        </p:spPr>
        <p:txBody>
          <a:bodyPr>
            <a:spAutoFit/>
          </a:bodyPr>
          <a:lstStyle/>
          <a:p>
            <a:pPr defTabSz="914377">
              <a:defRPr/>
            </a:pPr>
            <a:r>
              <a:rPr lang="lt-LT" sz="4000" dirty="0" smtClean="0">
                <a:cs typeface="Arial" panose="020B0604020202020204" pitchFamily="34" charset="0"/>
              </a:rPr>
              <a:t>Nustatykite ar problema tikrai svarbi:</a:t>
            </a:r>
            <a:endParaRPr lang="en-US" sz="4000" dirty="0">
              <a:cs typeface="Arial" panose="020B0604020202020204" pitchFamily="34" charset="0"/>
            </a:endParaRPr>
          </a:p>
        </p:txBody>
      </p:sp>
      <p:sp>
        <p:nvSpPr>
          <p:cNvPr id="5" name="TextBox 4">
            <a:extLst>
              <a:ext uri="{FF2B5EF4-FFF2-40B4-BE49-F238E27FC236}">
                <a16:creationId xmlns:a16="http://schemas.microsoft.com/office/drawing/2014/main" id="{A1D59890-9727-425A-8FAE-89ABB10169AD}"/>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37257385-E615-4E6F-BF9B-0D9BB02D536A}"/>
              </a:ext>
            </a:extLst>
          </p:cNvPr>
          <p:cNvSpPr txBox="1">
            <a:spLocks/>
          </p:cNvSpPr>
          <p:nvPr/>
        </p:nvSpPr>
        <p:spPr bwMode="auto">
          <a:xfrm>
            <a:off x="1230524" y="2039522"/>
            <a:ext cx="9977437"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marL="1485900" indent="-10287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1pPr>
            <a:lvl2pPr marL="6858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2pPr>
            <a:lvl3pPr marL="11430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3pPr>
            <a:lvl4pPr marL="16002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4pPr>
            <a:lvl5pPr marL="20574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5pPr>
            <a:lvl6pPr marL="25146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6pPr>
            <a:lvl7pPr marL="29718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7pPr>
            <a:lvl8pPr marL="34290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8pPr>
            <a:lvl9pPr marL="38862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9pPr>
          </a:lstStyle>
          <a:p>
            <a:pPr>
              <a:lnSpc>
                <a:spcPct val="160000"/>
              </a:lnSpc>
              <a:spcBef>
                <a:spcPts val="1000"/>
              </a:spcBef>
              <a:buClr>
                <a:srgbClr val="DDB5FA"/>
              </a:buClr>
              <a:buSzPct val="150000"/>
            </a:pPr>
            <a:r>
              <a:rPr lang="lt-LT" altLang="en-US" sz="2000" dirty="0" smtClean="0">
                <a:solidFill>
                  <a:schemeClr val="tx1"/>
                </a:solidFill>
                <a:latin typeface="+mn-lt"/>
              </a:rPr>
              <a:t>Kodėl jūs to norite?</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Ką tai leistų jums padaryti?</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Kaip jūs tvarkotės be to?</a:t>
            </a:r>
            <a:endParaRPr lang="en-US" altLang="en-US" sz="2000" dirty="0">
              <a:solidFill>
                <a:schemeClr val="tx1"/>
              </a:solidFill>
              <a:latin typeface="+mn-lt"/>
            </a:endParaRPr>
          </a:p>
          <a:p>
            <a:pPr>
              <a:lnSpc>
                <a:spcPct val="160000"/>
              </a:lnSpc>
              <a:spcBef>
                <a:spcPts val="1000"/>
              </a:spcBef>
              <a:buClr>
                <a:srgbClr val="DDB5FA"/>
              </a:buClr>
              <a:buSzPct val="150000"/>
            </a:pPr>
            <a:r>
              <a:rPr lang="lt-LT" altLang="en-US" sz="2000" dirty="0" smtClean="0">
                <a:solidFill>
                  <a:schemeClr val="tx1"/>
                </a:solidFill>
                <a:latin typeface="+mn-lt"/>
              </a:rPr>
              <a:t>Kaip manote, ar turėtume atidėti paleidimą, kad pridėtume šią funkciją, ar galėtume tai pridėti vėliau?</a:t>
            </a:r>
            <a:endParaRPr lang="en-US" altLang="en-US" sz="2000" dirty="0">
              <a:solidFill>
                <a:schemeClr val="tx1"/>
              </a:solidFill>
              <a:latin typeface="+mn-lt"/>
            </a:endParaRPr>
          </a:p>
        </p:txBody>
      </p:sp>
      <p:sp>
        <p:nvSpPr>
          <p:cNvPr id="9" name="TextBox 8">
            <a:extLst>
              <a:ext uri="{FF2B5EF4-FFF2-40B4-BE49-F238E27FC236}">
                <a16:creationId xmlns:a16="http://schemas.microsoft.com/office/drawing/2014/main" id="{482EAA50-8EB3-4FD9-AA51-E0060B379F5A}"/>
              </a:ext>
            </a:extLst>
          </p:cNvPr>
          <p:cNvSpPr txBox="1"/>
          <p:nvPr/>
        </p:nvSpPr>
        <p:spPr>
          <a:xfrm>
            <a:off x="452253" y="807852"/>
            <a:ext cx="11533981" cy="707886"/>
          </a:xfrm>
          <a:prstGeom prst="rect">
            <a:avLst/>
          </a:prstGeom>
          <a:noFill/>
        </p:spPr>
        <p:txBody>
          <a:bodyPr>
            <a:spAutoFit/>
          </a:bodyPr>
          <a:lstStyle/>
          <a:p>
            <a:pPr defTabSz="914377">
              <a:defRPr/>
            </a:pPr>
            <a:r>
              <a:rPr lang="lt-LT" sz="4000" dirty="0" smtClean="0">
                <a:cs typeface="Arial" panose="020B0604020202020204" pitchFamily="34" charset="0"/>
              </a:rPr>
              <a:t>Pasidomėkite funkcijų užklausomis:</a:t>
            </a:r>
            <a:endParaRPr lang="en-US" sz="4000" dirty="0">
              <a:cs typeface="Arial" panose="020B0604020202020204" pitchFamily="34" charset="0"/>
            </a:endParaRPr>
          </a:p>
        </p:txBody>
      </p:sp>
      <p:sp>
        <p:nvSpPr>
          <p:cNvPr id="5" name="TextBox 4">
            <a:extLst>
              <a:ext uri="{FF2B5EF4-FFF2-40B4-BE49-F238E27FC236}">
                <a16:creationId xmlns:a16="http://schemas.microsoft.com/office/drawing/2014/main" id="{77BA3A90-92BF-4482-A7A5-D858566FE5D5}"/>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50FC6AAF-09B6-4568-85FF-6FEE35DCD712}"/>
              </a:ext>
            </a:extLst>
          </p:cNvPr>
          <p:cNvSpPr txBox="1">
            <a:spLocks noChangeArrowheads="1"/>
          </p:cNvSpPr>
          <p:nvPr/>
        </p:nvSpPr>
        <p:spPr bwMode="auto">
          <a:xfrm>
            <a:off x="990152" y="1837670"/>
            <a:ext cx="9977437"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marL="1485900" indent="-10287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1pPr>
            <a:lvl2pPr marL="6858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2pPr>
            <a:lvl3pPr marL="11430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3pPr>
            <a:lvl4pPr marL="16002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4pPr>
            <a:lvl5pPr marL="20574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5pPr>
            <a:lvl6pPr marL="25146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6pPr>
            <a:lvl7pPr marL="29718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7pPr>
            <a:lvl8pPr marL="34290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8pPr>
            <a:lvl9pPr marL="38862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9pPr>
          </a:lstStyle>
          <a:p>
            <a:pPr>
              <a:lnSpc>
                <a:spcPct val="150000"/>
              </a:lnSpc>
              <a:spcBef>
                <a:spcPts val="1000"/>
              </a:spcBef>
              <a:buClr>
                <a:srgbClr val="DDB5FA"/>
              </a:buClr>
              <a:buSzPct val="150000"/>
            </a:pPr>
            <a:r>
              <a:rPr lang="lt-LT" altLang="lt-LT" sz="2000" dirty="0" smtClean="0">
                <a:solidFill>
                  <a:schemeClr val="tx1"/>
                </a:solidFill>
                <a:latin typeface="+mn-lt"/>
              </a:rPr>
              <a:t>Papasakokite daugiau apie tai. </a:t>
            </a:r>
            <a:endParaRPr lang="en-US" altLang="lt-LT" sz="2000" dirty="0">
              <a:solidFill>
                <a:schemeClr val="tx1"/>
              </a:solidFill>
              <a:latin typeface="+mn-lt"/>
            </a:endParaRPr>
          </a:p>
          <a:p>
            <a:pPr>
              <a:lnSpc>
                <a:spcPct val="150000"/>
              </a:lnSpc>
              <a:spcBef>
                <a:spcPts val="1000"/>
              </a:spcBef>
              <a:buClr>
                <a:srgbClr val="DDB5FA"/>
              </a:buClr>
              <a:buSzPct val="150000"/>
            </a:pPr>
            <a:r>
              <a:rPr lang="lt-LT" altLang="lt-LT" sz="2000" dirty="0" smtClean="0">
                <a:solidFill>
                  <a:schemeClr val="tx1"/>
                </a:solidFill>
                <a:latin typeface="+mn-lt"/>
              </a:rPr>
              <a:t>Atrodo, kad tai jus labai trikdo. Ar galėtumėte papasakoti daugiau?</a:t>
            </a:r>
            <a:endParaRPr lang="en-US" altLang="lt-LT" sz="2000" dirty="0">
              <a:solidFill>
                <a:schemeClr val="tx1"/>
              </a:solidFill>
              <a:latin typeface="+mn-lt"/>
            </a:endParaRPr>
          </a:p>
          <a:p>
            <a:pPr>
              <a:lnSpc>
                <a:spcPct val="150000"/>
              </a:lnSpc>
              <a:spcBef>
                <a:spcPts val="1000"/>
              </a:spcBef>
              <a:buClr>
                <a:srgbClr val="DDB5FA"/>
              </a:buClr>
              <a:buSzPct val="150000"/>
            </a:pPr>
            <a:r>
              <a:rPr lang="lt-LT" altLang="lt-LT" sz="2000" dirty="0" smtClean="0">
                <a:solidFill>
                  <a:schemeClr val="tx1"/>
                </a:solidFill>
                <a:latin typeface="+mn-lt"/>
              </a:rPr>
              <a:t>Kodėl tai taip baisu?</a:t>
            </a:r>
            <a:endParaRPr lang="en-US" altLang="lt-LT" sz="2000" dirty="0">
              <a:solidFill>
                <a:schemeClr val="tx1"/>
              </a:solidFill>
              <a:latin typeface="+mn-lt"/>
            </a:endParaRPr>
          </a:p>
          <a:p>
            <a:pPr>
              <a:lnSpc>
                <a:spcPct val="150000"/>
              </a:lnSpc>
              <a:spcBef>
                <a:spcPts val="1000"/>
              </a:spcBef>
              <a:buClr>
                <a:srgbClr val="DDB5FA"/>
              </a:buClr>
              <a:buSzPct val="150000"/>
            </a:pPr>
            <a:r>
              <a:rPr lang="lt-LT" altLang="lt-LT" sz="2000" dirty="0" smtClean="0">
                <a:solidFill>
                  <a:schemeClr val="tx1"/>
                </a:solidFill>
                <a:latin typeface="+mn-lt"/>
              </a:rPr>
              <a:t>Kodėl jūs to nesugebėjote ištaisyti jau dabar?</a:t>
            </a:r>
            <a:endParaRPr lang="en-US" altLang="lt-LT" sz="2000" dirty="0">
              <a:solidFill>
                <a:schemeClr val="tx1"/>
              </a:solidFill>
              <a:latin typeface="+mn-lt"/>
            </a:endParaRPr>
          </a:p>
          <a:p>
            <a:pPr>
              <a:lnSpc>
                <a:spcPct val="150000"/>
              </a:lnSpc>
              <a:spcBef>
                <a:spcPts val="1000"/>
              </a:spcBef>
              <a:buClr>
                <a:srgbClr val="DDB5FA"/>
              </a:buClr>
              <a:buSzPct val="150000"/>
            </a:pPr>
            <a:r>
              <a:rPr lang="lt-LT" altLang="lt-LT" sz="2000" dirty="0" smtClean="0">
                <a:solidFill>
                  <a:schemeClr val="tx1"/>
                </a:solidFill>
                <a:latin typeface="+mn-lt"/>
              </a:rPr>
              <a:t>Atrodo, kad jūs dėl to labai laimingas – tai didelis dalykas?</a:t>
            </a:r>
            <a:endParaRPr lang="en-US" altLang="lt-LT" sz="2000" dirty="0">
              <a:solidFill>
                <a:schemeClr val="tx1"/>
              </a:solidFill>
              <a:latin typeface="+mn-lt"/>
            </a:endParaRPr>
          </a:p>
          <a:p>
            <a:pPr>
              <a:lnSpc>
                <a:spcPct val="150000"/>
              </a:lnSpc>
              <a:spcBef>
                <a:spcPts val="1000"/>
              </a:spcBef>
              <a:buClr>
                <a:srgbClr val="DDB5FA"/>
              </a:buClr>
              <a:buSzPct val="150000"/>
            </a:pPr>
            <a:r>
              <a:rPr lang="lt-LT" altLang="lt-LT" sz="2000" dirty="0" smtClean="0">
                <a:solidFill>
                  <a:schemeClr val="tx1"/>
                </a:solidFill>
                <a:latin typeface="+mn-lt"/>
              </a:rPr>
              <a:t>Kodėl jūs toks laimingas?</a:t>
            </a:r>
            <a:endParaRPr lang="en-US" altLang="lt-LT" sz="2000" dirty="0">
              <a:solidFill>
                <a:schemeClr val="tx1"/>
              </a:solidFill>
              <a:latin typeface="+mn-lt"/>
            </a:endParaRPr>
          </a:p>
        </p:txBody>
      </p:sp>
      <p:sp>
        <p:nvSpPr>
          <p:cNvPr id="9" name="TextBox 8">
            <a:extLst>
              <a:ext uri="{FF2B5EF4-FFF2-40B4-BE49-F238E27FC236}">
                <a16:creationId xmlns:a16="http://schemas.microsoft.com/office/drawing/2014/main" id="{1C83A285-78D7-4169-BE3C-026DF0148295}"/>
              </a:ext>
            </a:extLst>
          </p:cNvPr>
          <p:cNvSpPr txBox="1"/>
          <p:nvPr/>
        </p:nvSpPr>
        <p:spPr>
          <a:xfrm>
            <a:off x="329009" y="791230"/>
            <a:ext cx="11533981" cy="707886"/>
          </a:xfrm>
          <a:prstGeom prst="rect">
            <a:avLst/>
          </a:prstGeom>
          <a:noFill/>
        </p:spPr>
        <p:txBody>
          <a:bodyPr>
            <a:spAutoFit/>
          </a:bodyPr>
          <a:lstStyle/>
          <a:p>
            <a:pPr defTabSz="914377">
              <a:defRPr/>
            </a:pPr>
            <a:r>
              <a:rPr lang="lt-LT" sz="4000" dirty="0" smtClean="0">
                <a:cs typeface="Arial" panose="020B0604020202020204" pitchFamily="34" charset="0"/>
              </a:rPr>
              <a:t>Įsigilinkite į emocinius signalus:</a:t>
            </a:r>
            <a:endParaRPr lang="en-US" sz="4000" dirty="0">
              <a:cs typeface="Arial" panose="020B0604020202020204" pitchFamily="34" charset="0"/>
            </a:endParaRPr>
          </a:p>
        </p:txBody>
      </p:sp>
      <p:sp>
        <p:nvSpPr>
          <p:cNvPr id="5" name="TextBox 4">
            <a:extLst>
              <a:ext uri="{FF2B5EF4-FFF2-40B4-BE49-F238E27FC236}">
                <a16:creationId xmlns:a16="http://schemas.microsoft.com/office/drawing/2014/main" id="{495B82D1-DAF4-48E0-8C9F-72FE0B95A4D8}"/>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E458BF40-F4B6-4E3A-BD81-933681103849}"/>
              </a:ext>
            </a:extLst>
          </p:cNvPr>
          <p:cNvSpPr txBox="1">
            <a:spLocks noChangeArrowheads="1"/>
          </p:cNvSpPr>
          <p:nvPr/>
        </p:nvSpPr>
        <p:spPr bwMode="auto">
          <a:xfrm>
            <a:off x="882651" y="1701007"/>
            <a:ext cx="9821863" cy="424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marL="4572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1pPr>
            <a:lvl2pPr marL="6858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2pPr>
            <a:lvl3pPr marL="11430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3pPr>
            <a:lvl4pPr marL="16002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4pPr>
            <a:lvl5pPr marL="20574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5pPr>
            <a:lvl6pPr marL="25146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6pPr>
            <a:lvl7pPr marL="29718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7pPr>
            <a:lvl8pPr marL="34290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8pPr>
            <a:lvl9pPr marL="38862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9pPr>
          </a:lstStyle>
          <a:p>
            <a:pPr algn="just">
              <a:lnSpc>
                <a:spcPct val="90000"/>
              </a:lnSpc>
              <a:spcBef>
                <a:spcPts val="1000"/>
              </a:spcBef>
              <a:spcAft>
                <a:spcPts val="1200"/>
              </a:spcAft>
              <a:buClr>
                <a:srgbClr val="3080A2"/>
              </a:buClr>
              <a:buSzPct val="70000"/>
              <a:buNone/>
            </a:pPr>
            <a:r>
              <a:rPr lang="lt-LT" altLang="lt-LT" sz="2000" dirty="0" smtClean="0">
                <a:solidFill>
                  <a:schemeClr val="tx1"/>
                </a:solidFill>
                <a:latin typeface="+mn-lt"/>
              </a:rPr>
              <a:t>Aš stengiuosi, kad bendros rinkodaros partnerystės būtų labiau prieinamos ir mažiau skausmingos naujoms įmonėms, ypač pradedantiesiems (vizija).</a:t>
            </a:r>
            <a:endParaRPr lang="en-US" altLang="lt-LT" sz="2000" dirty="0">
              <a:solidFill>
                <a:schemeClr val="tx1"/>
              </a:solidFill>
              <a:latin typeface="+mn-lt"/>
            </a:endParaRPr>
          </a:p>
          <a:p>
            <a:pPr algn="just">
              <a:lnSpc>
                <a:spcPct val="90000"/>
              </a:lnSpc>
              <a:spcBef>
                <a:spcPts val="1000"/>
              </a:spcBef>
              <a:spcAft>
                <a:spcPts val="1200"/>
              </a:spcAft>
              <a:buClr>
                <a:srgbClr val="3080A2"/>
              </a:buClr>
              <a:buSzPct val="70000"/>
              <a:buNone/>
            </a:pPr>
            <a:r>
              <a:rPr lang="lt-LT" altLang="lt-LT" sz="2000" dirty="0" smtClean="0">
                <a:solidFill>
                  <a:schemeClr val="tx1"/>
                </a:solidFill>
                <a:latin typeface="+mn-lt"/>
              </a:rPr>
              <a:t>Mes tik pradedame ir neturime ką parduoti. Aš tik noriu įsitikinti, kad mes statome kažką, kas iš tikrųjų padeda (formavimas).</a:t>
            </a:r>
            <a:endParaRPr lang="en-US" altLang="lt-LT" sz="2000" dirty="0">
              <a:solidFill>
                <a:schemeClr val="tx1"/>
              </a:solidFill>
              <a:latin typeface="+mn-lt"/>
            </a:endParaRPr>
          </a:p>
          <a:p>
            <a:pPr algn="just">
              <a:lnSpc>
                <a:spcPct val="90000"/>
              </a:lnSpc>
              <a:spcBef>
                <a:spcPts val="1000"/>
              </a:spcBef>
              <a:spcAft>
                <a:spcPts val="1200"/>
              </a:spcAft>
              <a:buClr>
                <a:srgbClr val="3080A2"/>
              </a:buClr>
              <a:buSzPct val="70000"/>
              <a:buNone/>
            </a:pPr>
            <a:r>
              <a:rPr lang="lt-LT" altLang="lt-LT" sz="2000" dirty="0" smtClean="0">
                <a:solidFill>
                  <a:schemeClr val="tx1"/>
                </a:solidFill>
                <a:latin typeface="+mn-lt"/>
              </a:rPr>
              <a:t>Aš dirbau kaip rinkodaros vadybininkas tradiciniam verslui, bet man sunku suprasti, kaip visa tai veikia iš technologijų pradedančiųjų perspektyvos (silpnumas).</a:t>
            </a:r>
            <a:endParaRPr lang="en-US" altLang="lt-LT" sz="2000" dirty="0">
              <a:solidFill>
                <a:schemeClr val="tx1"/>
              </a:solidFill>
              <a:latin typeface="+mn-lt"/>
            </a:endParaRPr>
          </a:p>
          <a:p>
            <a:pPr algn="just">
              <a:lnSpc>
                <a:spcPct val="90000"/>
              </a:lnSpc>
              <a:spcBef>
                <a:spcPts val="1000"/>
              </a:spcBef>
              <a:spcAft>
                <a:spcPts val="1200"/>
              </a:spcAft>
              <a:buClr>
                <a:srgbClr val="3080A2"/>
              </a:buClr>
              <a:buSzPct val="70000"/>
              <a:buNone/>
            </a:pPr>
            <a:r>
              <a:rPr lang="lt-LT" altLang="lt-LT" sz="2000" dirty="0" smtClean="0">
                <a:solidFill>
                  <a:schemeClr val="tx1"/>
                </a:solidFill>
                <a:latin typeface="+mn-lt"/>
              </a:rPr>
              <a:t>Jūs pristatėte keletą novatoriškų produktų į rinką, naudodamiesi rinkodaros ir partnerių rinkodaros partnerystėmis. Jūs tikrai galite padėti man (pamatas).</a:t>
            </a:r>
            <a:endParaRPr lang="en-US" altLang="lt-LT" sz="2000" dirty="0">
              <a:solidFill>
                <a:schemeClr val="tx1"/>
              </a:solidFill>
              <a:latin typeface="+mn-lt"/>
            </a:endParaRPr>
          </a:p>
          <a:p>
            <a:pPr algn="just">
              <a:lnSpc>
                <a:spcPct val="90000"/>
              </a:lnSpc>
              <a:spcBef>
                <a:spcPts val="1000"/>
              </a:spcBef>
              <a:spcAft>
                <a:spcPts val="1200"/>
              </a:spcAft>
              <a:buClr>
                <a:srgbClr val="3080A2"/>
              </a:buClr>
              <a:buSzPct val="70000"/>
              <a:buNone/>
            </a:pPr>
            <a:r>
              <a:rPr lang="lt-LT" altLang="lt-LT" sz="2000" dirty="0" smtClean="0">
                <a:solidFill>
                  <a:schemeClr val="tx1"/>
                </a:solidFill>
                <a:latin typeface="+mn-lt"/>
              </a:rPr>
              <a:t>Ar turite laiko per ateinančias porą savaičių </a:t>
            </a:r>
            <a:r>
              <a:rPr lang="en-US" altLang="lt-LT" sz="2000" dirty="0" smtClean="0">
                <a:solidFill>
                  <a:schemeClr val="tx1"/>
                </a:solidFill>
                <a:latin typeface="+mn-lt"/>
              </a:rPr>
              <a:t>15-20 </a:t>
            </a:r>
            <a:r>
              <a:rPr lang="lt-LT" altLang="lt-LT" sz="2000" dirty="0" smtClean="0">
                <a:solidFill>
                  <a:schemeClr val="tx1"/>
                </a:solidFill>
                <a:latin typeface="+mn-lt"/>
              </a:rPr>
              <a:t>minučių ZOOM pokalbiui? (klausimas)</a:t>
            </a:r>
            <a:endParaRPr lang="en-US" altLang="lt-LT" sz="2000" dirty="0">
              <a:solidFill>
                <a:schemeClr val="tx1"/>
              </a:solidFill>
              <a:latin typeface="+mn-lt"/>
            </a:endParaRPr>
          </a:p>
        </p:txBody>
      </p:sp>
      <p:sp>
        <p:nvSpPr>
          <p:cNvPr id="9" name="TextBox 8">
            <a:extLst>
              <a:ext uri="{FF2B5EF4-FFF2-40B4-BE49-F238E27FC236}">
                <a16:creationId xmlns:a16="http://schemas.microsoft.com/office/drawing/2014/main" id="{B88DFCB7-36E8-4069-9CDC-1458BCB06968}"/>
              </a:ext>
            </a:extLst>
          </p:cNvPr>
          <p:cNvSpPr txBox="1"/>
          <p:nvPr/>
        </p:nvSpPr>
        <p:spPr>
          <a:xfrm>
            <a:off x="548482" y="423070"/>
            <a:ext cx="11533981" cy="707886"/>
          </a:xfrm>
          <a:prstGeom prst="rect">
            <a:avLst/>
          </a:prstGeom>
          <a:noFill/>
        </p:spPr>
        <p:txBody>
          <a:bodyPr>
            <a:spAutoFit/>
          </a:bodyPr>
          <a:lstStyle/>
          <a:p>
            <a:pPr defTabSz="914377">
              <a:defRPr/>
            </a:pPr>
            <a:r>
              <a:rPr lang="lt-LT" sz="4000" dirty="0" smtClean="0">
                <a:cs typeface="Arial" panose="020B0604020202020204" pitchFamily="34" charset="0"/>
              </a:rPr>
              <a:t>Kaip surasti klientų pokalbiams?</a:t>
            </a:r>
            <a:endParaRPr lang="en-US" sz="4000" dirty="0">
              <a:cs typeface="Arial" panose="020B0604020202020204" pitchFamily="34" charset="0"/>
            </a:endParaRPr>
          </a:p>
        </p:txBody>
      </p:sp>
      <p:sp>
        <p:nvSpPr>
          <p:cNvPr id="4" name="TextBox 3">
            <a:extLst>
              <a:ext uri="{FF2B5EF4-FFF2-40B4-BE49-F238E27FC236}">
                <a16:creationId xmlns:a16="http://schemas.microsoft.com/office/drawing/2014/main" id="{4DC0E98C-AEB7-4E93-BAB3-E0C9347FA55A}"/>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55FA6A6-58BE-43CF-AF75-C6CE0293623C}"/>
              </a:ext>
            </a:extLst>
          </p:cNvPr>
          <p:cNvSpPr txBox="1">
            <a:spLocks/>
          </p:cNvSpPr>
          <p:nvPr/>
        </p:nvSpPr>
        <p:spPr>
          <a:xfrm>
            <a:off x="1625600" y="1543843"/>
            <a:ext cx="9222581" cy="1337901"/>
          </a:xfrm>
          <a:prstGeom prst="rect">
            <a:avLst/>
          </a:prstGeom>
        </p:spPr>
        <p:txBody>
          <a:bodyPr lIns="91440" tIns="45720" rIns="91440" bIns="45720"/>
          <a:lstStyle>
            <a:lvl1pPr marL="2286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1pPr>
            <a:lvl2pPr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2pPr>
            <a:lvl3pPr marL="11430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3pPr>
            <a:lvl4pPr marL="16002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4pPr>
            <a:lvl5pPr marL="2057400" indent="-228600" defTabSz="1828800">
              <a:spcBef>
                <a:spcPts val="5900"/>
              </a:spcBef>
              <a:buSzPct val="145000"/>
              <a:buChar char="•"/>
              <a:defRPr sz="4300">
                <a:solidFill>
                  <a:srgbClr val="000000"/>
                </a:solidFill>
                <a:latin typeface="Helvetica Neue" charset="0"/>
                <a:ea typeface="Helvetica Neue" charset="0"/>
                <a:cs typeface="Helvetica Neue" charset="0"/>
                <a:sym typeface="Helvetica Neue" charset="0"/>
              </a:defRPr>
            </a:lvl5pPr>
            <a:lvl6pPr marL="25146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6pPr>
            <a:lvl7pPr marL="29718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7pPr>
            <a:lvl8pPr marL="34290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8pPr>
            <a:lvl9pPr marL="3886200" indent="-228600" defTabSz="1828800" eaLnBrk="0" fontAlgn="base" hangingPunct="0">
              <a:spcBef>
                <a:spcPts val="5900"/>
              </a:spcBef>
              <a:spcAft>
                <a:spcPct val="0"/>
              </a:spcAft>
              <a:buSzPct val="145000"/>
              <a:buChar char="•"/>
              <a:defRPr sz="4300">
                <a:solidFill>
                  <a:srgbClr val="000000"/>
                </a:solidFill>
                <a:latin typeface="Helvetica Neue" charset="0"/>
                <a:ea typeface="Helvetica Neue" charset="0"/>
                <a:cs typeface="Helvetica Neue" charset="0"/>
                <a:sym typeface="Helvetica Neue" charset="0"/>
              </a:defRPr>
            </a:lvl9pPr>
          </a:lstStyle>
          <a:p>
            <a:pPr marL="0" lvl="1">
              <a:lnSpc>
                <a:spcPct val="90000"/>
              </a:lnSpc>
              <a:spcBef>
                <a:spcPts val="500"/>
              </a:spcBef>
              <a:buSzTx/>
              <a:buNone/>
            </a:pPr>
            <a:r>
              <a:rPr lang="en-US" altLang="en-US" sz="2000" b="1" dirty="0">
                <a:solidFill>
                  <a:schemeClr val="tx1"/>
                </a:solidFill>
                <a:latin typeface="+mn-lt"/>
              </a:rPr>
              <a:t>#1: </a:t>
            </a:r>
            <a:r>
              <a:rPr lang="lt-LT" altLang="en-US" sz="2000" b="1" dirty="0" smtClean="0">
                <a:solidFill>
                  <a:schemeClr val="tx1"/>
                </a:solidFill>
                <a:latin typeface="+mn-lt"/>
              </a:rPr>
              <a:t>Nebijokite sužinoti tiesos. Susipažinkite su realybe</a:t>
            </a:r>
            <a:r>
              <a:rPr lang="en-US" altLang="en-US" sz="2000" b="1" dirty="0" smtClean="0">
                <a:solidFill>
                  <a:schemeClr val="tx1"/>
                </a:solidFill>
                <a:latin typeface="+mn-lt"/>
              </a:rPr>
              <a:t>!</a:t>
            </a:r>
            <a:endParaRPr lang="en-US" altLang="en-US" sz="2000" b="1" dirty="0">
              <a:solidFill>
                <a:schemeClr val="tx1"/>
              </a:solidFill>
              <a:latin typeface="+mn-lt"/>
            </a:endParaRPr>
          </a:p>
          <a:p>
            <a:pPr marL="0" lvl="1">
              <a:lnSpc>
                <a:spcPct val="150000"/>
              </a:lnSpc>
              <a:spcBef>
                <a:spcPts val="500"/>
              </a:spcBef>
              <a:buClr>
                <a:srgbClr val="DDB5FA"/>
              </a:buClr>
              <a:buSzPct val="150000"/>
            </a:pPr>
            <a:r>
              <a:rPr lang="lt-LT" altLang="en-US" sz="2000" dirty="0" smtClean="0">
                <a:solidFill>
                  <a:schemeClr val="tx1"/>
                </a:solidFill>
                <a:latin typeface="+mn-lt"/>
              </a:rPr>
              <a:t>Jūs ieškote tiesos, o ne bandote būti teisūs</a:t>
            </a:r>
            <a:endParaRPr lang="en-US" altLang="en-US" sz="2000" dirty="0">
              <a:solidFill>
                <a:schemeClr val="tx1"/>
              </a:solidFill>
              <a:latin typeface="+mn-lt"/>
            </a:endParaRPr>
          </a:p>
          <a:p>
            <a:pPr marL="0" lvl="1">
              <a:lnSpc>
                <a:spcPct val="150000"/>
              </a:lnSpc>
              <a:spcBef>
                <a:spcPts val="500"/>
              </a:spcBef>
              <a:buClr>
                <a:srgbClr val="DDB5FA"/>
              </a:buClr>
              <a:buSzPct val="150000"/>
            </a:pPr>
            <a:r>
              <a:rPr lang="lt-LT" altLang="en-US" sz="2000" dirty="0" smtClean="0">
                <a:solidFill>
                  <a:schemeClr val="tx1"/>
                </a:solidFill>
                <a:latin typeface="+mn-lt"/>
              </a:rPr>
              <a:t>Klausimai, galintys sužlugdyti jūsų įsivaizduojamą verslą</a:t>
            </a:r>
            <a:endParaRPr lang="en-US" altLang="en-US" sz="2000" dirty="0">
              <a:solidFill>
                <a:schemeClr val="tx1"/>
              </a:solidFill>
              <a:latin typeface="+mn-lt"/>
            </a:endParaRPr>
          </a:p>
        </p:txBody>
      </p:sp>
      <p:sp>
        <p:nvSpPr>
          <p:cNvPr id="5" name="Rectangle 4">
            <a:extLst>
              <a:ext uri="{FF2B5EF4-FFF2-40B4-BE49-F238E27FC236}">
                <a16:creationId xmlns:a16="http://schemas.microsoft.com/office/drawing/2014/main" id="{F10869C1-A952-41B5-8F78-A869451128D2}"/>
              </a:ext>
            </a:extLst>
          </p:cNvPr>
          <p:cNvSpPr/>
          <p:nvPr/>
        </p:nvSpPr>
        <p:spPr>
          <a:xfrm>
            <a:off x="1422400" y="3167857"/>
            <a:ext cx="9876632" cy="1323439"/>
          </a:xfrm>
          <a:prstGeom prst="rect">
            <a:avLst/>
          </a:prstGeom>
        </p:spPr>
        <p:txBody>
          <a:bodyPr wrap="square">
            <a:spAutoFit/>
          </a:bodyPr>
          <a:lstStyle/>
          <a:p>
            <a:pPr marL="180970" lvl="1" defTabSz="914377">
              <a:defRPr/>
            </a:pPr>
            <a:r>
              <a:rPr lang="en-US" sz="2000" b="1" dirty="0"/>
              <a:t>#2: </a:t>
            </a:r>
            <a:r>
              <a:rPr lang="lt-LT" sz="2000" b="1" dirty="0" smtClean="0"/>
              <a:t>Užuot klausę </a:t>
            </a:r>
            <a:r>
              <a:rPr lang="en-US" sz="2000" b="1" dirty="0" smtClean="0"/>
              <a:t>“</a:t>
            </a:r>
            <a:r>
              <a:rPr lang="lt-LT" sz="2000" b="1" dirty="0" smtClean="0"/>
              <a:t>ar sumokėtumėte </a:t>
            </a:r>
            <a:r>
              <a:rPr lang="en-US" sz="2000" b="1" dirty="0" smtClean="0"/>
              <a:t>X </a:t>
            </a:r>
            <a:r>
              <a:rPr lang="lt-LT" sz="2000" b="1" dirty="0" smtClean="0"/>
              <a:t>už mūsų sprendimą</a:t>
            </a:r>
            <a:r>
              <a:rPr lang="en-US" sz="2000" b="1" dirty="0" smtClean="0"/>
              <a:t>”…</a:t>
            </a:r>
            <a:endParaRPr lang="en-US" sz="2000" dirty="0"/>
          </a:p>
          <a:p>
            <a:pPr marL="806431" lvl="1" indent="-273044" defTabSz="914377">
              <a:lnSpc>
                <a:spcPct val="150000"/>
              </a:lnSpc>
              <a:buClr>
                <a:srgbClr val="DDB5FA"/>
              </a:buClr>
              <a:buSzPct val="150000"/>
              <a:buFont typeface="Arial" panose="020B0604020202020204" pitchFamily="34" charset="0"/>
              <a:buChar char="•"/>
              <a:defRPr/>
            </a:pPr>
            <a:r>
              <a:rPr lang="lt-LT" sz="2000" dirty="0" smtClean="0"/>
              <a:t>Ką jie naudoja dabar?</a:t>
            </a:r>
            <a:endParaRPr lang="en-US" sz="2000" dirty="0"/>
          </a:p>
          <a:p>
            <a:pPr marL="806431" lvl="1" indent="-273044" defTabSz="914377">
              <a:lnSpc>
                <a:spcPct val="150000"/>
              </a:lnSpc>
              <a:buClr>
                <a:srgbClr val="DDB5FA"/>
              </a:buClr>
              <a:buSzPct val="150000"/>
              <a:buFont typeface="Arial" panose="020B0604020202020204" pitchFamily="34" charset="0"/>
              <a:buChar char="•"/>
              <a:defRPr/>
            </a:pPr>
            <a:r>
              <a:rPr lang="lt-LT" sz="2000" dirty="0" smtClean="0"/>
              <a:t>Kiek tai kainuoja?</a:t>
            </a:r>
            <a:endParaRPr lang="en-US" sz="2000" dirty="0"/>
          </a:p>
        </p:txBody>
      </p:sp>
      <p:sp>
        <p:nvSpPr>
          <p:cNvPr id="6" name="Rectangle 5">
            <a:extLst>
              <a:ext uri="{FF2B5EF4-FFF2-40B4-BE49-F238E27FC236}">
                <a16:creationId xmlns:a16="http://schemas.microsoft.com/office/drawing/2014/main" id="{56A16FA3-CE52-4548-B93B-52408F0D6AD9}"/>
              </a:ext>
            </a:extLst>
          </p:cNvPr>
          <p:cNvSpPr/>
          <p:nvPr/>
        </p:nvSpPr>
        <p:spPr>
          <a:xfrm>
            <a:off x="1422401" y="4810126"/>
            <a:ext cx="10166351" cy="1323439"/>
          </a:xfrm>
          <a:prstGeom prst="rect">
            <a:avLst/>
          </a:prstGeom>
        </p:spPr>
        <p:txBody>
          <a:bodyPr wrap="square">
            <a:spAutoFit/>
          </a:bodyPr>
          <a:lstStyle/>
          <a:p>
            <a:pPr marL="180970" lvl="1" defTabSz="914377">
              <a:defRPr/>
            </a:pPr>
            <a:r>
              <a:rPr lang="en-US" sz="2000" b="1" dirty="0"/>
              <a:t>#3: </a:t>
            </a:r>
            <a:r>
              <a:rPr lang="lt-LT" sz="2000" b="1" dirty="0" smtClean="0"/>
              <a:t>Neskubėkite įgyvendinti kiekvieno prašymo</a:t>
            </a:r>
            <a:endParaRPr lang="en-US" sz="2000" b="1" dirty="0"/>
          </a:p>
          <a:p>
            <a:pPr marL="809605" lvl="1" indent="-360354" defTabSz="914377">
              <a:lnSpc>
                <a:spcPct val="150000"/>
              </a:lnSpc>
              <a:buClr>
                <a:srgbClr val="DDB5FA"/>
              </a:buClr>
              <a:buSzPct val="150000"/>
              <a:buFont typeface="Arial" panose="020B0604020202020204" pitchFamily="34" charset="0"/>
              <a:buChar char="•"/>
              <a:defRPr/>
            </a:pPr>
            <a:r>
              <a:rPr lang="lt-LT" sz="2000" dirty="0" smtClean="0"/>
              <a:t>Klientui priklauso problema </a:t>
            </a:r>
            <a:endParaRPr lang="en-US" sz="2000" dirty="0"/>
          </a:p>
          <a:p>
            <a:pPr marL="809605" lvl="1" indent="-360354" defTabSz="914377">
              <a:lnSpc>
                <a:spcPct val="150000"/>
              </a:lnSpc>
              <a:buClr>
                <a:srgbClr val="DDB5FA"/>
              </a:buClr>
              <a:buSzPct val="150000"/>
              <a:buFont typeface="Arial" panose="020B0604020202020204" pitchFamily="34" charset="0"/>
              <a:buChar char="•"/>
              <a:defRPr/>
            </a:pPr>
            <a:r>
              <a:rPr lang="lt-LT" sz="2000" dirty="0" smtClean="0"/>
              <a:t>Jūs kuriate sprendimą</a:t>
            </a:r>
            <a:endParaRPr lang="en-US" sz="2000" dirty="0"/>
          </a:p>
        </p:txBody>
      </p:sp>
      <p:sp>
        <p:nvSpPr>
          <p:cNvPr id="11" name="TextBox 10">
            <a:extLst>
              <a:ext uri="{FF2B5EF4-FFF2-40B4-BE49-F238E27FC236}">
                <a16:creationId xmlns:a16="http://schemas.microsoft.com/office/drawing/2014/main" id="{FE53A8A0-E2D6-4785-91A2-86AD0D43415D}"/>
              </a:ext>
            </a:extLst>
          </p:cNvPr>
          <p:cNvSpPr txBox="1"/>
          <p:nvPr/>
        </p:nvSpPr>
        <p:spPr>
          <a:xfrm>
            <a:off x="548482" y="423069"/>
            <a:ext cx="11533981" cy="707886"/>
          </a:xfrm>
          <a:prstGeom prst="rect">
            <a:avLst/>
          </a:prstGeom>
          <a:noFill/>
        </p:spPr>
        <p:txBody>
          <a:bodyPr>
            <a:spAutoFit/>
          </a:bodyPr>
          <a:lstStyle/>
          <a:p>
            <a:pPr defTabSz="914377">
              <a:defRPr/>
            </a:pPr>
            <a:r>
              <a:rPr lang="lt-LT" sz="4000" dirty="0" smtClean="0">
                <a:cs typeface="Arial" panose="020B0604020202020204" pitchFamily="34" charset="0"/>
              </a:rPr>
              <a:t>Praktiški patarimai</a:t>
            </a:r>
            <a:endParaRPr lang="en-US" sz="4000" dirty="0">
              <a:cs typeface="Arial" panose="020B0604020202020204" pitchFamily="34" charset="0"/>
            </a:endParaRPr>
          </a:p>
        </p:txBody>
      </p:sp>
      <p:sp>
        <p:nvSpPr>
          <p:cNvPr id="8" name="TextBox 7">
            <a:extLst>
              <a:ext uri="{FF2B5EF4-FFF2-40B4-BE49-F238E27FC236}">
                <a16:creationId xmlns:a16="http://schemas.microsoft.com/office/drawing/2014/main" id="{F970D173-EBEF-470F-89BE-1B3A0FD05205}"/>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6CBC3D-3DFA-404C-82AB-BCAD9D8838C8}"/>
              </a:ext>
            </a:extLst>
          </p:cNvPr>
          <p:cNvSpPr/>
          <p:nvPr/>
        </p:nvSpPr>
        <p:spPr>
          <a:xfrm>
            <a:off x="2043907" y="1547010"/>
            <a:ext cx="10148093" cy="1938992"/>
          </a:xfrm>
          <a:prstGeom prst="rect">
            <a:avLst/>
          </a:prstGeom>
        </p:spPr>
        <p:txBody>
          <a:bodyPr wrap="square">
            <a:spAutoFit/>
          </a:bodyPr>
          <a:lstStyle/>
          <a:p>
            <a:pPr marL="180970" lvl="1" defTabSz="914377">
              <a:lnSpc>
                <a:spcPct val="150000"/>
              </a:lnSpc>
              <a:defRPr/>
            </a:pPr>
            <a:r>
              <a:rPr lang="en-US" sz="2000" b="1" dirty="0"/>
              <a:t>#4: </a:t>
            </a:r>
            <a:r>
              <a:rPr lang="lt-LT" sz="2000" b="1" dirty="0" smtClean="0"/>
              <a:t>Norite užsirašyti aiškius užrašus be pašalinio triukšmo</a:t>
            </a:r>
            <a:endParaRPr lang="en-US" sz="2000" b="1" dirty="0"/>
          </a:p>
          <a:p>
            <a:pPr marL="896916" lvl="1" indent="-363530" defTabSz="914377">
              <a:lnSpc>
                <a:spcPct val="150000"/>
              </a:lnSpc>
              <a:buClr>
                <a:srgbClr val="DDB5FA"/>
              </a:buClr>
              <a:buSzPct val="150000"/>
              <a:buFont typeface="Arial" panose="020B0604020202020204" pitchFamily="34" charset="0"/>
              <a:buChar char="•"/>
              <a:defRPr/>
            </a:pPr>
            <a:r>
              <a:rPr lang="lt-LT" sz="2000" dirty="0" smtClean="0"/>
              <a:t>nuolatinis ir atgaunamas</a:t>
            </a:r>
          </a:p>
          <a:p>
            <a:pPr marL="896916" lvl="1" indent="-363530" defTabSz="914377">
              <a:lnSpc>
                <a:spcPct val="150000"/>
              </a:lnSpc>
              <a:buClr>
                <a:srgbClr val="DDB5FA"/>
              </a:buClr>
              <a:buSzPct val="150000"/>
              <a:buFont typeface="Arial" panose="020B0604020202020204" pitchFamily="34" charset="0"/>
              <a:buChar char="•"/>
              <a:defRPr/>
            </a:pPr>
            <a:r>
              <a:rPr lang="lt-LT" sz="2000" dirty="0" smtClean="0"/>
              <a:t>galima derinti</a:t>
            </a:r>
            <a:endParaRPr lang="en-US" sz="2000" dirty="0"/>
          </a:p>
          <a:p>
            <a:pPr marL="896916" lvl="1" indent="-363530" defTabSz="914377">
              <a:lnSpc>
                <a:spcPct val="150000"/>
              </a:lnSpc>
              <a:buClr>
                <a:srgbClr val="DDB5FA"/>
              </a:buClr>
              <a:buSzPct val="150000"/>
              <a:buFont typeface="Arial" panose="020B0604020202020204" pitchFamily="34" charset="0"/>
              <a:buChar char="•"/>
              <a:defRPr/>
            </a:pPr>
            <a:r>
              <a:rPr lang="lt-LT" sz="2000" dirty="0" smtClean="0"/>
              <a:t>galima rūšiuoti, maišyti ir pertvarkyti </a:t>
            </a:r>
            <a:endParaRPr lang="en-US" sz="2000" dirty="0"/>
          </a:p>
        </p:txBody>
      </p:sp>
      <p:sp>
        <p:nvSpPr>
          <p:cNvPr id="9" name="Rectangle 8">
            <a:extLst>
              <a:ext uri="{FF2B5EF4-FFF2-40B4-BE49-F238E27FC236}">
                <a16:creationId xmlns:a16="http://schemas.microsoft.com/office/drawing/2014/main" id="{7719D96A-5459-4571-8256-1034277EDD0D}"/>
              </a:ext>
            </a:extLst>
          </p:cNvPr>
          <p:cNvSpPr/>
          <p:nvPr/>
        </p:nvSpPr>
        <p:spPr>
          <a:xfrm>
            <a:off x="2043907" y="3521860"/>
            <a:ext cx="8626475" cy="1477328"/>
          </a:xfrm>
          <a:prstGeom prst="rect">
            <a:avLst/>
          </a:prstGeom>
        </p:spPr>
        <p:txBody>
          <a:bodyPr wrap="square">
            <a:spAutoFit/>
          </a:bodyPr>
          <a:lstStyle/>
          <a:p>
            <a:pPr marL="180970" lvl="1" defTabSz="914377">
              <a:lnSpc>
                <a:spcPct val="150000"/>
              </a:lnSpc>
              <a:defRPr/>
            </a:pPr>
            <a:r>
              <a:rPr lang="en-US" sz="2000" b="1" dirty="0"/>
              <a:t>#5: </a:t>
            </a:r>
            <a:r>
              <a:rPr lang="lt-LT" sz="2000" b="1" dirty="0" smtClean="0"/>
              <a:t>Jei įmanoma, nekalbėkite su potencialiais klientais vieni</a:t>
            </a:r>
            <a:endParaRPr lang="en-US" sz="2000" b="1" dirty="0"/>
          </a:p>
          <a:p>
            <a:pPr marL="1009625" lvl="1" indent="-457189" defTabSz="914377">
              <a:lnSpc>
                <a:spcPct val="150000"/>
              </a:lnSpc>
              <a:buClr>
                <a:srgbClr val="DDB5FA"/>
              </a:buClr>
              <a:buSzPct val="150000"/>
              <a:buFont typeface="Arial" panose="020B0604020202020204" pitchFamily="34" charset="0"/>
              <a:buChar char="•"/>
              <a:defRPr/>
            </a:pPr>
            <a:r>
              <a:rPr lang="lt-LT" sz="2000" dirty="0" smtClean="0"/>
              <a:t>vienas žmogus sutelkia dėmesį į kalbėjimą</a:t>
            </a:r>
            <a:endParaRPr lang="en-US" sz="2000" dirty="0"/>
          </a:p>
          <a:p>
            <a:pPr marL="1009625" lvl="1" indent="-457189" defTabSz="914377">
              <a:lnSpc>
                <a:spcPct val="150000"/>
              </a:lnSpc>
              <a:buClr>
                <a:srgbClr val="DDB5FA"/>
              </a:buClr>
              <a:buSzPct val="150000"/>
              <a:buFont typeface="Arial" panose="020B0604020202020204" pitchFamily="34" charset="0"/>
              <a:buChar char="•"/>
              <a:defRPr/>
            </a:pPr>
            <a:r>
              <a:rPr lang="lt-LT" sz="2000" dirty="0"/>
              <a:t>k</a:t>
            </a:r>
            <a:r>
              <a:rPr lang="lt-LT" sz="2000" dirty="0" smtClean="0"/>
              <a:t>itas – užsirašinėja</a:t>
            </a:r>
            <a:endParaRPr lang="en-US" sz="2000" dirty="0"/>
          </a:p>
        </p:txBody>
      </p:sp>
      <p:sp>
        <p:nvSpPr>
          <p:cNvPr id="10" name="Rectangle 9">
            <a:extLst>
              <a:ext uri="{FF2B5EF4-FFF2-40B4-BE49-F238E27FC236}">
                <a16:creationId xmlns:a16="http://schemas.microsoft.com/office/drawing/2014/main" id="{483AA798-2C78-4850-83F6-243F5369C605}"/>
              </a:ext>
            </a:extLst>
          </p:cNvPr>
          <p:cNvSpPr/>
          <p:nvPr/>
        </p:nvSpPr>
        <p:spPr>
          <a:xfrm>
            <a:off x="2043907" y="5183179"/>
            <a:ext cx="8294688" cy="506292"/>
          </a:xfrm>
          <a:prstGeom prst="rect">
            <a:avLst/>
          </a:prstGeom>
        </p:spPr>
        <p:txBody>
          <a:bodyPr wrap="square">
            <a:spAutoFit/>
          </a:bodyPr>
          <a:lstStyle/>
          <a:p>
            <a:pPr marL="180970" lvl="1" defTabSz="914377">
              <a:lnSpc>
                <a:spcPct val="150000"/>
              </a:lnSpc>
              <a:defRPr/>
            </a:pPr>
            <a:r>
              <a:rPr lang="en-US" sz="2000" b="1" dirty="0"/>
              <a:t>#6: </a:t>
            </a:r>
            <a:r>
              <a:rPr lang="lt-LT" sz="2000" b="1" dirty="0" smtClean="0"/>
              <a:t>Per daug neužsiimkite planavimu ir pasiruošimu</a:t>
            </a:r>
            <a:endParaRPr lang="en-US" sz="2000" b="1" dirty="0"/>
          </a:p>
        </p:txBody>
      </p:sp>
      <p:sp>
        <p:nvSpPr>
          <p:cNvPr id="12" name="TextBox 11">
            <a:extLst>
              <a:ext uri="{FF2B5EF4-FFF2-40B4-BE49-F238E27FC236}">
                <a16:creationId xmlns:a16="http://schemas.microsoft.com/office/drawing/2014/main" id="{A484BB2D-1C60-4D8F-A575-239BD360AFE0}"/>
              </a:ext>
            </a:extLst>
          </p:cNvPr>
          <p:cNvSpPr txBox="1"/>
          <p:nvPr/>
        </p:nvSpPr>
        <p:spPr>
          <a:xfrm>
            <a:off x="548482" y="423069"/>
            <a:ext cx="11533981" cy="707886"/>
          </a:xfrm>
          <a:prstGeom prst="rect">
            <a:avLst/>
          </a:prstGeom>
          <a:noFill/>
        </p:spPr>
        <p:txBody>
          <a:bodyPr>
            <a:spAutoFit/>
          </a:bodyPr>
          <a:lstStyle/>
          <a:p>
            <a:pPr defTabSz="914377">
              <a:defRPr/>
            </a:pPr>
            <a:r>
              <a:rPr lang="lt-LT" sz="4000" dirty="0" smtClean="0">
                <a:cs typeface="Arial" panose="020B0604020202020204" pitchFamily="34" charset="0"/>
              </a:rPr>
              <a:t>Praktiški patarimai</a:t>
            </a:r>
            <a:endParaRPr lang="en-US" sz="4000" dirty="0">
              <a:cs typeface="Arial" panose="020B0604020202020204" pitchFamily="34" charset="0"/>
            </a:endParaRPr>
          </a:p>
        </p:txBody>
      </p:sp>
      <p:sp>
        <p:nvSpPr>
          <p:cNvPr id="6" name="TextBox 5">
            <a:extLst>
              <a:ext uri="{FF2B5EF4-FFF2-40B4-BE49-F238E27FC236}">
                <a16:creationId xmlns:a16="http://schemas.microsoft.com/office/drawing/2014/main" id="{27FF6C44-4AF8-4A8E-A62A-8DA4B6AA7637}"/>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7093" y="376816"/>
            <a:ext cx="11157817" cy="545945"/>
          </a:xfrm>
        </p:spPr>
        <p:txBody>
          <a:bodyPr>
            <a:normAutofit fontScale="90000"/>
          </a:bodyPr>
          <a:lstStyle/>
          <a:p>
            <a:r>
              <a:rPr lang="lt-LT" dirty="0" smtClean="0"/>
              <a:t>Po pokalbio su klientu</a:t>
            </a:r>
            <a:endParaRPr lang="en-US" dirty="0"/>
          </a:p>
        </p:txBody>
      </p:sp>
      <p:grpSp>
        <p:nvGrpSpPr>
          <p:cNvPr id="71" name="Group 70">
            <a:extLst>
              <a:ext uri="{FF2B5EF4-FFF2-40B4-BE49-F238E27FC236}">
                <a16:creationId xmlns:a16="http://schemas.microsoft.com/office/drawing/2014/main" id="{B8546F46-7553-4E46-A041-61B5020CC97A}"/>
              </a:ext>
            </a:extLst>
          </p:cNvPr>
          <p:cNvGrpSpPr/>
          <p:nvPr/>
        </p:nvGrpSpPr>
        <p:grpSpPr>
          <a:xfrm>
            <a:off x="6957198" y="1440757"/>
            <a:ext cx="4501736" cy="4507515"/>
            <a:chOff x="2774504" y="913477"/>
            <a:chExt cx="3414198" cy="3418582"/>
          </a:xfrm>
        </p:grpSpPr>
        <p:grpSp>
          <p:nvGrpSpPr>
            <p:cNvPr id="72" name="Group 71">
              <a:extLst>
                <a:ext uri="{FF2B5EF4-FFF2-40B4-BE49-F238E27FC236}">
                  <a16:creationId xmlns:a16="http://schemas.microsoft.com/office/drawing/2014/main" id="{2B3469A4-FF9A-49FA-BE08-F4D881C8AB9C}"/>
                </a:ext>
              </a:extLst>
            </p:cNvPr>
            <p:cNvGrpSpPr/>
            <p:nvPr/>
          </p:nvGrpSpPr>
          <p:grpSpPr>
            <a:xfrm rot="16200000">
              <a:off x="2772312" y="915669"/>
              <a:ext cx="3418582" cy="3414198"/>
              <a:chOff x="2772312" y="915669"/>
              <a:chExt cx="3418582" cy="3414198"/>
            </a:xfrm>
          </p:grpSpPr>
          <p:sp>
            <p:nvSpPr>
              <p:cNvPr id="74" name="Freeform: Shape 73">
                <a:extLst>
                  <a:ext uri="{FF2B5EF4-FFF2-40B4-BE49-F238E27FC236}">
                    <a16:creationId xmlns:a16="http://schemas.microsoft.com/office/drawing/2014/main" id="{3175BD19-BC87-4957-860E-16F894E6E9E0}"/>
                  </a:ext>
                </a:extLst>
              </p:cNvPr>
              <p:cNvSpPr/>
              <p:nvPr/>
            </p:nvSpPr>
            <p:spPr>
              <a:xfrm>
                <a:off x="2772312" y="916107"/>
                <a:ext cx="3413760" cy="3413760"/>
              </a:xfrm>
              <a:custGeom>
                <a:avLst/>
                <a:gdLst>
                  <a:gd name="connsiteX0" fmla="*/ 1706880 w 3413760"/>
                  <a:gd name="connsiteY0" fmla="*/ 0 h 3413760"/>
                  <a:gd name="connsiteX1" fmla="*/ 3185081 w 3413760"/>
                  <a:gd name="connsiteY1" fmla="*/ 853440 h 3413760"/>
                  <a:gd name="connsiteX2" fmla="*/ 3185081 w 3413760"/>
                  <a:gd name="connsiteY2" fmla="*/ 2560320 h 3413760"/>
                  <a:gd name="connsiteX3" fmla="*/ 1706880 w 3413760"/>
                  <a:gd name="connsiteY3" fmla="*/ 1706880 h 3413760"/>
                  <a:gd name="connsiteX4" fmla="*/ 1706880 w 3413760"/>
                  <a:gd name="connsiteY4" fmla="*/ 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1706880" y="0"/>
                    </a:moveTo>
                    <a:cubicBezTo>
                      <a:pt x="2316689" y="0"/>
                      <a:pt x="2880177" y="325329"/>
                      <a:pt x="3185081" y="853440"/>
                    </a:cubicBezTo>
                    <a:cubicBezTo>
                      <a:pt x="3489986" y="1381551"/>
                      <a:pt x="3489986" y="2032209"/>
                      <a:pt x="3185081" y="2560320"/>
                    </a:cubicBezTo>
                    <a:lnTo>
                      <a:pt x="1706880" y="1706880"/>
                    </a:lnTo>
                    <a:lnTo>
                      <a:pt x="1706880" y="0"/>
                    </a:lnTo>
                    <a:close/>
                  </a:path>
                </a:pathLst>
              </a:custGeom>
              <a:solidFill>
                <a:schemeClr val="accent4"/>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30585" tIns="895773" rIns="588535" bIns="2250440" numCol="1" spcCol="1270" anchor="ctr" anchorCtr="0">
                <a:noAutofit/>
              </a:bodyPr>
              <a:lstStyle/>
              <a:p>
                <a:pPr algn="ctr" defTabSz="1955751">
                  <a:lnSpc>
                    <a:spcPct val="90000"/>
                  </a:lnSpc>
                  <a:spcBef>
                    <a:spcPct val="0"/>
                  </a:spcBef>
                  <a:spcAft>
                    <a:spcPct val="35000"/>
                  </a:spcAft>
                </a:pPr>
                <a:endParaRPr lang="en-US" sz="4400"/>
              </a:p>
            </p:txBody>
          </p:sp>
          <p:sp>
            <p:nvSpPr>
              <p:cNvPr id="75" name="Freeform: Shape 74">
                <a:extLst>
                  <a:ext uri="{FF2B5EF4-FFF2-40B4-BE49-F238E27FC236}">
                    <a16:creationId xmlns:a16="http://schemas.microsoft.com/office/drawing/2014/main" id="{08544BF3-2509-4065-B9F7-AFCC481A7368}"/>
                  </a:ext>
                </a:extLst>
              </p:cNvPr>
              <p:cNvSpPr/>
              <p:nvPr/>
            </p:nvSpPr>
            <p:spPr>
              <a:xfrm>
                <a:off x="2777134" y="915669"/>
                <a:ext cx="3413760" cy="3413760"/>
              </a:xfrm>
              <a:custGeom>
                <a:avLst/>
                <a:gdLst>
                  <a:gd name="connsiteX0" fmla="*/ 228679 w 3413760"/>
                  <a:gd name="connsiteY0" fmla="*/ 2560320 h 3413760"/>
                  <a:gd name="connsiteX1" fmla="*/ 228679 w 3413760"/>
                  <a:gd name="connsiteY1" fmla="*/ 853440 h 3413760"/>
                  <a:gd name="connsiteX2" fmla="*/ 1706880 w 3413760"/>
                  <a:gd name="connsiteY2" fmla="*/ 0 h 3413760"/>
                  <a:gd name="connsiteX3" fmla="*/ 1706880 w 3413760"/>
                  <a:gd name="connsiteY3" fmla="*/ 1706880 h 3413760"/>
                  <a:gd name="connsiteX4" fmla="*/ 228679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228679" y="2560320"/>
                    </a:moveTo>
                    <a:cubicBezTo>
                      <a:pt x="-76226" y="2032209"/>
                      <a:pt x="-76226" y="1381551"/>
                      <a:pt x="228679" y="853440"/>
                    </a:cubicBezTo>
                    <a:cubicBezTo>
                      <a:pt x="533584" y="325329"/>
                      <a:pt x="1097071" y="0"/>
                      <a:pt x="1706880" y="0"/>
                    </a:cubicBezTo>
                    <a:lnTo>
                      <a:pt x="1706880" y="1706880"/>
                    </a:lnTo>
                    <a:lnTo>
                      <a:pt x="228679" y="2560320"/>
                    </a:lnTo>
                    <a:close/>
                  </a:path>
                </a:pathLst>
              </a:custGeom>
              <a:solidFill>
                <a:schemeClr val="accent5"/>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3560" tIns="949961" rIns="2575560" bIns="2196252" numCol="1" spcCol="1270" anchor="ctr" anchorCtr="0">
                <a:noAutofit/>
              </a:bodyPr>
              <a:lstStyle/>
              <a:p>
                <a:pPr algn="ctr" defTabSz="1955751">
                  <a:lnSpc>
                    <a:spcPct val="90000"/>
                  </a:lnSpc>
                  <a:spcBef>
                    <a:spcPct val="0"/>
                  </a:spcBef>
                  <a:spcAft>
                    <a:spcPct val="35000"/>
                  </a:spcAft>
                </a:pPr>
                <a:endParaRPr lang="en-US" sz="4400" dirty="0"/>
              </a:p>
            </p:txBody>
          </p:sp>
        </p:grpSp>
        <p:sp>
          <p:nvSpPr>
            <p:cNvPr id="73" name="Freeform: Shape 72">
              <a:extLst>
                <a:ext uri="{FF2B5EF4-FFF2-40B4-BE49-F238E27FC236}">
                  <a16:creationId xmlns:a16="http://schemas.microsoft.com/office/drawing/2014/main" id="{5EB14291-80A5-4397-99C3-88678C8FC6E8}"/>
                </a:ext>
              </a:extLst>
            </p:cNvPr>
            <p:cNvSpPr/>
            <p:nvPr/>
          </p:nvSpPr>
          <p:spPr>
            <a:xfrm rot="16200000">
              <a:off x="2774505" y="913477"/>
              <a:ext cx="3413760" cy="3413760"/>
            </a:xfrm>
            <a:custGeom>
              <a:avLst/>
              <a:gdLst>
                <a:gd name="connsiteX0" fmla="*/ 3185081 w 3413760"/>
                <a:gd name="connsiteY0" fmla="*/ 2560320 h 3413760"/>
                <a:gd name="connsiteX1" fmla="*/ 1706880 w 3413760"/>
                <a:gd name="connsiteY1" fmla="*/ 3413760 h 3413760"/>
                <a:gd name="connsiteX2" fmla="*/ 228679 w 3413760"/>
                <a:gd name="connsiteY2" fmla="*/ 2560320 h 3413760"/>
                <a:gd name="connsiteX3" fmla="*/ 1706880 w 3413760"/>
                <a:gd name="connsiteY3" fmla="*/ 1706880 h 3413760"/>
                <a:gd name="connsiteX4" fmla="*/ 3185081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3185081" y="2560320"/>
                  </a:moveTo>
                  <a:cubicBezTo>
                    <a:pt x="2880176" y="3088431"/>
                    <a:pt x="2316689" y="3413760"/>
                    <a:pt x="1706880" y="3413760"/>
                  </a:cubicBezTo>
                  <a:cubicBezTo>
                    <a:pt x="1097071" y="3413760"/>
                    <a:pt x="533583" y="3088431"/>
                    <a:pt x="228679" y="2560320"/>
                  </a:cubicBezTo>
                  <a:lnTo>
                    <a:pt x="1706880" y="1706880"/>
                  </a:lnTo>
                  <a:lnTo>
                    <a:pt x="3185081" y="2560320"/>
                  </a:lnTo>
                  <a:close/>
                </a:path>
              </a:pathLst>
            </a:custGeom>
            <a:solidFill>
              <a:schemeClr val="accent6"/>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20800" tIns="2946401" rIns="1320800" bIns="345439" numCol="1" spcCol="1270" anchor="ctr" anchorCtr="0">
              <a:noAutofit/>
            </a:bodyPr>
            <a:lstStyle/>
            <a:p>
              <a:pPr algn="ctr" defTabSz="2607668">
                <a:lnSpc>
                  <a:spcPct val="90000"/>
                </a:lnSpc>
                <a:spcBef>
                  <a:spcPct val="0"/>
                </a:spcBef>
                <a:spcAft>
                  <a:spcPct val="35000"/>
                </a:spcAft>
              </a:pPr>
              <a:endParaRPr lang="en-US" sz="5867"/>
            </a:p>
          </p:txBody>
        </p:sp>
      </p:grpSp>
      <p:sp>
        <p:nvSpPr>
          <p:cNvPr id="87" name="Inhaltsplatzhalter 4">
            <a:extLst>
              <a:ext uri="{FF2B5EF4-FFF2-40B4-BE49-F238E27FC236}">
                <a16:creationId xmlns:a16="http://schemas.microsoft.com/office/drawing/2014/main" id="{8C0AE32E-E2A6-46F7-B35B-27F2F859C80D}"/>
              </a:ext>
            </a:extLst>
          </p:cNvPr>
          <p:cNvSpPr txBox="1">
            <a:spLocks/>
          </p:cNvSpPr>
          <p:nvPr/>
        </p:nvSpPr>
        <p:spPr>
          <a:xfrm flipH="1">
            <a:off x="7258729" y="2420072"/>
            <a:ext cx="2367862" cy="584775"/>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400" b="1" dirty="0" smtClean="0">
                <a:solidFill>
                  <a:schemeClr val="tx1"/>
                </a:solidFill>
                <a:latin typeface="+mj-lt"/>
                <a:cs typeface="Calibri Light" panose="020F0302020204030204" pitchFamily="34" charset="0"/>
              </a:rPr>
              <a:t>Pelnas</a:t>
            </a:r>
            <a:r>
              <a:rPr lang="en-US" sz="1200" dirty="0">
                <a:solidFill>
                  <a:schemeClr val="tx1"/>
                </a:solidFill>
                <a:latin typeface="+mj-lt"/>
              </a:rPr>
              <a:t/>
            </a:r>
            <a:br>
              <a:rPr lang="en-US" sz="1200" dirty="0">
                <a:solidFill>
                  <a:schemeClr val="tx1"/>
                </a:solidFill>
                <a:latin typeface="+mj-lt"/>
              </a:rPr>
            </a:br>
            <a:r>
              <a:rPr lang="lt-LT" sz="1200" dirty="0" smtClean="0">
                <a:solidFill>
                  <a:schemeClr val="tx1"/>
                </a:solidFill>
                <a:latin typeface="+mj-lt"/>
              </a:rPr>
              <a:t>Apibūdinkite ko jūsų klientas tikisi, trokšta ar kas juos nustebintų.</a:t>
            </a:r>
            <a:endParaRPr lang="en-US" sz="1200" dirty="0">
              <a:solidFill>
                <a:schemeClr val="tx1"/>
              </a:solidFill>
              <a:latin typeface="+mj-lt"/>
            </a:endParaRPr>
          </a:p>
        </p:txBody>
      </p:sp>
      <p:sp>
        <p:nvSpPr>
          <p:cNvPr id="88" name="Inhaltsplatzhalter 4">
            <a:extLst>
              <a:ext uri="{FF2B5EF4-FFF2-40B4-BE49-F238E27FC236}">
                <a16:creationId xmlns:a16="http://schemas.microsoft.com/office/drawing/2014/main" id="{7852FB3B-D9CE-49D7-AECD-BE513821CAA9}"/>
              </a:ext>
            </a:extLst>
          </p:cNvPr>
          <p:cNvSpPr txBox="1">
            <a:spLocks/>
          </p:cNvSpPr>
          <p:nvPr/>
        </p:nvSpPr>
        <p:spPr>
          <a:xfrm flipH="1">
            <a:off x="7365988" y="4531971"/>
            <a:ext cx="2697067" cy="75911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333" b="1" dirty="0" smtClean="0">
                <a:solidFill>
                  <a:schemeClr val="tx1"/>
                </a:solidFill>
                <a:latin typeface="+mj-lt"/>
              </a:rPr>
              <a:t>Skausmas</a:t>
            </a:r>
            <a:r>
              <a:rPr lang="en-US" sz="1200" dirty="0">
                <a:solidFill>
                  <a:schemeClr val="tx1"/>
                </a:solidFill>
                <a:latin typeface="+mj-lt"/>
              </a:rPr>
              <a:t/>
            </a:r>
            <a:br>
              <a:rPr lang="en-US" sz="1200" dirty="0">
                <a:solidFill>
                  <a:schemeClr val="tx1"/>
                </a:solidFill>
                <a:latin typeface="+mj-lt"/>
              </a:rPr>
            </a:br>
            <a:r>
              <a:rPr lang="lt-LT" sz="1200" dirty="0" smtClean="0">
                <a:solidFill>
                  <a:schemeClr val="tx1"/>
                </a:solidFill>
                <a:latin typeface="+mj-lt"/>
              </a:rPr>
              <a:t>Apibūdinkite negatyvias emocijas, nepageidaujamas išlaidas, situacijas ir rizikas.</a:t>
            </a:r>
            <a:endParaRPr lang="en-US" sz="1200" dirty="0">
              <a:solidFill>
                <a:schemeClr val="tx1"/>
              </a:solidFill>
              <a:latin typeface="+mj-lt"/>
            </a:endParaRPr>
          </a:p>
        </p:txBody>
      </p:sp>
      <p:sp>
        <p:nvSpPr>
          <p:cNvPr id="89" name="Inhaltsplatzhalter 4">
            <a:extLst>
              <a:ext uri="{FF2B5EF4-FFF2-40B4-BE49-F238E27FC236}">
                <a16:creationId xmlns:a16="http://schemas.microsoft.com/office/drawing/2014/main" id="{3DE3FFDB-1EB9-489D-B902-6EFE876645B2}"/>
              </a:ext>
            </a:extLst>
          </p:cNvPr>
          <p:cNvSpPr txBox="1">
            <a:spLocks/>
          </p:cNvSpPr>
          <p:nvPr/>
        </p:nvSpPr>
        <p:spPr>
          <a:xfrm flipH="1">
            <a:off x="9576730" y="3489170"/>
            <a:ext cx="1833407" cy="57445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333" b="1" dirty="0" smtClean="0">
                <a:solidFill>
                  <a:schemeClr val="tx1"/>
                </a:solidFill>
                <a:latin typeface="+mj-lt"/>
              </a:rPr>
              <a:t>Klientų pareiga</a:t>
            </a:r>
            <a:r>
              <a:rPr lang="en-US" sz="1200" dirty="0">
                <a:solidFill>
                  <a:schemeClr val="tx1"/>
                </a:solidFill>
                <a:latin typeface="+mj-lt"/>
              </a:rPr>
              <a:t/>
            </a:r>
            <a:br>
              <a:rPr lang="en-US" sz="1200" dirty="0">
                <a:solidFill>
                  <a:schemeClr val="tx1"/>
                </a:solidFill>
                <a:latin typeface="+mj-lt"/>
              </a:rPr>
            </a:br>
            <a:r>
              <a:rPr lang="lt-LT" sz="1200" dirty="0" smtClean="0">
                <a:solidFill>
                  <a:schemeClr val="tx1"/>
                </a:solidFill>
                <a:latin typeface="+mj-lt"/>
              </a:rPr>
              <a:t>Apibūdinkite ką konkrečiai klientai bando padaryti. </a:t>
            </a:r>
            <a:endParaRPr lang="en-US" sz="1200" dirty="0">
              <a:solidFill>
                <a:schemeClr val="tx1"/>
              </a:solidFill>
              <a:latin typeface="+mj-lt"/>
            </a:endParaRPr>
          </a:p>
        </p:txBody>
      </p:sp>
      <p:sp>
        <p:nvSpPr>
          <p:cNvPr id="90" name="Freeform 21">
            <a:extLst>
              <a:ext uri="{FF2B5EF4-FFF2-40B4-BE49-F238E27FC236}">
                <a16:creationId xmlns:a16="http://schemas.microsoft.com/office/drawing/2014/main" id="{BD0C7C85-42D1-48C9-8527-871B7B666A41}"/>
              </a:ext>
            </a:extLst>
          </p:cNvPr>
          <p:cNvSpPr>
            <a:spLocks noEditPoints="1"/>
          </p:cNvSpPr>
          <p:nvPr/>
        </p:nvSpPr>
        <p:spPr bwMode="auto">
          <a:xfrm>
            <a:off x="10218148" y="2867282"/>
            <a:ext cx="505016" cy="493247"/>
          </a:xfrm>
          <a:custGeom>
            <a:avLst/>
            <a:gdLst>
              <a:gd name="T0" fmla="*/ 107 w 364"/>
              <a:gd name="T1" fmla="*/ 147 h 364"/>
              <a:gd name="T2" fmla="*/ 82 w 364"/>
              <a:gd name="T3" fmla="*/ 173 h 364"/>
              <a:gd name="T4" fmla="*/ 164 w 364"/>
              <a:gd name="T5" fmla="*/ 255 h 364"/>
              <a:gd name="T6" fmla="*/ 346 w 364"/>
              <a:gd name="T7" fmla="*/ 73 h 364"/>
              <a:gd name="T8" fmla="*/ 320 w 364"/>
              <a:gd name="T9" fmla="*/ 47 h 364"/>
              <a:gd name="T10" fmla="*/ 164 w 364"/>
              <a:gd name="T11" fmla="*/ 204 h 364"/>
              <a:gd name="T12" fmla="*/ 107 w 364"/>
              <a:gd name="T13" fmla="*/ 147 h 364"/>
              <a:gd name="T14" fmla="*/ 328 w 364"/>
              <a:gd name="T15" fmla="*/ 182 h 364"/>
              <a:gd name="T16" fmla="*/ 182 w 364"/>
              <a:gd name="T17" fmla="*/ 328 h 364"/>
              <a:gd name="T18" fmla="*/ 36 w 364"/>
              <a:gd name="T19" fmla="*/ 182 h 364"/>
              <a:gd name="T20" fmla="*/ 182 w 364"/>
              <a:gd name="T21" fmla="*/ 36 h 364"/>
              <a:gd name="T22" fmla="*/ 222 w 364"/>
              <a:gd name="T23" fmla="*/ 42 h 364"/>
              <a:gd name="T24" fmla="*/ 251 w 364"/>
              <a:gd name="T25" fmla="*/ 13 h 364"/>
              <a:gd name="T26" fmla="*/ 182 w 364"/>
              <a:gd name="T27" fmla="*/ 0 h 364"/>
              <a:gd name="T28" fmla="*/ 0 w 364"/>
              <a:gd name="T29" fmla="*/ 182 h 364"/>
              <a:gd name="T30" fmla="*/ 182 w 364"/>
              <a:gd name="T31" fmla="*/ 364 h 364"/>
              <a:gd name="T32" fmla="*/ 364 w 364"/>
              <a:gd name="T33" fmla="*/ 182 h 364"/>
              <a:gd name="T34" fmla="*/ 328 w 364"/>
              <a:gd name="T35" fmla="*/ 182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4" h="364">
                <a:moveTo>
                  <a:pt x="107" y="147"/>
                </a:moveTo>
                <a:cubicBezTo>
                  <a:pt x="82" y="173"/>
                  <a:pt x="82" y="173"/>
                  <a:pt x="82" y="173"/>
                </a:cubicBezTo>
                <a:cubicBezTo>
                  <a:pt x="164" y="255"/>
                  <a:pt x="164" y="255"/>
                  <a:pt x="164" y="255"/>
                </a:cubicBezTo>
                <a:cubicBezTo>
                  <a:pt x="346" y="73"/>
                  <a:pt x="346" y="73"/>
                  <a:pt x="346" y="73"/>
                </a:cubicBezTo>
                <a:cubicBezTo>
                  <a:pt x="320" y="47"/>
                  <a:pt x="320" y="47"/>
                  <a:pt x="320" y="47"/>
                </a:cubicBezTo>
                <a:cubicBezTo>
                  <a:pt x="164" y="204"/>
                  <a:pt x="164" y="204"/>
                  <a:pt x="164" y="204"/>
                </a:cubicBezTo>
                <a:lnTo>
                  <a:pt x="107" y="147"/>
                </a:lnTo>
                <a:close/>
                <a:moveTo>
                  <a:pt x="328" y="182"/>
                </a:moveTo>
                <a:cubicBezTo>
                  <a:pt x="328" y="262"/>
                  <a:pt x="262" y="328"/>
                  <a:pt x="182" y="328"/>
                </a:cubicBezTo>
                <a:cubicBezTo>
                  <a:pt x="102" y="328"/>
                  <a:pt x="36" y="262"/>
                  <a:pt x="36" y="182"/>
                </a:cubicBezTo>
                <a:cubicBezTo>
                  <a:pt x="36" y="102"/>
                  <a:pt x="102" y="36"/>
                  <a:pt x="182" y="36"/>
                </a:cubicBezTo>
                <a:cubicBezTo>
                  <a:pt x="197" y="36"/>
                  <a:pt x="209" y="38"/>
                  <a:pt x="222" y="42"/>
                </a:cubicBezTo>
                <a:cubicBezTo>
                  <a:pt x="251" y="13"/>
                  <a:pt x="251" y="13"/>
                  <a:pt x="251" y="13"/>
                </a:cubicBezTo>
                <a:cubicBezTo>
                  <a:pt x="229" y="5"/>
                  <a:pt x="206" y="0"/>
                  <a:pt x="182" y="0"/>
                </a:cubicBezTo>
                <a:cubicBezTo>
                  <a:pt x="82" y="0"/>
                  <a:pt x="0" y="82"/>
                  <a:pt x="0" y="182"/>
                </a:cubicBezTo>
                <a:cubicBezTo>
                  <a:pt x="0" y="282"/>
                  <a:pt x="82" y="364"/>
                  <a:pt x="182" y="364"/>
                </a:cubicBezTo>
                <a:cubicBezTo>
                  <a:pt x="282" y="364"/>
                  <a:pt x="364" y="282"/>
                  <a:pt x="364" y="182"/>
                </a:cubicBezTo>
                <a:lnTo>
                  <a:pt x="328" y="182"/>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91" name="Oval 90">
            <a:extLst>
              <a:ext uri="{FF2B5EF4-FFF2-40B4-BE49-F238E27FC236}">
                <a16:creationId xmlns:a16="http://schemas.microsoft.com/office/drawing/2014/main" id="{80DAA4A9-7DC0-4435-8855-64A93A7707B4}"/>
              </a:ext>
            </a:extLst>
          </p:cNvPr>
          <p:cNvSpPr/>
          <p:nvPr/>
        </p:nvSpPr>
        <p:spPr>
          <a:xfrm>
            <a:off x="8735684" y="3254168"/>
            <a:ext cx="891045" cy="8910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92" name="Group 91">
            <a:extLst>
              <a:ext uri="{FF2B5EF4-FFF2-40B4-BE49-F238E27FC236}">
                <a16:creationId xmlns:a16="http://schemas.microsoft.com/office/drawing/2014/main" id="{A6025A7C-1FB7-4046-88E2-FE27A49B4F32}"/>
              </a:ext>
            </a:extLst>
          </p:cNvPr>
          <p:cNvGrpSpPr/>
          <p:nvPr/>
        </p:nvGrpSpPr>
        <p:grpSpPr>
          <a:xfrm>
            <a:off x="8943638" y="3409746"/>
            <a:ext cx="550164" cy="551132"/>
            <a:chOff x="4543425" y="3175001"/>
            <a:chExt cx="901700" cy="903287"/>
          </a:xfrm>
          <a:solidFill>
            <a:schemeClr val="tx1">
              <a:lumMod val="75000"/>
              <a:lumOff val="25000"/>
            </a:schemeClr>
          </a:solidFill>
        </p:grpSpPr>
        <p:sp>
          <p:nvSpPr>
            <p:cNvPr id="93" name="Freeform 5">
              <a:extLst>
                <a:ext uri="{FF2B5EF4-FFF2-40B4-BE49-F238E27FC236}">
                  <a16:creationId xmlns:a16="http://schemas.microsoft.com/office/drawing/2014/main" id="{6C9AC070-E96B-4FF7-AEA7-DEFA2F874935}"/>
                </a:ext>
              </a:extLst>
            </p:cNvPr>
            <p:cNvSpPr>
              <a:spLocks/>
            </p:cNvSpPr>
            <p:nvPr/>
          </p:nvSpPr>
          <p:spPr bwMode="auto">
            <a:xfrm>
              <a:off x="4976813" y="4043363"/>
              <a:ext cx="34925" cy="34925"/>
            </a:xfrm>
            <a:custGeom>
              <a:avLst/>
              <a:gdLst>
                <a:gd name="T0" fmla="*/ 14 w 16"/>
                <a:gd name="T1" fmla="*/ 2 h 16"/>
                <a:gd name="T2" fmla="*/ 8 w 16"/>
                <a:gd name="T3" fmla="*/ 0 h 16"/>
                <a:gd name="T4" fmla="*/ 2 w 16"/>
                <a:gd name="T5" fmla="*/ 2 h 16"/>
                <a:gd name="T6" fmla="*/ 0 w 16"/>
                <a:gd name="T7" fmla="*/ 8 h 16"/>
                <a:gd name="T8" fmla="*/ 2 w 16"/>
                <a:gd name="T9" fmla="*/ 14 h 16"/>
                <a:gd name="T10" fmla="*/ 8 w 16"/>
                <a:gd name="T11" fmla="*/ 16 h 16"/>
                <a:gd name="T12" fmla="*/ 14 w 16"/>
                <a:gd name="T13" fmla="*/ 14 h 16"/>
                <a:gd name="T14" fmla="*/ 16 w 16"/>
                <a:gd name="T15" fmla="*/ 8 h 16"/>
                <a:gd name="T16" fmla="*/ 14 w 16"/>
                <a:gd name="T1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14" y="2"/>
                  </a:moveTo>
                  <a:cubicBezTo>
                    <a:pt x="12" y="1"/>
                    <a:pt x="10" y="0"/>
                    <a:pt x="8" y="0"/>
                  </a:cubicBezTo>
                  <a:cubicBezTo>
                    <a:pt x="6" y="0"/>
                    <a:pt x="4" y="1"/>
                    <a:pt x="2" y="2"/>
                  </a:cubicBezTo>
                  <a:cubicBezTo>
                    <a:pt x="1" y="4"/>
                    <a:pt x="0" y="6"/>
                    <a:pt x="0" y="8"/>
                  </a:cubicBezTo>
                  <a:cubicBezTo>
                    <a:pt x="0" y="10"/>
                    <a:pt x="1" y="12"/>
                    <a:pt x="2" y="14"/>
                  </a:cubicBezTo>
                  <a:cubicBezTo>
                    <a:pt x="4" y="15"/>
                    <a:pt x="6" y="16"/>
                    <a:pt x="8" y="16"/>
                  </a:cubicBezTo>
                  <a:cubicBezTo>
                    <a:pt x="10" y="16"/>
                    <a:pt x="12" y="15"/>
                    <a:pt x="14" y="14"/>
                  </a:cubicBezTo>
                  <a:cubicBezTo>
                    <a:pt x="15" y="12"/>
                    <a:pt x="16" y="10"/>
                    <a:pt x="16" y="8"/>
                  </a:cubicBezTo>
                  <a:cubicBezTo>
                    <a:pt x="16" y="6"/>
                    <a:pt x="15" y="4"/>
                    <a:pt x="1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076BB5B7-17D7-469A-9FF1-FC8E31E90CDB}"/>
                </a:ext>
              </a:extLst>
            </p:cNvPr>
            <p:cNvSpPr>
              <a:spLocks noEditPoints="1"/>
            </p:cNvSpPr>
            <p:nvPr/>
          </p:nvSpPr>
          <p:spPr bwMode="auto">
            <a:xfrm>
              <a:off x="4543425" y="3359150"/>
              <a:ext cx="901700" cy="719137"/>
            </a:xfrm>
            <a:custGeom>
              <a:avLst/>
              <a:gdLst>
                <a:gd name="T0" fmla="*/ 346 w 416"/>
                <a:gd name="T1" fmla="*/ 164 h 331"/>
                <a:gd name="T2" fmla="*/ 317 w 416"/>
                <a:gd name="T3" fmla="*/ 34 h 331"/>
                <a:gd name="T4" fmla="*/ 208 w 416"/>
                <a:gd name="T5" fmla="*/ 0 h 331"/>
                <a:gd name="T6" fmla="*/ 45 w 416"/>
                <a:gd name="T7" fmla="*/ 88 h 331"/>
                <a:gd name="T8" fmla="*/ 70 w 416"/>
                <a:gd name="T9" fmla="*/ 174 h 331"/>
                <a:gd name="T10" fmla="*/ 0 w 416"/>
                <a:gd name="T11" fmla="*/ 291 h 331"/>
                <a:gd name="T12" fmla="*/ 73 w 416"/>
                <a:gd name="T13" fmla="*/ 323 h 331"/>
                <a:gd name="T14" fmla="*/ 178 w 416"/>
                <a:gd name="T15" fmla="*/ 323 h 331"/>
                <a:gd name="T16" fmla="*/ 134 w 416"/>
                <a:gd name="T17" fmla="*/ 279 h 331"/>
                <a:gd name="T18" fmla="*/ 118 w 416"/>
                <a:gd name="T19" fmla="*/ 315 h 331"/>
                <a:gd name="T20" fmla="*/ 135 w 416"/>
                <a:gd name="T21" fmla="*/ 221 h 331"/>
                <a:gd name="T22" fmla="*/ 208 w 416"/>
                <a:gd name="T23" fmla="*/ 274 h 331"/>
                <a:gd name="T24" fmla="*/ 241 w 416"/>
                <a:gd name="T25" fmla="*/ 211 h 331"/>
                <a:gd name="T26" fmla="*/ 327 w 416"/>
                <a:gd name="T27" fmla="*/ 287 h 331"/>
                <a:gd name="T28" fmla="*/ 327 w 416"/>
                <a:gd name="T29" fmla="*/ 315 h 331"/>
                <a:gd name="T30" fmla="*/ 290 w 416"/>
                <a:gd name="T31" fmla="*/ 271 h 331"/>
                <a:gd name="T32" fmla="*/ 242 w 416"/>
                <a:gd name="T33" fmla="*/ 315 h 331"/>
                <a:gd name="T34" fmla="*/ 335 w 416"/>
                <a:gd name="T35" fmla="*/ 331 h 331"/>
                <a:gd name="T36" fmla="*/ 408 w 416"/>
                <a:gd name="T37" fmla="*/ 299 h 331"/>
                <a:gd name="T38" fmla="*/ 373 w 416"/>
                <a:gd name="T39" fmla="*/ 181 h 331"/>
                <a:gd name="T40" fmla="*/ 355 w 416"/>
                <a:gd name="T41" fmla="*/ 90 h 331"/>
                <a:gd name="T42" fmla="*/ 281 w 416"/>
                <a:gd name="T43" fmla="*/ 77 h 331"/>
                <a:gd name="T44" fmla="*/ 280 w 416"/>
                <a:gd name="T45" fmla="*/ 95 h 331"/>
                <a:gd name="T46" fmla="*/ 355 w 416"/>
                <a:gd name="T47" fmla="*/ 118 h 331"/>
                <a:gd name="T48" fmla="*/ 280 w 416"/>
                <a:gd name="T49" fmla="*/ 117 h 331"/>
                <a:gd name="T50" fmla="*/ 263 w 416"/>
                <a:gd name="T51" fmla="*/ 72 h 331"/>
                <a:gd name="T52" fmla="*/ 223 w 416"/>
                <a:gd name="T53" fmla="*/ 57 h 331"/>
                <a:gd name="T54" fmla="*/ 153 w 416"/>
                <a:gd name="T55" fmla="*/ 72 h 331"/>
                <a:gd name="T56" fmla="*/ 99 w 416"/>
                <a:gd name="T57" fmla="*/ 50 h 331"/>
                <a:gd name="T58" fmla="*/ 61 w 416"/>
                <a:gd name="T59" fmla="*/ 91 h 331"/>
                <a:gd name="T60" fmla="*/ 61 w 416"/>
                <a:gd name="T61" fmla="*/ 107 h 331"/>
                <a:gd name="T62" fmla="*/ 136 w 416"/>
                <a:gd name="T63" fmla="*/ 118 h 331"/>
                <a:gd name="T64" fmla="*/ 73 w 416"/>
                <a:gd name="T65" fmla="*/ 278 h 331"/>
                <a:gd name="T66" fmla="*/ 49 w 416"/>
                <a:gd name="T67" fmla="*/ 246 h 331"/>
                <a:gd name="T68" fmla="*/ 32 w 416"/>
                <a:gd name="T69" fmla="*/ 282 h 331"/>
                <a:gd name="T70" fmla="*/ 47 w 416"/>
                <a:gd name="T71" fmla="*/ 197 h 331"/>
                <a:gd name="T72" fmla="*/ 73 w 416"/>
                <a:gd name="T73" fmla="*/ 278 h 331"/>
                <a:gd name="T74" fmla="*/ 87 w 416"/>
                <a:gd name="T75" fmla="*/ 181 h 331"/>
                <a:gd name="T76" fmla="*/ 111 w 416"/>
                <a:gd name="T77" fmla="*/ 170 h 331"/>
                <a:gd name="T78" fmla="*/ 111 w 416"/>
                <a:gd name="T79" fmla="*/ 181 h 331"/>
                <a:gd name="T80" fmla="*/ 117 w 416"/>
                <a:gd name="T81" fmla="*/ 209 h 331"/>
                <a:gd name="T82" fmla="*/ 157 w 416"/>
                <a:gd name="T83" fmla="*/ 199 h 331"/>
                <a:gd name="T84" fmla="*/ 155 w 416"/>
                <a:gd name="T85" fmla="*/ 181 h 331"/>
                <a:gd name="T86" fmla="*/ 144 w 416"/>
                <a:gd name="T87" fmla="*/ 147 h 331"/>
                <a:gd name="T88" fmla="*/ 228 w 416"/>
                <a:gd name="T89" fmla="*/ 200 h 331"/>
                <a:gd name="T90" fmla="*/ 188 w 416"/>
                <a:gd name="T91" fmla="*/ 183 h 331"/>
                <a:gd name="T92" fmla="*/ 228 w 416"/>
                <a:gd name="T93" fmla="*/ 200 h 331"/>
                <a:gd name="T94" fmla="*/ 153 w 416"/>
                <a:gd name="T95" fmla="*/ 96 h 331"/>
                <a:gd name="T96" fmla="*/ 263 w 416"/>
                <a:gd name="T97" fmla="*/ 92 h 331"/>
                <a:gd name="T98" fmla="*/ 245 w 416"/>
                <a:gd name="T99" fmla="*/ 176 h 331"/>
                <a:gd name="T100" fmla="*/ 289 w 416"/>
                <a:gd name="T101" fmla="*/ 164 h 331"/>
                <a:gd name="T102" fmla="*/ 245 w 416"/>
                <a:gd name="T103" fmla="*/ 188 h 331"/>
                <a:gd name="T104" fmla="*/ 259 w 416"/>
                <a:gd name="T105" fmla="*/ 199 h 331"/>
                <a:gd name="T106" fmla="*/ 299 w 416"/>
                <a:gd name="T107" fmla="*/ 210 h 331"/>
                <a:gd name="T108" fmla="*/ 305 w 416"/>
                <a:gd name="T109" fmla="*/ 181 h 331"/>
                <a:gd name="T110" fmla="*/ 317 w 416"/>
                <a:gd name="T111" fmla="*/ 172 h 331"/>
                <a:gd name="T112" fmla="*/ 329 w 416"/>
                <a:gd name="T113" fmla="*/ 181 h 331"/>
                <a:gd name="T114" fmla="*/ 400 w 416"/>
                <a:gd name="T115" fmla="*/ 282 h 331"/>
                <a:gd name="T116" fmla="*/ 376 w 416"/>
                <a:gd name="T117" fmla="*/ 238 h 331"/>
                <a:gd name="T118" fmla="*/ 343 w 416"/>
                <a:gd name="T119" fmla="*/ 282 h 331"/>
                <a:gd name="T120" fmla="*/ 343 w 416"/>
                <a:gd name="T121" fmla="*/ 190 h 331"/>
                <a:gd name="T122" fmla="*/ 400 w 416"/>
                <a:gd name="T123" fmla="*/ 282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6" h="331">
                  <a:moveTo>
                    <a:pt x="373" y="181"/>
                  </a:moveTo>
                  <a:cubicBezTo>
                    <a:pt x="346" y="174"/>
                    <a:pt x="346" y="174"/>
                    <a:pt x="346" y="174"/>
                  </a:cubicBezTo>
                  <a:cubicBezTo>
                    <a:pt x="346" y="164"/>
                    <a:pt x="346" y="164"/>
                    <a:pt x="346" y="164"/>
                  </a:cubicBezTo>
                  <a:cubicBezTo>
                    <a:pt x="361" y="154"/>
                    <a:pt x="371" y="137"/>
                    <a:pt x="371" y="118"/>
                  </a:cubicBezTo>
                  <a:cubicBezTo>
                    <a:pt x="371" y="88"/>
                    <a:pt x="371" y="88"/>
                    <a:pt x="371" y="88"/>
                  </a:cubicBezTo>
                  <a:cubicBezTo>
                    <a:pt x="371" y="58"/>
                    <a:pt x="347" y="34"/>
                    <a:pt x="317" y="34"/>
                  </a:cubicBezTo>
                  <a:cubicBezTo>
                    <a:pt x="301" y="34"/>
                    <a:pt x="287" y="41"/>
                    <a:pt x="277" y="52"/>
                  </a:cubicBezTo>
                  <a:cubicBezTo>
                    <a:pt x="268" y="22"/>
                    <a:pt x="241" y="0"/>
                    <a:pt x="208" y="0"/>
                  </a:cubicBezTo>
                  <a:cubicBezTo>
                    <a:pt x="208" y="0"/>
                    <a:pt x="208" y="0"/>
                    <a:pt x="208" y="0"/>
                  </a:cubicBezTo>
                  <a:cubicBezTo>
                    <a:pt x="175" y="0"/>
                    <a:pt x="148" y="22"/>
                    <a:pt x="139" y="52"/>
                  </a:cubicBezTo>
                  <a:cubicBezTo>
                    <a:pt x="129" y="41"/>
                    <a:pt x="115" y="34"/>
                    <a:pt x="99" y="34"/>
                  </a:cubicBezTo>
                  <a:cubicBezTo>
                    <a:pt x="69" y="34"/>
                    <a:pt x="45" y="58"/>
                    <a:pt x="45" y="88"/>
                  </a:cubicBezTo>
                  <a:cubicBezTo>
                    <a:pt x="45" y="118"/>
                    <a:pt x="45" y="118"/>
                    <a:pt x="45" y="118"/>
                  </a:cubicBezTo>
                  <a:cubicBezTo>
                    <a:pt x="45" y="137"/>
                    <a:pt x="55" y="154"/>
                    <a:pt x="70" y="164"/>
                  </a:cubicBezTo>
                  <a:cubicBezTo>
                    <a:pt x="70" y="174"/>
                    <a:pt x="70" y="174"/>
                    <a:pt x="70" y="174"/>
                  </a:cubicBezTo>
                  <a:cubicBezTo>
                    <a:pt x="43" y="181"/>
                    <a:pt x="43" y="181"/>
                    <a:pt x="43" y="181"/>
                  </a:cubicBezTo>
                  <a:cubicBezTo>
                    <a:pt x="18" y="187"/>
                    <a:pt x="0" y="210"/>
                    <a:pt x="0" y="236"/>
                  </a:cubicBezTo>
                  <a:cubicBezTo>
                    <a:pt x="0" y="291"/>
                    <a:pt x="0" y="291"/>
                    <a:pt x="0" y="291"/>
                  </a:cubicBezTo>
                  <a:cubicBezTo>
                    <a:pt x="0" y="295"/>
                    <a:pt x="3" y="299"/>
                    <a:pt x="8" y="299"/>
                  </a:cubicBezTo>
                  <a:cubicBezTo>
                    <a:pt x="73" y="299"/>
                    <a:pt x="73" y="299"/>
                    <a:pt x="73" y="299"/>
                  </a:cubicBezTo>
                  <a:cubicBezTo>
                    <a:pt x="73" y="323"/>
                    <a:pt x="73" y="323"/>
                    <a:pt x="73" y="323"/>
                  </a:cubicBezTo>
                  <a:cubicBezTo>
                    <a:pt x="73" y="328"/>
                    <a:pt x="77" y="331"/>
                    <a:pt x="81" y="331"/>
                  </a:cubicBezTo>
                  <a:cubicBezTo>
                    <a:pt x="170" y="331"/>
                    <a:pt x="170" y="331"/>
                    <a:pt x="170" y="331"/>
                  </a:cubicBezTo>
                  <a:cubicBezTo>
                    <a:pt x="175" y="331"/>
                    <a:pt x="178" y="328"/>
                    <a:pt x="178" y="323"/>
                  </a:cubicBezTo>
                  <a:cubicBezTo>
                    <a:pt x="178" y="319"/>
                    <a:pt x="175" y="315"/>
                    <a:pt x="170" y="315"/>
                  </a:cubicBezTo>
                  <a:cubicBezTo>
                    <a:pt x="134" y="315"/>
                    <a:pt x="134" y="315"/>
                    <a:pt x="134" y="315"/>
                  </a:cubicBezTo>
                  <a:cubicBezTo>
                    <a:pt x="134" y="279"/>
                    <a:pt x="134" y="279"/>
                    <a:pt x="134" y="279"/>
                  </a:cubicBezTo>
                  <a:cubicBezTo>
                    <a:pt x="134" y="275"/>
                    <a:pt x="130" y="271"/>
                    <a:pt x="126" y="271"/>
                  </a:cubicBezTo>
                  <a:cubicBezTo>
                    <a:pt x="121" y="271"/>
                    <a:pt x="118" y="275"/>
                    <a:pt x="118" y="279"/>
                  </a:cubicBezTo>
                  <a:cubicBezTo>
                    <a:pt x="118" y="315"/>
                    <a:pt x="118" y="315"/>
                    <a:pt x="118" y="315"/>
                  </a:cubicBezTo>
                  <a:cubicBezTo>
                    <a:pt x="89" y="315"/>
                    <a:pt x="89" y="315"/>
                    <a:pt x="89" y="315"/>
                  </a:cubicBezTo>
                  <a:cubicBezTo>
                    <a:pt x="89" y="278"/>
                    <a:pt x="89" y="278"/>
                    <a:pt x="89" y="278"/>
                  </a:cubicBezTo>
                  <a:cubicBezTo>
                    <a:pt x="89" y="251"/>
                    <a:pt x="108" y="227"/>
                    <a:pt x="135" y="221"/>
                  </a:cubicBezTo>
                  <a:cubicBezTo>
                    <a:pt x="175" y="211"/>
                    <a:pt x="175" y="211"/>
                    <a:pt x="175" y="211"/>
                  </a:cubicBezTo>
                  <a:cubicBezTo>
                    <a:pt x="201" y="270"/>
                    <a:pt x="201" y="270"/>
                    <a:pt x="201" y="270"/>
                  </a:cubicBezTo>
                  <a:cubicBezTo>
                    <a:pt x="202" y="272"/>
                    <a:pt x="205" y="274"/>
                    <a:pt x="208" y="274"/>
                  </a:cubicBezTo>
                  <a:cubicBezTo>
                    <a:pt x="208" y="274"/>
                    <a:pt x="208" y="274"/>
                    <a:pt x="208" y="274"/>
                  </a:cubicBezTo>
                  <a:cubicBezTo>
                    <a:pt x="211" y="274"/>
                    <a:pt x="214" y="272"/>
                    <a:pt x="215" y="270"/>
                  </a:cubicBezTo>
                  <a:cubicBezTo>
                    <a:pt x="241" y="211"/>
                    <a:pt x="241" y="211"/>
                    <a:pt x="241" y="211"/>
                  </a:cubicBezTo>
                  <a:cubicBezTo>
                    <a:pt x="281" y="221"/>
                    <a:pt x="281" y="221"/>
                    <a:pt x="281" y="221"/>
                  </a:cubicBezTo>
                  <a:cubicBezTo>
                    <a:pt x="308" y="227"/>
                    <a:pt x="327" y="251"/>
                    <a:pt x="327" y="278"/>
                  </a:cubicBezTo>
                  <a:cubicBezTo>
                    <a:pt x="327" y="287"/>
                    <a:pt x="327" y="287"/>
                    <a:pt x="327" y="287"/>
                  </a:cubicBezTo>
                  <a:cubicBezTo>
                    <a:pt x="326" y="288"/>
                    <a:pt x="326" y="289"/>
                    <a:pt x="326" y="291"/>
                  </a:cubicBezTo>
                  <a:cubicBezTo>
                    <a:pt x="326" y="292"/>
                    <a:pt x="326" y="293"/>
                    <a:pt x="327" y="294"/>
                  </a:cubicBezTo>
                  <a:cubicBezTo>
                    <a:pt x="327" y="315"/>
                    <a:pt x="327" y="315"/>
                    <a:pt x="327" y="315"/>
                  </a:cubicBezTo>
                  <a:cubicBezTo>
                    <a:pt x="298" y="315"/>
                    <a:pt x="298" y="315"/>
                    <a:pt x="298" y="315"/>
                  </a:cubicBezTo>
                  <a:cubicBezTo>
                    <a:pt x="298" y="279"/>
                    <a:pt x="298" y="279"/>
                    <a:pt x="298" y="279"/>
                  </a:cubicBezTo>
                  <a:cubicBezTo>
                    <a:pt x="298" y="275"/>
                    <a:pt x="295" y="271"/>
                    <a:pt x="290" y="271"/>
                  </a:cubicBezTo>
                  <a:cubicBezTo>
                    <a:pt x="286" y="271"/>
                    <a:pt x="282" y="275"/>
                    <a:pt x="282" y="279"/>
                  </a:cubicBezTo>
                  <a:cubicBezTo>
                    <a:pt x="282" y="315"/>
                    <a:pt x="282" y="315"/>
                    <a:pt x="282" y="315"/>
                  </a:cubicBezTo>
                  <a:cubicBezTo>
                    <a:pt x="242" y="315"/>
                    <a:pt x="242" y="315"/>
                    <a:pt x="242" y="315"/>
                  </a:cubicBezTo>
                  <a:cubicBezTo>
                    <a:pt x="238" y="315"/>
                    <a:pt x="234" y="319"/>
                    <a:pt x="234" y="323"/>
                  </a:cubicBezTo>
                  <a:cubicBezTo>
                    <a:pt x="234" y="328"/>
                    <a:pt x="238" y="331"/>
                    <a:pt x="242" y="331"/>
                  </a:cubicBezTo>
                  <a:cubicBezTo>
                    <a:pt x="335" y="331"/>
                    <a:pt x="335" y="331"/>
                    <a:pt x="335" y="331"/>
                  </a:cubicBezTo>
                  <a:cubicBezTo>
                    <a:pt x="339" y="331"/>
                    <a:pt x="343" y="328"/>
                    <a:pt x="343" y="323"/>
                  </a:cubicBezTo>
                  <a:cubicBezTo>
                    <a:pt x="343" y="299"/>
                    <a:pt x="343" y="299"/>
                    <a:pt x="343" y="299"/>
                  </a:cubicBezTo>
                  <a:cubicBezTo>
                    <a:pt x="408" y="299"/>
                    <a:pt x="408" y="299"/>
                    <a:pt x="408" y="299"/>
                  </a:cubicBezTo>
                  <a:cubicBezTo>
                    <a:pt x="413" y="299"/>
                    <a:pt x="416" y="295"/>
                    <a:pt x="416" y="291"/>
                  </a:cubicBezTo>
                  <a:cubicBezTo>
                    <a:pt x="416" y="236"/>
                    <a:pt x="416" y="236"/>
                    <a:pt x="416" y="236"/>
                  </a:cubicBezTo>
                  <a:cubicBezTo>
                    <a:pt x="416" y="210"/>
                    <a:pt x="398" y="187"/>
                    <a:pt x="373" y="181"/>
                  </a:cubicBezTo>
                  <a:close/>
                  <a:moveTo>
                    <a:pt x="317" y="50"/>
                  </a:moveTo>
                  <a:cubicBezTo>
                    <a:pt x="338" y="50"/>
                    <a:pt x="355" y="67"/>
                    <a:pt x="355" y="88"/>
                  </a:cubicBezTo>
                  <a:cubicBezTo>
                    <a:pt x="355" y="90"/>
                    <a:pt x="355" y="90"/>
                    <a:pt x="355" y="90"/>
                  </a:cubicBezTo>
                  <a:cubicBezTo>
                    <a:pt x="355" y="91"/>
                    <a:pt x="355" y="91"/>
                    <a:pt x="355" y="91"/>
                  </a:cubicBezTo>
                  <a:cubicBezTo>
                    <a:pt x="331" y="91"/>
                    <a:pt x="331" y="91"/>
                    <a:pt x="331" y="91"/>
                  </a:cubicBezTo>
                  <a:cubicBezTo>
                    <a:pt x="314" y="91"/>
                    <a:pt x="296" y="86"/>
                    <a:pt x="281" y="77"/>
                  </a:cubicBezTo>
                  <a:cubicBezTo>
                    <a:pt x="286" y="62"/>
                    <a:pt x="300" y="50"/>
                    <a:pt x="317" y="50"/>
                  </a:cubicBezTo>
                  <a:close/>
                  <a:moveTo>
                    <a:pt x="280" y="117"/>
                  </a:moveTo>
                  <a:cubicBezTo>
                    <a:pt x="280" y="116"/>
                    <a:pt x="280" y="95"/>
                    <a:pt x="280" y="95"/>
                  </a:cubicBezTo>
                  <a:cubicBezTo>
                    <a:pt x="296" y="103"/>
                    <a:pt x="313" y="107"/>
                    <a:pt x="331" y="107"/>
                  </a:cubicBezTo>
                  <a:cubicBezTo>
                    <a:pt x="355" y="107"/>
                    <a:pt x="355" y="107"/>
                    <a:pt x="355" y="107"/>
                  </a:cubicBezTo>
                  <a:cubicBezTo>
                    <a:pt x="355" y="118"/>
                    <a:pt x="355" y="118"/>
                    <a:pt x="355" y="118"/>
                  </a:cubicBezTo>
                  <a:cubicBezTo>
                    <a:pt x="355" y="139"/>
                    <a:pt x="338" y="156"/>
                    <a:pt x="317" y="156"/>
                  </a:cubicBezTo>
                  <a:cubicBezTo>
                    <a:pt x="296" y="156"/>
                    <a:pt x="280" y="139"/>
                    <a:pt x="280" y="118"/>
                  </a:cubicBezTo>
                  <a:cubicBezTo>
                    <a:pt x="280" y="117"/>
                    <a:pt x="280" y="117"/>
                    <a:pt x="280" y="117"/>
                  </a:cubicBezTo>
                  <a:close/>
                  <a:moveTo>
                    <a:pt x="153" y="72"/>
                  </a:moveTo>
                  <a:cubicBezTo>
                    <a:pt x="153" y="42"/>
                    <a:pt x="178" y="17"/>
                    <a:pt x="208" y="17"/>
                  </a:cubicBezTo>
                  <a:cubicBezTo>
                    <a:pt x="239" y="17"/>
                    <a:pt x="263" y="42"/>
                    <a:pt x="263" y="72"/>
                  </a:cubicBezTo>
                  <a:cubicBezTo>
                    <a:pt x="263" y="73"/>
                    <a:pt x="263" y="73"/>
                    <a:pt x="263" y="73"/>
                  </a:cubicBezTo>
                  <a:cubicBezTo>
                    <a:pt x="233" y="55"/>
                    <a:pt x="233" y="55"/>
                    <a:pt x="233" y="55"/>
                  </a:cubicBezTo>
                  <a:cubicBezTo>
                    <a:pt x="230" y="53"/>
                    <a:pt x="225" y="54"/>
                    <a:pt x="223" y="57"/>
                  </a:cubicBezTo>
                  <a:cubicBezTo>
                    <a:pt x="211" y="71"/>
                    <a:pt x="194" y="79"/>
                    <a:pt x="176" y="79"/>
                  </a:cubicBezTo>
                  <a:cubicBezTo>
                    <a:pt x="153" y="79"/>
                    <a:pt x="153" y="79"/>
                    <a:pt x="153" y="79"/>
                  </a:cubicBezTo>
                  <a:lnTo>
                    <a:pt x="153" y="72"/>
                  </a:lnTo>
                  <a:close/>
                  <a:moveTo>
                    <a:pt x="61" y="90"/>
                  </a:moveTo>
                  <a:cubicBezTo>
                    <a:pt x="61" y="88"/>
                    <a:pt x="61" y="88"/>
                    <a:pt x="61" y="88"/>
                  </a:cubicBezTo>
                  <a:cubicBezTo>
                    <a:pt x="61" y="67"/>
                    <a:pt x="78" y="50"/>
                    <a:pt x="99" y="50"/>
                  </a:cubicBezTo>
                  <a:cubicBezTo>
                    <a:pt x="116" y="50"/>
                    <a:pt x="130" y="62"/>
                    <a:pt x="135" y="77"/>
                  </a:cubicBezTo>
                  <a:cubicBezTo>
                    <a:pt x="120" y="86"/>
                    <a:pt x="102" y="91"/>
                    <a:pt x="85" y="91"/>
                  </a:cubicBezTo>
                  <a:cubicBezTo>
                    <a:pt x="61" y="91"/>
                    <a:pt x="61" y="91"/>
                    <a:pt x="61" y="91"/>
                  </a:cubicBezTo>
                  <a:lnTo>
                    <a:pt x="61" y="90"/>
                  </a:lnTo>
                  <a:close/>
                  <a:moveTo>
                    <a:pt x="61" y="118"/>
                  </a:moveTo>
                  <a:cubicBezTo>
                    <a:pt x="61" y="107"/>
                    <a:pt x="61" y="107"/>
                    <a:pt x="61" y="107"/>
                  </a:cubicBezTo>
                  <a:cubicBezTo>
                    <a:pt x="85" y="107"/>
                    <a:pt x="85" y="107"/>
                    <a:pt x="85" y="107"/>
                  </a:cubicBezTo>
                  <a:cubicBezTo>
                    <a:pt x="103" y="107"/>
                    <a:pt x="120" y="103"/>
                    <a:pt x="136" y="95"/>
                  </a:cubicBezTo>
                  <a:cubicBezTo>
                    <a:pt x="136" y="118"/>
                    <a:pt x="136" y="118"/>
                    <a:pt x="136" y="118"/>
                  </a:cubicBezTo>
                  <a:cubicBezTo>
                    <a:pt x="136" y="139"/>
                    <a:pt x="120" y="156"/>
                    <a:pt x="99" y="156"/>
                  </a:cubicBezTo>
                  <a:cubicBezTo>
                    <a:pt x="78" y="156"/>
                    <a:pt x="61" y="139"/>
                    <a:pt x="61" y="118"/>
                  </a:cubicBezTo>
                  <a:close/>
                  <a:moveTo>
                    <a:pt x="73" y="278"/>
                  </a:moveTo>
                  <a:cubicBezTo>
                    <a:pt x="73" y="282"/>
                    <a:pt x="73" y="282"/>
                    <a:pt x="73" y="282"/>
                  </a:cubicBezTo>
                  <a:cubicBezTo>
                    <a:pt x="49" y="282"/>
                    <a:pt x="49" y="282"/>
                    <a:pt x="49" y="282"/>
                  </a:cubicBezTo>
                  <a:cubicBezTo>
                    <a:pt x="49" y="246"/>
                    <a:pt x="49" y="246"/>
                    <a:pt x="49" y="246"/>
                  </a:cubicBezTo>
                  <a:cubicBezTo>
                    <a:pt x="49" y="242"/>
                    <a:pt x="45" y="238"/>
                    <a:pt x="40" y="238"/>
                  </a:cubicBezTo>
                  <a:cubicBezTo>
                    <a:pt x="36" y="238"/>
                    <a:pt x="32" y="242"/>
                    <a:pt x="32" y="246"/>
                  </a:cubicBezTo>
                  <a:cubicBezTo>
                    <a:pt x="32" y="282"/>
                    <a:pt x="32" y="282"/>
                    <a:pt x="32" y="282"/>
                  </a:cubicBezTo>
                  <a:cubicBezTo>
                    <a:pt x="16" y="282"/>
                    <a:pt x="16" y="282"/>
                    <a:pt x="16" y="282"/>
                  </a:cubicBezTo>
                  <a:cubicBezTo>
                    <a:pt x="16" y="236"/>
                    <a:pt x="16" y="236"/>
                    <a:pt x="16" y="236"/>
                  </a:cubicBezTo>
                  <a:cubicBezTo>
                    <a:pt x="16" y="217"/>
                    <a:pt x="29" y="201"/>
                    <a:pt x="47" y="197"/>
                  </a:cubicBezTo>
                  <a:cubicBezTo>
                    <a:pt x="73" y="190"/>
                    <a:pt x="73" y="190"/>
                    <a:pt x="73" y="190"/>
                  </a:cubicBezTo>
                  <a:cubicBezTo>
                    <a:pt x="90" y="231"/>
                    <a:pt x="90" y="231"/>
                    <a:pt x="90" y="231"/>
                  </a:cubicBezTo>
                  <a:cubicBezTo>
                    <a:pt x="79" y="244"/>
                    <a:pt x="73" y="260"/>
                    <a:pt x="73" y="278"/>
                  </a:cubicBezTo>
                  <a:close/>
                  <a:moveTo>
                    <a:pt x="99" y="211"/>
                  </a:moveTo>
                  <a:cubicBezTo>
                    <a:pt x="87" y="181"/>
                    <a:pt x="87" y="181"/>
                    <a:pt x="87" y="181"/>
                  </a:cubicBezTo>
                  <a:cubicBezTo>
                    <a:pt x="87" y="181"/>
                    <a:pt x="87" y="181"/>
                    <a:pt x="87" y="181"/>
                  </a:cubicBezTo>
                  <a:cubicBezTo>
                    <a:pt x="87" y="170"/>
                    <a:pt x="87" y="170"/>
                    <a:pt x="87" y="170"/>
                  </a:cubicBezTo>
                  <a:cubicBezTo>
                    <a:pt x="91" y="171"/>
                    <a:pt x="95" y="172"/>
                    <a:pt x="99" y="172"/>
                  </a:cubicBezTo>
                  <a:cubicBezTo>
                    <a:pt x="103" y="172"/>
                    <a:pt x="107" y="171"/>
                    <a:pt x="111" y="170"/>
                  </a:cubicBezTo>
                  <a:cubicBezTo>
                    <a:pt x="111" y="180"/>
                    <a:pt x="111" y="180"/>
                    <a:pt x="111" y="180"/>
                  </a:cubicBezTo>
                  <a:cubicBezTo>
                    <a:pt x="111" y="180"/>
                    <a:pt x="111" y="181"/>
                    <a:pt x="111" y="181"/>
                  </a:cubicBezTo>
                  <a:cubicBezTo>
                    <a:pt x="111" y="181"/>
                    <a:pt x="111" y="181"/>
                    <a:pt x="111" y="181"/>
                  </a:cubicBezTo>
                  <a:lnTo>
                    <a:pt x="99" y="211"/>
                  </a:lnTo>
                  <a:close/>
                  <a:moveTo>
                    <a:pt x="131" y="205"/>
                  </a:moveTo>
                  <a:cubicBezTo>
                    <a:pt x="126" y="206"/>
                    <a:pt x="122" y="207"/>
                    <a:pt x="117" y="209"/>
                  </a:cubicBezTo>
                  <a:cubicBezTo>
                    <a:pt x="125" y="190"/>
                    <a:pt x="125" y="190"/>
                    <a:pt x="125" y="190"/>
                  </a:cubicBezTo>
                  <a:cubicBezTo>
                    <a:pt x="151" y="197"/>
                    <a:pt x="151" y="197"/>
                    <a:pt x="151" y="197"/>
                  </a:cubicBezTo>
                  <a:cubicBezTo>
                    <a:pt x="153" y="197"/>
                    <a:pt x="155" y="198"/>
                    <a:pt x="157" y="199"/>
                  </a:cubicBezTo>
                  <a:lnTo>
                    <a:pt x="131" y="205"/>
                  </a:lnTo>
                  <a:close/>
                  <a:moveTo>
                    <a:pt x="171" y="188"/>
                  </a:moveTo>
                  <a:cubicBezTo>
                    <a:pt x="166" y="185"/>
                    <a:pt x="161" y="182"/>
                    <a:pt x="155" y="181"/>
                  </a:cubicBezTo>
                  <a:cubicBezTo>
                    <a:pt x="127" y="174"/>
                    <a:pt x="127" y="174"/>
                    <a:pt x="127" y="174"/>
                  </a:cubicBezTo>
                  <a:cubicBezTo>
                    <a:pt x="127" y="164"/>
                    <a:pt x="127" y="164"/>
                    <a:pt x="127" y="164"/>
                  </a:cubicBezTo>
                  <a:cubicBezTo>
                    <a:pt x="134" y="159"/>
                    <a:pt x="140" y="154"/>
                    <a:pt x="144" y="147"/>
                  </a:cubicBezTo>
                  <a:cubicBezTo>
                    <a:pt x="150" y="159"/>
                    <a:pt x="160" y="169"/>
                    <a:pt x="171" y="176"/>
                  </a:cubicBezTo>
                  <a:lnTo>
                    <a:pt x="171" y="188"/>
                  </a:lnTo>
                  <a:close/>
                  <a:moveTo>
                    <a:pt x="228" y="200"/>
                  </a:moveTo>
                  <a:cubicBezTo>
                    <a:pt x="208" y="246"/>
                    <a:pt x="208" y="246"/>
                    <a:pt x="208" y="246"/>
                  </a:cubicBezTo>
                  <a:cubicBezTo>
                    <a:pt x="188" y="200"/>
                    <a:pt x="188" y="200"/>
                    <a:pt x="188" y="200"/>
                  </a:cubicBezTo>
                  <a:cubicBezTo>
                    <a:pt x="188" y="183"/>
                    <a:pt x="188" y="183"/>
                    <a:pt x="188" y="183"/>
                  </a:cubicBezTo>
                  <a:cubicBezTo>
                    <a:pt x="194" y="185"/>
                    <a:pt x="201" y="186"/>
                    <a:pt x="208" y="186"/>
                  </a:cubicBezTo>
                  <a:cubicBezTo>
                    <a:pt x="215" y="186"/>
                    <a:pt x="222" y="185"/>
                    <a:pt x="228" y="183"/>
                  </a:cubicBezTo>
                  <a:cubicBezTo>
                    <a:pt x="228" y="200"/>
                    <a:pt x="228" y="200"/>
                    <a:pt x="228" y="200"/>
                  </a:cubicBezTo>
                  <a:close/>
                  <a:moveTo>
                    <a:pt x="208" y="170"/>
                  </a:moveTo>
                  <a:cubicBezTo>
                    <a:pt x="178" y="170"/>
                    <a:pt x="153" y="145"/>
                    <a:pt x="153" y="114"/>
                  </a:cubicBezTo>
                  <a:cubicBezTo>
                    <a:pt x="153" y="96"/>
                    <a:pt x="153" y="96"/>
                    <a:pt x="153" y="96"/>
                  </a:cubicBezTo>
                  <a:cubicBezTo>
                    <a:pt x="176" y="96"/>
                    <a:pt x="176" y="96"/>
                    <a:pt x="176" y="96"/>
                  </a:cubicBezTo>
                  <a:cubicBezTo>
                    <a:pt x="196" y="96"/>
                    <a:pt x="216" y="87"/>
                    <a:pt x="231" y="73"/>
                  </a:cubicBezTo>
                  <a:cubicBezTo>
                    <a:pt x="263" y="92"/>
                    <a:pt x="263" y="92"/>
                    <a:pt x="263" y="92"/>
                  </a:cubicBezTo>
                  <a:cubicBezTo>
                    <a:pt x="263" y="116"/>
                    <a:pt x="263" y="116"/>
                    <a:pt x="263" y="116"/>
                  </a:cubicBezTo>
                  <a:cubicBezTo>
                    <a:pt x="262" y="146"/>
                    <a:pt x="238" y="170"/>
                    <a:pt x="208" y="170"/>
                  </a:cubicBezTo>
                  <a:close/>
                  <a:moveTo>
                    <a:pt x="245" y="176"/>
                  </a:moveTo>
                  <a:cubicBezTo>
                    <a:pt x="245" y="176"/>
                    <a:pt x="245" y="176"/>
                    <a:pt x="245" y="176"/>
                  </a:cubicBezTo>
                  <a:cubicBezTo>
                    <a:pt x="256" y="169"/>
                    <a:pt x="266" y="159"/>
                    <a:pt x="272" y="147"/>
                  </a:cubicBezTo>
                  <a:cubicBezTo>
                    <a:pt x="276" y="154"/>
                    <a:pt x="282" y="159"/>
                    <a:pt x="289" y="164"/>
                  </a:cubicBezTo>
                  <a:cubicBezTo>
                    <a:pt x="289" y="174"/>
                    <a:pt x="289" y="174"/>
                    <a:pt x="289" y="174"/>
                  </a:cubicBezTo>
                  <a:cubicBezTo>
                    <a:pt x="261" y="181"/>
                    <a:pt x="261" y="181"/>
                    <a:pt x="261" y="181"/>
                  </a:cubicBezTo>
                  <a:cubicBezTo>
                    <a:pt x="255" y="182"/>
                    <a:pt x="250" y="185"/>
                    <a:pt x="245" y="188"/>
                  </a:cubicBezTo>
                  <a:cubicBezTo>
                    <a:pt x="245" y="176"/>
                    <a:pt x="245" y="176"/>
                    <a:pt x="245" y="176"/>
                  </a:cubicBezTo>
                  <a:close/>
                  <a:moveTo>
                    <a:pt x="285" y="205"/>
                  </a:moveTo>
                  <a:cubicBezTo>
                    <a:pt x="259" y="199"/>
                    <a:pt x="259" y="199"/>
                    <a:pt x="259" y="199"/>
                  </a:cubicBezTo>
                  <a:cubicBezTo>
                    <a:pt x="261" y="198"/>
                    <a:pt x="263" y="197"/>
                    <a:pt x="265" y="197"/>
                  </a:cubicBezTo>
                  <a:cubicBezTo>
                    <a:pt x="291" y="190"/>
                    <a:pt x="291" y="190"/>
                    <a:pt x="291" y="190"/>
                  </a:cubicBezTo>
                  <a:cubicBezTo>
                    <a:pt x="299" y="210"/>
                    <a:pt x="299" y="210"/>
                    <a:pt x="299" y="210"/>
                  </a:cubicBezTo>
                  <a:cubicBezTo>
                    <a:pt x="294" y="208"/>
                    <a:pt x="290" y="206"/>
                    <a:pt x="285" y="205"/>
                  </a:cubicBezTo>
                  <a:close/>
                  <a:moveTo>
                    <a:pt x="305" y="182"/>
                  </a:moveTo>
                  <a:cubicBezTo>
                    <a:pt x="305" y="181"/>
                    <a:pt x="305" y="181"/>
                    <a:pt x="305" y="181"/>
                  </a:cubicBezTo>
                  <a:cubicBezTo>
                    <a:pt x="305" y="181"/>
                    <a:pt x="305" y="181"/>
                    <a:pt x="305" y="180"/>
                  </a:cubicBezTo>
                  <a:cubicBezTo>
                    <a:pt x="305" y="170"/>
                    <a:pt x="305" y="170"/>
                    <a:pt x="305" y="170"/>
                  </a:cubicBezTo>
                  <a:cubicBezTo>
                    <a:pt x="309" y="171"/>
                    <a:pt x="313" y="172"/>
                    <a:pt x="317" y="172"/>
                  </a:cubicBezTo>
                  <a:cubicBezTo>
                    <a:pt x="321" y="172"/>
                    <a:pt x="325" y="171"/>
                    <a:pt x="329" y="170"/>
                  </a:cubicBezTo>
                  <a:cubicBezTo>
                    <a:pt x="329" y="181"/>
                    <a:pt x="329" y="181"/>
                    <a:pt x="329" y="181"/>
                  </a:cubicBezTo>
                  <a:cubicBezTo>
                    <a:pt x="329" y="181"/>
                    <a:pt x="329" y="181"/>
                    <a:pt x="329" y="181"/>
                  </a:cubicBezTo>
                  <a:cubicBezTo>
                    <a:pt x="317" y="211"/>
                    <a:pt x="317" y="211"/>
                    <a:pt x="317" y="211"/>
                  </a:cubicBezTo>
                  <a:lnTo>
                    <a:pt x="305" y="182"/>
                  </a:lnTo>
                  <a:close/>
                  <a:moveTo>
                    <a:pt x="400" y="282"/>
                  </a:moveTo>
                  <a:cubicBezTo>
                    <a:pt x="384" y="282"/>
                    <a:pt x="384" y="282"/>
                    <a:pt x="384" y="282"/>
                  </a:cubicBezTo>
                  <a:cubicBezTo>
                    <a:pt x="384" y="246"/>
                    <a:pt x="384" y="246"/>
                    <a:pt x="384" y="246"/>
                  </a:cubicBezTo>
                  <a:cubicBezTo>
                    <a:pt x="384" y="242"/>
                    <a:pt x="380" y="238"/>
                    <a:pt x="376" y="238"/>
                  </a:cubicBezTo>
                  <a:cubicBezTo>
                    <a:pt x="371" y="238"/>
                    <a:pt x="367" y="242"/>
                    <a:pt x="367" y="246"/>
                  </a:cubicBezTo>
                  <a:cubicBezTo>
                    <a:pt x="367" y="282"/>
                    <a:pt x="367" y="282"/>
                    <a:pt x="367" y="282"/>
                  </a:cubicBezTo>
                  <a:cubicBezTo>
                    <a:pt x="343" y="282"/>
                    <a:pt x="343" y="282"/>
                    <a:pt x="343" y="282"/>
                  </a:cubicBezTo>
                  <a:cubicBezTo>
                    <a:pt x="343" y="278"/>
                    <a:pt x="343" y="278"/>
                    <a:pt x="343" y="278"/>
                  </a:cubicBezTo>
                  <a:cubicBezTo>
                    <a:pt x="343" y="261"/>
                    <a:pt x="337" y="244"/>
                    <a:pt x="326" y="231"/>
                  </a:cubicBezTo>
                  <a:cubicBezTo>
                    <a:pt x="343" y="190"/>
                    <a:pt x="343" y="190"/>
                    <a:pt x="343" y="190"/>
                  </a:cubicBezTo>
                  <a:cubicBezTo>
                    <a:pt x="369" y="197"/>
                    <a:pt x="369" y="197"/>
                    <a:pt x="369" y="197"/>
                  </a:cubicBezTo>
                  <a:cubicBezTo>
                    <a:pt x="387" y="201"/>
                    <a:pt x="400" y="217"/>
                    <a:pt x="400" y="236"/>
                  </a:cubicBezTo>
                  <a:lnTo>
                    <a:pt x="400" y="2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A9E0C097-E957-4D69-975D-9B2D8613C52A}"/>
                </a:ext>
              </a:extLst>
            </p:cNvPr>
            <p:cNvSpPr>
              <a:spLocks/>
            </p:cNvSpPr>
            <p:nvPr/>
          </p:nvSpPr>
          <p:spPr bwMode="auto">
            <a:xfrm>
              <a:off x="4918075" y="3582988"/>
              <a:ext cx="34925" cy="34925"/>
            </a:xfrm>
            <a:custGeom>
              <a:avLst/>
              <a:gdLst>
                <a:gd name="T0" fmla="*/ 13 w 16"/>
                <a:gd name="T1" fmla="*/ 2 h 16"/>
                <a:gd name="T2" fmla="*/ 8 w 16"/>
                <a:gd name="T3" fmla="*/ 0 h 16"/>
                <a:gd name="T4" fmla="*/ 2 w 16"/>
                <a:gd name="T5" fmla="*/ 2 h 16"/>
                <a:gd name="T6" fmla="*/ 0 w 16"/>
                <a:gd name="T7" fmla="*/ 8 h 16"/>
                <a:gd name="T8" fmla="*/ 2 w 16"/>
                <a:gd name="T9" fmla="*/ 14 h 16"/>
                <a:gd name="T10" fmla="*/ 8 w 16"/>
                <a:gd name="T11" fmla="*/ 16 h 16"/>
                <a:gd name="T12" fmla="*/ 13 w 16"/>
                <a:gd name="T13" fmla="*/ 14 h 16"/>
                <a:gd name="T14" fmla="*/ 16 w 16"/>
                <a:gd name="T15" fmla="*/ 8 h 16"/>
                <a:gd name="T16" fmla="*/ 13 w 16"/>
                <a:gd name="T1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13" y="2"/>
                  </a:moveTo>
                  <a:cubicBezTo>
                    <a:pt x="12" y="1"/>
                    <a:pt x="10" y="0"/>
                    <a:pt x="8" y="0"/>
                  </a:cubicBezTo>
                  <a:cubicBezTo>
                    <a:pt x="6" y="0"/>
                    <a:pt x="3" y="1"/>
                    <a:pt x="2" y="2"/>
                  </a:cubicBezTo>
                  <a:cubicBezTo>
                    <a:pt x="0" y="4"/>
                    <a:pt x="0" y="6"/>
                    <a:pt x="0" y="8"/>
                  </a:cubicBezTo>
                  <a:cubicBezTo>
                    <a:pt x="0" y="10"/>
                    <a:pt x="0" y="12"/>
                    <a:pt x="2" y="14"/>
                  </a:cubicBezTo>
                  <a:cubicBezTo>
                    <a:pt x="3" y="15"/>
                    <a:pt x="6" y="16"/>
                    <a:pt x="8" y="16"/>
                  </a:cubicBezTo>
                  <a:cubicBezTo>
                    <a:pt x="10" y="16"/>
                    <a:pt x="12" y="15"/>
                    <a:pt x="13" y="14"/>
                  </a:cubicBezTo>
                  <a:cubicBezTo>
                    <a:pt x="15" y="12"/>
                    <a:pt x="16" y="10"/>
                    <a:pt x="16" y="8"/>
                  </a:cubicBezTo>
                  <a:cubicBezTo>
                    <a:pt x="16" y="6"/>
                    <a:pt x="15" y="4"/>
                    <a:pt x="1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99" name="Freeform 8">
              <a:extLst>
                <a:ext uri="{FF2B5EF4-FFF2-40B4-BE49-F238E27FC236}">
                  <a16:creationId xmlns:a16="http://schemas.microsoft.com/office/drawing/2014/main" id="{8902BD76-2349-4DEE-A540-8B99992D7224}"/>
                </a:ext>
              </a:extLst>
            </p:cNvPr>
            <p:cNvSpPr>
              <a:spLocks/>
            </p:cNvSpPr>
            <p:nvPr/>
          </p:nvSpPr>
          <p:spPr bwMode="auto">
            <a:xfrm>
              <a:off x="5035550" y="3582988"/>
              <a:ext cx="34925" cy="34925"/>
            </a:xfrm>
            <a:custGeom>
              <a:avLst/>
              <a:gdLst>
                <a:gd name="T0" fmla="*/ 14 w 16"/>
                <a:gd name="T1" fmla="*/ 2 h 16"/>
                <a:gd name="T2" fmla="*/ 8 w 16"/>
                <a:gd name="T3" fmla="*/ 0 h 16"/>
                <a:gd name="T4" fmla="*/ 2 w 16"/>
                <a:gd name="T5" fmla="*/ 2 h 16"/>
                <a:gd name="T6" fmla="*/ 0 w 16"/>
                <a:gd name="T7" fmla="*/ 8 h 16"/>
                <a:gd name="T8" fmla="*/ 2 w 16"/>
                <a:gd name="T9" fmla="*/ 14 h 16"/>
                <a:gd name="T10" fmla="*/ 8 w 16"/>
                <a:gd name="T11" fmla="*/ 16 h 16"/>
                <a:gd name="T12" fmla="*/ 14 w 16"/>
                <a:gd name="T13" fmla="*/ 14 h 16"/>
                <a:gd name="T14" fmla="*/ 16 w 16"/>
                <a:gd name="T15" fmla="*/ 8 h 16"/>
                <a:gd name="T16" fmla="*/ 14 w 16"/>
                <a:gd name="T1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14" y="2"/>
                  </a:moveTo>
                  <a:cubicBezTo>
                    <a:pt x="12" y="1"/>
                    <a:pt x="10" y="0"/>
                    <a:pt x="8" y="0"/>
                  </a:cubicBezTo>
                  <a:cubicBezTo>
                    <a:pt x="6" y="0"/>
                    <a:pt x="4" y="1"/>
                    <a:pt x="2" y="2"/>
                  </a:cubicBezTo>
                  <a:cubicBezTo>
                    <a:pt x="1" y="4"/>
                    <a:pt x="0" y="6"/>
                    <a:pt x="0" y="8"/>
                  </a:cubicBezTo>
                  <a:cubicBezTo>
                    <a:pt x="0" y="10"/>
                    <a:pt x="1" y="12"/>
                    <a:pt x="2" y="14"/>
                  </a:cubicBezTo>
                  <a:cubicBezTo>
                    <a:pt x="4" y="15"/>
                    <a:pt x="6" y="16"/>
                    <a:pt x="8" y="16"/>
                  </a:cubicBezTo>
                  <a:cubicBezTo>
                    <a:pt x="10" y="16"/>
                    <a:pt x="12" y="15"/>
                    <a:pt x="14" y="14"/>
                  </a:cubicBezTo>
                  <a:cubicBezTo>
                    <a:pt x="15" y="12"/>
                    <a:pt x="16" y="10"/>
                    <a:pt x="16" y="8"/>
                  </a:cubicBezTo>
                  <a:cubicBezTo>
                    <a:pt x="16" y="6"/>
                    <a:pt x="15" y="4"/>
                    <a:pt x="1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1" name="Freeform 9">
              <a:extLst>
                <a:ext uri="{FF2B5EF4-FFF2-40B4-BE49-F238E27FC236}">
                  <a16:creationId xmlns:a16="http://schemas.microsoft.com/office/drawing/2014/main" id="{2D5C001B-C27D-4ECF-9588-56EA1C22148B}"/>
                </a:ext>
              </a:extLst>
            </p:cNvPr>
            <p:cNvSpPr>
              <a:spLocks/>
            </p:cNvSpPr>
            <p:nvPr/>
          </p:nvSpPr>
          <p:spPr bwMode="auto">
            <a:xfrm>
              <a:off x="4953000" y="3640138"/>
              <a:ext cx="82550" cy="47625"/>
            </a:xfrm>
            <a:custGeom>
              <a:avLst/>
              <a:gdLst>
                <a:gd name="T0" fmla="*/ 35 w 38"/>
                <a:gd name="T1" fmla="*/ 4 h 22"/>
                <a:gd name="T2" fmla="*/ 23 w 38"/>
                <a:gd name="T3" fmla="*/ 4 h 22"/>
                <a:gd name="T4" fmla="*/ 14 w 38"/>
                <a:gd name="T5" fmla="*/ 4 h 22"/>
                <a:gd name="T6" fmla="*/ 3 w 38"/>
                <a:gd name="T7" fmla="*/ 4 h 22"/>
                <a:gd name="T8" fmla="*/ 3 w 38"/>
                <a:gd name="T9" fmla="*/ 15 h 22"/>
                <a:gd name="T10" fmla="*/ 19 w 38"/>
                <a:gd name="T11" fmla="*/ 22 h 22"/>
                <a:gd name="T12" fmla="*/ 35 w 38"/>
                <a:gd name="T13" fmla="*/ 15 h 22"/>
                <a:gd name="T14" fmla="*/ 35 w 38"/>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22">
                  <a:moveTo>
                    <a:pt x="35" y="4"/>
                  </a:moveTo>
                  <a:cubicBezTo>
                    <a:pt x="31" y="0"/>
                    <a:pt x="26" y="0"/>
                    <a:pt x="23" y="4"/>
                  </a:cubicBezTo>
                  <a:cubicBezTo>
                    <a:pt x="21" y="6"/>
                    <a:pt x="17" y="6"/>
                    <a:pt x="14" y="4"/>
                  </a:cubicBezTo>
                  <a:cubicBezTo>
                    <a:pt x="11" y="0"/>
                    <a:pt x="6" y="0"/>
                    <a:pt x="3" y="4"/>
                  </a:cubicBezTo>
                  <a:cubicBezTo>
                    <a:pt x="0" y="7"/>
                    <a:pt x="0" y="12"/>
                    <a:pt x="3" y="15"/>
                  </a:cubicBezTo>
                  <a:cubicBezTo>
                    <a:pt x="7" y="20"/>
                    <a:pt x="13" y="22"/>
                    <a:pt x="19" y="22"/>
                  </a:cubicBezTo>
                  <a:cubicBezTo>
                    <a:pt x="25" y="22"/>
                    <a:pt x="30" y="20"/>
                    <a:pt x="35" y="15"/>
                  </a:cubicBezTo>
                  <a:cubicBezTo>
                    <a:pt x="38" y="12"/>
                    <a:pt x="38" y="7"/>
                    <a:pt x="3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2" name="Freeform 10">
              <a:extLst>
                <a:ext uri="{FF2B5EF4-FFF2-40B4-BE49-F238E27FC236}">
                  <a16:creationId xmlns:a16="http://schemas.microsoft.com/office/drawing/2014/main" id="{277C1517-2916-4FFA-989A-5A4D61D25FC1}"/>
                </a:ext>
              </a:extLst>
            </p:cNvPr>
            <p:cNvSpPr>
              <a:spLocks/>
            </p:cNvSpPr>
            <p:nvPr/>
          </p:nvSpPr>
          <p:spPr bwMode="auto">
            <a:xfrm>
              <a:off x="5241925" y="3270250"/>
              <a:ext cx="47625" cy="34925"/>
            </a:xfrm>
            <a:custGeom>
              <a:avLst/>
              <a:gdLst>
                <a:gd name="T0" fmla="*/ 14 w 22"/>
                <a:gd name="T1" fmla="*/ 0 h 16"/>
                <a:gd name="T2" fmla="*/ 9 w 22"/>
                <a:gd name="T3" fmla="*/ 0 h 16"/>
                <a:gd name="T4" fmla="*/ 0 w 22"/>
                <a:gd name="T5" fmla="*/ 8 h 16"/>
                <a:gd name="T6" fmla="*/ 9 w 22"/>
                <a:gd name="T7" fmla="*/ 16 h 16"/>
                <a:gd name="T8" fmla="*/ 14 w 22"/>
                <a:gd name="T9" fmla="*/ 16 h 16"/>
                <a:gd name="T10" fmla="*/ 22 w 22"/>
                <a:gd name="T11" fmla="*/ 8 h 16"/>
                <a:gd name="T12" fmla="*/ 14 w 22"/>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4" y="0"/>
                  </a:moveTo>
                  <a:cubicBezTo>
                    <a:pt x="9" y="0"/>
                    <a:pt x="9" y="0"/>
                    <a:pt x="9" y="0"/>
                  </a:cubicBezTo>
                  <a:cubicBezTo>
                    <a:pt x="4" y="0"/>
                    <a:pt x="0" y="3"/>
                    <a:pt x="0" y="8"/>
                  </a:cubicBezTo>
                  <a:cubicBezTo>
                    <a:pt x="0" y="12"/>
                    <a:pt x="4" y="16"/>
                    <a:pt x="9" y="16"/>
                  </a:cubicBezTo>
                  <a:cubicBezTo>
                    <a:pt x="14" y="16"/>
                    <a:pt x="14" y="16"/>
                    <a:pt x="14" y="16"/>
                  </a:cubicBezTo>
                  <a:cubicBezTo>
                    <a:pt x="19" y="16"/>
                    <a:pt x="22" y="12"/>
                    <a:pt x="22" y="8"/>
                  </a:cubicBezTo>
                  <a:cubicBezTo>
                    <a:pt x="22" y="3"/>
                    <a:pt x="19"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3" name="Freeform 11">
              <a:extLst>
                <a:ext uri="{FF2B5EF4-FFF2-40B4-BE49-F238E27FC236}">
                  <a16:creationId xmlns:a16="http://schemas.microsoft.com/office/drawing/2014/main" id="{6516F1AB-7F77-44F1-87C0-8758765D0FF3}"/>
                </a:ext>
              </a:extLst>
            </p:cNvPr>
            <p:cNvSpPr>
              <a:spLocks/>
            </p:cNvSpPr>
            <p:nvPr/>
          </p:nvSpPr>
          <p:spPr bwMode="auto">
            <a:xfrm>
              <a:off x="5327650" y="3270250"/>
              <a:ext cx="47625" cy="34925"/>
            </a:xfrm>
            <a:custGeom>
              <a:avLst/>
              <a:gdLst>
                <a:gd name="T0" fmla="*/ 14 w 22"/>
                <a:gd name="T1" fmla="*/ 0 h 16"/>
                <a:gd name="T2" fmla="*/ 8 w 22"/>
                <a:gd name="T3" fmla="*/ 0 h 16"/>
                <a:gd name="T4" fmla="*/ 0 w 22"/>
                <a:gd name="T5" fmla="*/ 8 h 16"/>
                <a:gd name="T6" fmla="*/ 8 w 22"/>
                <a:gd name="T7" fmla="*/ 16 h 16"/>
                <a:gd name="T8" fmla="*/ 14 w 22"/>
                <a:gd name="T9" fmla="*/ 16 h 16"/>
                <a:gd name="T10" fmla="*/ 22 w 22"/>
                <a:gd name="T11" fmla="*/ 8 h 16"/>
                <a:gd name="T12" fmla="*/ 14 w 22"/>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4" y="0"/>
                  </a:moveTo>
                  <a:cubicBezTo>
                    <a:pt x="8" y="0"/>
                    <a:pt x="8" y="0"/>
                    <a:pt x="8" y="0"/>
                  </a:cubicBezTo>
                  <a:cubicBezTo>
                    <a:pt x="4" y="0"/>
                    <a:pt x="0" y="3"/>
                    <a:pt x="0" y="8"/>
                  </a:cubicBezTo>
                  <a:cubicBezTo>
                    <a:pt x="0" y="12"/>
                    <a:pt x="4" y="16"/>
                    <a:pt x="8" y="16"/>
                  </a:cubicBezTo>
                  <a:cubicBezTo>
                    <a:pt x="14" y="16"/>
                    <a:pt x="14" y="16"/>
                    <a:pt x="14" y="16"/>
                  </a:cubicBezTo>
                  <a:cubicBezTo>
                    <a:pt x="18" y="16"/>
                    <a:pt x="22" y="12"/>
                    <a:pt x="22" y="8"/>
                  </a:cubicBezTo>
                  <a:cubicBezTo>
                    <a:pt x="22" y="3"/>
                    <a:pt x="18"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4" name="Freeform 12">
              <a:extLst>
                <a:ext uri="{FF2B5EF4-FFF2-40B4-BE49-F238E27FC236}">
                  <a16:creationId xmlns:a16="http://schemas.microsoft.com/office/drawing/2014/main" id="{5EE3F199-E5E7-427B-87B0-242250B8DBF4}"/>
                </a:ext>
              </a:extLst>
            </p:cNvPr>
            <p:cNvSpPr>
              <a:spLocks/>
            </p:cNvSpPr>
            <p:nvPr/>
          </p:nvSpPr>
          <p:spPr bwMode="auto">
            <a:xfrm>
              <a:off x="5291138" y="3306763"/>
              <a:ext cx="34925" cy="46037"/>
            </a:xfrm>
            <a:custGeom>
              <a:avLst/>
              <a:gdLst>
                <a:gd name="T0" fmla="*/ 8 w 16"/>
                <a:gd name="T1" fmla="*/ 0 h 21"/>
                <a:gd name="T2" fmla="*/ 0 w 16"/>
                <a:gd name="T3" fmla="*/ 8 h 21"/>
                <a:gd name="T4" fmla="*/ 0 w 16"/>
                <a:gd name="T5" fmla="*/ 13 h 21"/>
                <a:gd name="T6" fmla="*/ 8 w 16"/>
                <a:gd name="T7" fmla="*/ 21 h 21"/>
                <a:gd name="T8" fmla="*/ 16 w 16"/>
                <a:gd name="T9" fmla="*/ 13 h 21"/>
                <a:gd name="T10" fmla="*/ 16 w 16"/>
                <a:gd name="T11" fmla="*/ 8 h 21"/>
                <a:gd name="T12" fmla="*/ 8 w 16"/>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16" h="21">
                  <a:moveTo>
                    <a:pt x="8" y="0"/>
                  </a:moveTo>
                  <a:cubicBezTo>
                    <a:pt x="4" y="0"/>
                    <a:pt x="0" y="3"/>
                    <a:pt x="0" y="8"/>
                  </a:cubicBezTo>
                  <a:cubicBezTo>
                    <a:pt x="0" y="13"/>
                    <a:pt x="0" y="13"/>
                    <a:pt x="0" y="13"/>
                  </a:cubicBezTo>
                  <a:cubicBezTo>
                    <a:pt x="0" y="18"/>
                    <a:pt x="4" y="21"/>
                    <a:pt x="8" y="21"/>
                  </a:cubicBezTo>
                  <a:cubicBezTo>
                    <a:pt x="13" y="21"/>
                    <a:pt x="16" y="18"/>
                    <a:pt x="16" y="13"/>
                  </a:cubicBezTo>
                  <a:cubicBezTo>
                    <a:pt x="16" y="8"/>
                    <a:pt x="16" y="8"/>
                    <a:pt x="16" y="8"/>
                  </a:cubicBezTo>
                  <a:cubicBezTo>
                    <a:pt x="16" y="3"/>
                    <a:pt x="13"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5" name="Freeform 13">
              <a:extLst>
                <a:ext uri="{FF2B5EF4-FFF2-40B4-BE49-F238E27FC236}">
                  <a16:creationId xmlns:a16="http://schemas.microsoft.com/office/drawing/2014/main" id="{CE0451F4-DB83-485B-BC08-D5CB0A42F079}"/>
                </a:ext>
              </a:extLst>
            </p:cNvPr>
            <p:cNvSpPr>
              <a:spLocks/>
            </p:cNvSpPr>
            <p:nvPr/>
          </p:nvSpPr>
          <p:spPr bwMode="auto">
            <a:xfrm>
              <a:off x="5291138" y="3219450"/>
              <a:ext cx="34925" cy="49212"/>
            </a:xfrm>
            <a:custGeom>
              <a:avLst/>
              <a:gdLst>
                <a:gd name="T0" fmla="*/ 8 w 16"/>
                <a:gd name="T1" fmla="*/ 0 h 22"/>
                <a:gd name="T2" fmla="*/ 0 w 16"/>
                <a:gd name="T3" fmla="*/ 8 h 22"/>
                <a:gd name="T4" fmla="*/ 0 w 16"/>
                <a:gd name="T5" fmla="*/ 14 h 22"/>
                <a:gd name="T6" fmla="*/ 8 w 16"/>
                <a:gd name="T7" fmla="*/ 22 h 22"/>
                <a:gd name="T8" fmla="*/ 16 w 16"/>
                <a:gd name="T9" fmla="*/ 14 h 22"/>
                <a:gd name="T10" fmla="*/ 16 w 16"/>
                <a:gd name="T11" fmla="*/ 8 h 22"/>
                <a:gd name="T12" fmla="*/ 8 w 16"/>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16" h="22">
                  <a:moveTo>
                    <a:pt x="8" y="0"/>
                  </a:moveTo>
                  <a:cubicBezTo>
                    <a:pt x="4" y="0"/>
                    <a:pt x="0" y="4"/>
                    <a:pt x="0" y="8"/>
                  </a:cubicBezTo>
                  <a:cubicBezTo>
                    <a:pt x="0" y="14"/>
                    <a:pt x="0" y="14"/>
                    <a:pt x="0" y="14"/>
                  </a:cubicBezTo>
                  <a:cubicBezTo>
                    <a:pt x="0" y="18"/>
                    <a:pt x="4" y="22"/>
                    <a:pt x="8" y="22"/>
                  </a:cubicBezTo>
                  <a:cubicBezTo>
                    <a:pt x="13" y="22"/>
                    <a:pt x="16" y="18"/>
                    <a:pt x="16" y="14"/>
                  </a:cubicBezTo>
                  <a:cubicBezTo>
                    <a:pt x="16" y="8"/>
                    <a:pt x="16" y="8"/>
                    <a:pt x="16" y="8"/>
                  </a:cubicBezTo>
                  <a:cubicBezTo>
                    <a:pt x="16" y="4"/>
                    <a:pt x="13"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6" name="Freeform 14">
              <a:extLst>
                <a:ext uri="{FF2B5EF4-FFF2-40B4-BE49-F238E27FC236}">
                  <a16:creationId xmlns:a16="http://schemas.microsoft.com/office/drawing/2014/main" id="{3671BD5E-6D82-41CB-A4E3-44F08D6E29D9}"/>
                </a:ext>
              </a:extLst>
            </p:cNvPr>
            <p:cNvSpPr>
              <a:spLocks/>
            </p:cNvSpPr>
            <p:nvPr/>
          </p:nvSpPr>
          <p:spPr bwMode="auto">
            <a:xfrm>
              <a:off x="4613275" y="3270250"/>
              <a:ext cx="47625" cy="34925"/>
            </a:xfrm>
            <a:custGeom>
              <a:avLst/>
              <a:gdLst>
                <a:gd name="T0" fmla="*/ 14 w 22"/>
                <a:gd name="T1" fmla="*/ 0 h 16"/>
                <a:gd name="T2" fmla="*/ 8 w 22"/>
                <a:gd name="T3" fmla="*/ 0 h 16"/>
                <a:gd name="T4" fmla="*/ 0 w 22"/>
                <a:gd name="T5" fmla="*/ 8 h 16"/>
                <a:gd name="T6" fmla="*/ 8 w 22"/>
                <a:gd name="T7" fmla="*/ 16 h 16"/>
                <a:gd name="T8" fmla="*/ 14 w 22"/>
                <a:gd name="T9" fmla="*/ 16 h 16"/>
                <a:gd name="T10" fmla="*/ 22 w 22"/>
                <a:gd name="T11" fmla="*/ 8 h 16"/>
                <a:gd name="T12" fmla="*/ 14 w 22"/>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4" y="0"/>
                  </a:moveTo>
                  <a:cubicBezTo>
                    <a:pt x="8" y="0"/>
                    <a:pt x="8" y="0"/>
                    <a:pt x="8" y="0"/>
                  </a:cubicBezTo>
                  <a:cubicBezTo>
                    <a:pt x="3" y="0"/>
                    <a:pt x="0" y="3"/>
                    <a:pt x="0" y="8"/>
                  </a:cubicBezTo>
                  <a:cubicBezTo>
                    <a:pt x="0" y="12"/>
                    <a:pt x="3" y="16"/>
                    <a:pt x="8" y="16"/>
                  </a:cubicBezTo>
                  <a:cubicBezTo>
                    <a:pt x="14" y="16"/>
                    <a:pt x="14" y="16"/>
                    <a:pt x="14" y="16"/>
                  </a:cubicBezTo>
                  <a:cubicBezTo>
                    <a:pt x="18" y="16"/>
                    <a:pt x="22" y="12"/>
                    <a:pt x="22" y="8"/>
                  </a:cubicBezTo>
                  <a:cubicBezTo>
                    <a:pt x="22" y="3"/>
                    <a:pt x="18"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7" name="Freeform 15">
              <a:extLst>
                <a:ext uri="{FF2B5EF4-FFF2-40B4-BE49-F238E27FC236}">
                  <a16:creationId xmlns:a16="http://schemas.microsoft.com/office/drawing/2014/main" id="{AC6558C7-B1C2-46DE-AC50-AE3A47630FED}"/>
                </a:ext>
              </a:extLst>
            </p:cNvPr>
            <p:cNvSpPr>
              <a:spLocks/>
            </p:cNvSpPr>
            <p:nvPr/>
          </p:nvSpPr>
          <p:spPr bwMode="auto">
            <a:xfrm>
              <a:off x="4697413" y="3270250"/>
              <a:ext cx="47625" cy="34925"/>
            </a:xfrm>
            <a:custGeom>
              <a:avLst/>
              <a:gdLst>
                <a:gd name="T0" fmla="*/ 14 w 22"/>
                <a:gd name="T1" fmla="*/ 0 h 16"/>
                <a:gd name="T2" fmla="*/ 8 w 22"/>
                <a:gd name="T3" fmla="*/ 0 h 16"/>
                <a:gd name="T4" fmla="*/ 0 w 22"/>
                <a:gd name="T5" fmla="*/ 8 h 16"/>
                <a:gd name="T6" fmla="*/ 8 w 22"/>
                <a:gd name="T7" fmla="*/ 16 h 16"/>
                <a:gd name="T8" fmla="*/ 14 w 22"/>
                <a:gd name="T9" fmla="*/ 16 h 16"/>
                <a:gd name="T10" fmla="*/ 22 w 22"/>
                <a:gd name="T11" fmla="*/ 8 h 16"/>
                <a:gd name="T12" fmla="*/ 14 w 22"/>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4" y="0"/>
                  </a:moveTo>
                  <a:cubicBezTo>
                    <a:pt x="8" y="0"/>
                    <a:pt x="8" y="0"/>
                    <a:pt x="8" y="0"/>
                  </a:cubicBezTo>
                  <a:cubicBezTo>
                    <a:pt x="4" y="0"/>
                    <a:pt x="0" y="3"/>
                    <a:pt x="0" y="8"/>
                  </a:cubicBezTo>
                  <a:cubicBezTo>
                    <a:pt x="0" y="12"/>
                    <a:pt x="4" y="16"/>
                    <a:pt x="8" y="16"/>
                  </a:cubicBezTo>
                  <a:cubicBezTo>
                    <a:pt x="14" y="16"/>
                    <a:pt x="14" y="16"/>
                    <a:pt x="14" y="16"/>
                  </a:cubicBezTo>
                  <a:cubicBezTo>
                    <a:pt x="18" y="16"/>
                    <a:pt x="22" y="12"/>
                    <a:pt x="22" y="8"/>
                  </a:cubicBezTo>
                  <a:cubicBezTo>
                    <a:pt x="22" y="3"/>
                    <a:pt x="18"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8" name="Freeform 16">
              <a:extLst>
                <a:ext uri="{FF2B5EF4-FFF2-40B4-BE49-F238E27FC236}">
                  <a16:creationId xmlns:a16="http://schemas.microsoft.com/office/drawing/2014/main" id="{6EE4B3D3-A4C3-485F-AEE8-DBCB514AB3BB}"/>
                </a:ext>
              </a:extLst>
            </p:cNvPr>
            <p:cNvSpPr>
              <a:spLocks/>
            </p:cNvSpPr>
            <p:nvPr/>
          </p:nvSpPr>
          <p:spPr bwMode="auto">
            <a:xfrm>
              <a:off x="4660900" y="3306763"/>
              <a:ext cx="36512" cy="46037"/>
            </a:xfrm>
            <a:custGeom>
              <a:avLst/>
              <a:gdLst>
                <a:gd name="T0" fmla="*/ 8 w 17"/>
                <a:gd name="T1" fmla="*/ 0 h 21"/>
                <a:gd name="T2" fmla="*/ 0 w 17"/>
                <a:gd name="T3" fmla="*/ 8 h 21"/>
                <a:gd name="T4" fmla="*/ 0 w 17"/>
                <a:gd name="T5" fmla="*/ 13 h 21"/>
                <a:gd name="T6" fmla="*/ 8 w 17"/>
                <a:gd name="T7" fmla="*/ 21 h 21"/>
                <a:gd name="T8" fmla="*/ 17 w 17"/>
                <a:gd name="T9" fmla="*/ 13 h 21"/>
                <a:gd name="T10" fmla="*/ 17 w 17"/>
                <a:gd name="T11" fmla="*/ 8 h 21"/>
                <a:gd name="T12" fmla="*/ 8 w 1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17" h="21">
                  <a:moveTo>
                    <a:pt x="8" y="0"/>
                  </a:moveTo>
                  <a:cubicBezTo>
                    <a:pt x="4" y="0"/>
                    <a:pt x="0" y="3"/>
                    <a:pt x="0" y="8"/>
                  </a:cubicBezTo>
                  <a:cubicBezTo>
                    <a:pt x="0" y="13"/>
                    <a:pt x="0" y="13"/>
                    <a:pt x="0" y="13"/>
                  </a:cubicBezTo>
                  <a:cubicBezTo>
                    <a:pt x="0" y="18"/>
                    <a:pt x="4" y="21"/>
                    <a:pt x="8" y="21"/>
                  </a:cubicBezTo>
                  <a:cubicBezTo>
                    <a:pt x="13" y="21"/>
                    <a:pt x="17" y="18"/>
                    <a:pt x="17" y="13"/>
                  </a:cubicBezTo>
                  <a:cubicBezTo>
                    <a:pt x="17" y="8"/>
                    <a:pt x="17" y="8"/>
                    <a:pt x="17" y="8"/>
                  </a:cubicBezTo>
                  <a:cubicBezTo>
                    <a:pt x="17" y="3"/>
                    <a:pt x="13"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9" name="Freeform 17">
              <a:extLst>
                <a:ext uri="{FF2B5EF4-FFF2-40B4-BE49-F238E27FC236}">
                  <a16:creationId xmlns:a16="http://schemas.microsoft.com/office/drawing/2014/main" id="{759AD613-506C-4868-B3AB-595B47405B2F}"/>
                </a:ext>
              </a:extLst>
            </p:cNvPr>
            <p:cNvSpPr>
              <a:spLocks/>
            </p:cNvSpPr>
            <p:nvPr/>
          </p:nvSpPr>
          <p:spPr bwMode="auto">
            <a:xfrm>
              <a:off x="4660900" y="3219450"/>
              <a:ext cx="36512" cy="49212"/>
            </a:xfrm>
            <a:custGeom>
              <a:avLst/>
              <a:gdLst>
                <a:gd name="T0" fmla="*/ 8 w 17"/>
                <a:gd name="T1" fmla="*/ 0 h 22"/>
                <a:gd name="T2" fmla="*/ 0 w 17"/>
                <a:gd name="T3" fmla="*/ 8 h 22"/>
                <a:gd name="T4" fmla="*/ 0 w 17"/>
                <a:gd name="T5" fmla="*/ 14 h 22"/>
                <a:gd name="T6" fmla="*/ 8 w 17"/>
                <a:gd name="T7" fmla="*/ 22 h 22"/>
                <a:gd name="T8" fmla="*/ 17 w 17"/>
                <a:gd name="T9" fmla="*/ 14 h 22"/>
                <a:gd name="T10" fmla="*/ 17 w 17"/>
                <a:gd name="T11" fmla="*/ 8 h 22"/>
                <a:gd name="T12" fmla="*/ 8 w 17"/>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17" h="22">
                  <a:moveTo>
                    <a:pt x="8" y="0"/>
                  </a:moveTo>
                  <a:cubicBezTo>
                    <a:pt x="4" y="0"/>
                    <a:pt x="0" y="4"/>
                    <a:pt x="0" y="8"/>
                  </a:cubicBezTo>
                  <a:cubicBezTo>
                    <a:pt x="0" y="14"/>
                    <a:pt x="0" y="14"/>
                    <a:pt x="0" y="14"/>
                  </a:cubicBezTo>
                  <a:cubicBezTo>
                    <a:pt x="0" y="18"/>
                    <a:pt x="4" y="22"/>
                    <a:pt x="8" y="22"/>
                  </a:cubicBezTo>
                  <a:cubicBezTo>
                    <a:pt x="13" y="22"/>
                    <a:pt x="17" y="18"/>
                    <a:pt x="17" y="14"/>
                  </a:cubicBezTo>
                  <a:cubicBezTo>
                    <a:pt x="17" y="8"/>
                    <a:pt x="17" y="8"/>
                    <a:pt x="17" y="8"/>
                  </a:cubicBezTo>
                  <a:cubicBezTo>
                    <a:pt x="17" y="4"/>
                    <a:pt x="13"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0" name="Freeform 18">
              <a:extLst>
                <a:ext uri="{FF2B5EF4-FFF2-40B4-BE49-F238E27FC236}">
                  <a16:creationId xmlns:a16="http://schemas.microsoft.com/office/drawing/2014/main" id="{46E47E49-0308-4A20-9960-BC43EE50075C}"/>
                </a:ext>
              </a:extLst>
            </p:cNvPr>
            <p:cNvSpPr>
              <a:spLocks/>
            </p:cNvSpPr>
            <p:nvPr/>
          </p:nvSpPr>
          <p:spPr bwMode="auto">
            <a:xfrm>
              <a:off x="4976813" y="3241675"/>
              <a:ext cx="34925" cy="80962"/>
            </a:xfrm>
            <a:custGeom>
              <a:avLst/>
              <a:gdLst>
                <a:gd name="T0" fmla="*/ 8 w 16"/>
                <a:gd name="T1" fmla="*/ 0 h 37"/>
                <a:gd name="T2" fmla="*/ 0 w 16"/>
                <a:gd name="T3" fmla="*/ 8 h 37"/>
                <a:gd name="T4" fmla="*/ 0 w 16"/>
                <a:gd name="T5" fmla="*/ 29 h 37"/>
                <a:gd name="T6" fmla="*/ 8 w 16"/>
                <a:gd name="T7" fmla="*/ 37 h 37"/>
                <a:gd name="T8" fmla="*/ 16 w 16"/>
                <a:gd name="T9" fmla="*/ 29 h 37"/>
                <a:gd name="T10" fmla="*/ 16 w 16"/>
                <a:gd name="T11" fmla="*/ 8 h 37"/>
                <a:gd name="T12" fmla="*/ 8 w 16"/>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16" h="37">
                  <a:moveTo>
                    <a:pt x="8" y="0"/>
                  </a:moveTo>
                  <a:cubicBezTo>
                    <a:pt x="4" y="0"/>
                    <a:pt x="0" y="3"/>
                    <a:pt x="0" y="8"/>
                  </a:cubicBezTo>
                  <a:cubicBezTo>
                    <a:pt x="0" y="29"/>
                    <a:pt x="0" y="29"/>
                    <a:pt x="0" y="29"/>
                  </a:cubicBezTo>
                  <a:cubicBezTo>
                    <a:pt x="0" y="34"/>
                    <a:pt x="4" y="37"/>
                    <a:pt x="8" y="37"/>
                  </a:cubicBezTo>
                  <a:cubicBezTo>
                    <a:pt x="12" y="37"/>
                    <a:pt x="16" y="34"/>
                    <a:pt x="16" y="29"/>
                  </a:cubicBezTo>
                  <a:cubicBezTo>
                    <a:pt x="16" y="8"/>
                    <a:pt x="16" y="8"/>
                    <a:pt x="16" y="8"/>
                  </a:cubicBezTo>
                  <a:cubicBezTo>
                    <a:pt x="16" y="3"/>
                    <a:pt x="12"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1" name="Freeform 19">
              <a:extLst>
                <a:ext uri="{FF2B5EF4-FFF2-40B4-BE49-F238E27FC236}">
                  <a16:creationId xmlns:a16="http://schemas.microsoft.com/office/drawing/2014/main" id="{E61F7B1F-373E-49B9-B1F9-4E37602BEF21}"/>
                </a:ext>
              </a:extLst>
            </p:cNvPr>
            <p:cNvSpPr>
              <a:spLocks/>
            </p:cNvSpPr>
            <p:nvPr/>
          </p:nvSpPr>
          <p:spPr bwMode="auto">
            <a:xfrm>
              <a:off x="4976813" y="3175001"/>
              <a:ext cx="34925" cy="34925"/>
            </a:xfrm>
            <a:custGeom>
              <a:avLst/>
              <a:gdLst>
                <a:gd name="T0" fmla="*/ 14 w 16"/>
                <a:gd name="T1" fmla="*/ 2 h 16"/>
                <a:gd name="T2" fmla="*/ 8 w 16"/>
                <a:gd name="T3" fmla="*/ 0 h 16"/>
                <a:gd name="T4" fmla="*/ 2 w 16"/>
                <a:gd name="T5" fmla="*/ 2 h 16"/>
                <a:gd name="T6" fmla="*/ 0 w 16"/>
                <a:gd name="T7" fmla="*/ 8 h 16"/>
                <a:gd name="T8" fmla="*/ 2 w 16"/>
                <a:gd name="T9" fmla="*/ 14 h 16"/>
                <a:gd name="T10" fmla="*/ 8 w 16"/>
                <a:gd name="T11" fmla="*/ 16 h 16"/>
                <a:gd name="T12" fmla="*/ 14 w 16"/>
                <a:gd name="T13" fmla="*/ 14 h 16"/>
                <a:gd name="T14" fmla="*/ 16 w 16"/>
                <a:gd name="T15" fmla="*/ 8 h 16"/>
                <a:gd name="T16" fmla="*/ 14 w 16"/>
                <a:gd name="T1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6">
                  <a:moveTo>
                    <a:pt x="14" y="2"/>
                  </a:moveTo>
                  <a:cubicBezTo>
                    <a:pt x="12" y="1"/>
                    <a:pt x="10" y="0"/>
                    <a:pt x="8" y="0"/>
                  </a:cubicBezTo>
                  <a:cubicBezTo>
                    <a:pt x="6" y="0"/>
                    <a:pt x="4" y="1"/>
                    <a:pt x="2" y="2"/>
                  </a:cubicBezTo>
                  <a:cubicBezTo>
                    <a:pt x="1" y="4"/>
                    <a:pt x="0" y="6"/>
                    <a:pt x="0" y="8"/>
                  </a:cubicBezTo>
                  <a:cubicBezTo>
                    <a:pt x="0" y="10"/>
                    <a:pt x="1" y="12"/>
                    <a:pt x="2" y="14"/>
                  </a:cubicBezTo>
                  <a:cubicBezTo>
                    <a:pt x="4" y="15"/>
                    <a:pt x="6" y="16"/>
                    <a:pt x="8" y="16"/>
                  </a:cubicBezTo>
                  <a:cubicBezTo>
                    <a:pt x="10" y="16"/>
                    <a:pt x="12" y="15"/>
                    <a:pt x="14" y="14"/>
                  </a:cubicBezTo>
                  <a:cubicBezTo>
                    <a:pt x="15" y="12"/>
                    <a:pt x="16" y="10"/>
                    <a:pt x="16" y="8"/>
                  </a:cubicBezTo>
                  <a:cubicBezTo>
                    <a:pt x="16" y="6"/>
                    <a:pt x="15" y="4"/>
                    <a:pt x="1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2" name="Freeform 20">
              <a:extLst>
                <a:ext uri="{FF2B5EF4-FFF2-40B4-BE49-F238E27FC236}">
                  <a16:creationId xmlns:a16="http://schemas.microsoft.com/office/drawing/2014/main" id="{8B325666-708F-4FA8-A95B-B25B16356AC2}"/>
                </a:ext>
              </a:extLst>
            </p:cNvPr>
            <p:cNvSpPr>
              <a:spLocks/>
            </p:cNvSpPr>
            <p:nvPr/>
          </p:nvSpPr>
          <p:spPr bwMode="auto">
            <a:xfrm>
              <a:off x="4875213" y="3211513"/>
              <a:ext cx="65087" cy="63500"/>
            </a:xfrm>
            <a:custGeom>
              <a:avLst/>
              <a:gdLst>
                <a:gd name="T0" fmla="*/ 26 w 30"/>
                <a:gd name="T1" fmla="*/ 15 h 29"/>
                <a:gd name="T2" fmla="*/ 15 w 30"/>
                <a:gd name="T3" fmla="*/ 3 h 29"/>
                <a:gd name="T4" fmla="*/ 3 w 30"/>
                <a:gd name="T5" fmla="*/ 3 h 29"/>
                <a:gd name="T6" fmla="*/ 3 w 30"/>
                <a:gd name="T7" fmla="*/ 15 h 29"/>
                <a:gd name="T8" fmla="*/ 15 w 30"/>
                <a:gd name="T9" fmla="*/ 27 h 29"/>
                <a:gd name="T10" fmla="*/ 21 w 30"/>
                <a:gd name="T11" fmla="*/ 29 h 29"/>
                <a:gd name="T12" fmla="*/ 26 w 30"/>
                <a:gd name="T13" fmla="*/ 27 h 29"/>
                <a:gd name="T14" fmla="*/ 26 w 30"/>
                <a:gd name="T15" fmla="*/ 15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29">
                  <a:moveTo>
                    <a:pt x="26" y="15"/>
                  </a:moveTo>
                  <a:cubicBezTo>
                    <a:pt x="15" y="3"/>
                    <a:pt x="15" y="3"/>
                    <a:pt x="15" y="3"/>
                  </a:cubicBezTo>
                  <a:cubicBezTo>
                    <a:pt x="11" y="0"/>
                    <a:pt x="6" y="0"/>
                    <a:pt x="3" y="3"/>
                  </a:cubicBezTo>
                  <a:cubicBezTo>
                    <a:pt x="0" y="7"/>
                    <a:pt x="0" y="12"/>
                    <a:pt x="3" y="15"/>
                  </a:cubicBezTo>
                  <a:cubicBezTo>
                    <a:pt x="15" y="27"/>
                    <a:pt x="15" y="27"/>
                    <a:pt x="15" y="27"/>
                  </a:cubicBezTo>
                  <a:cubicBezTo>
                    <a:pt x="17" y="28"/>
                    <a:pt x="19" y="29"/>
                    <a:pt x="21" y="29"/>
                  </a:cubicBezTo>
                  <a:cubicBezTo>
                    <a:pt x="23" y="29"/>
                    <a:pt x="25" y="28"/>
                    <a:pt x="26" y="27"/>
                  </a:cubicBezTo>
                  <a:cubicBezTo>
                    <a:pt x="30" y="24"/>
                    <a:pt x="30" y="19"/>
                    <a:pt x="26"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3" name="Freeform 21">
              <a:extLst>
                <a:ext uri="{FF2B5EF4-FFF2-40B4-BE49-F238E27FC236}">
                  <a16:creationId xmlns:a16="http://schemas.microsoft.com/office/drawing/2014/main" id="{D16832C7-ECF6-42AC-87AB-EAE72A5E8689}"/>
                </a:ext>
              </a:extLst>
            </p:cNvPr>
            <p:cNvSpPr>
              <a:spLocks/>
            </p:cNvSpPr>
            <p:nvPr/>
          </p:nvSpPr>
          <p:spPr bwMode="auto">
            <a:xfrm>
              <a:off x="5048250" y="3211513"/>
              <a:ext cx="65087" cy="63500"/>
            </a:xfrm>
            <a:custGeom>
              <a:avLst/>
              <a:gdLst>
                <a:gd name="T0" fmla="*/ 27 w 30"/>
                <a:gd name="T1" fmla="*/ 3 h 29"/>
                <a:gd name="T2" fmla="*/ 15 w 30"/>
                <a:gd name="T3" fmla="*/ 3 h 29"/>
                <a:gd name="T4" fmla="*/ 3 w 30"/>
                <a:gd name="T5" fmla="*/ 15 h 29"/>
                <a:gd name="T6" fmla="*/ 3 w 30"/>
                <a:gd name="T7" fmla="*/ 27 h 29"/>
                <a:gd name="T8" fmla="*/ 9 w 30"/>
                <a:gd name="T9" fmla="*/ 29 h 29"/>
                <a:gd name="T10" fmla="*/ 15 w 30"/>
                <a:gd name="T11" fmla="*/ 27 h 29"/>
                <a:gd name="T12" fmla="*/ 27 w 30"/>
                <a:gd name="T13" fmla="*/ 14 h 29"/>
                <a:gd name="T14" fmla="*/ 27 w 30"/>
                <a:gd name="T15" fmla="*/ 3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29">
                  <a:moveTo>
                    <a:pt x="27" y="3"/>
                  </a:moveTo>
                  <a:cubicBezTo>
                    <a:pt x="24" y="0"/>
                    <a:pt x="19" y="0"/>
                    <a:pt x="15" y="3"/>
                  </a:cubicBezTo>
                  <a:cubicBezTo>
                    <a:pt x="3" y="15"/>
                    <a:pt x="3" y="15"/>
                    <a:pt x="3" y="15"/>
                  </a:cubicBezTo>
                  <a:cubicBezTo>
                    <a:pt x="0" y="18"/>
                    <a:pt x="0" y="24"/>
                    <a:pt x="3" y="27"/>
                  </a:cubicBezTo>
                  <a:cubicBezTo>
                    <a:pt x="5" y="28"/>
                    <a:pt x="7" y="29"/>
                    <a:pt x="9" y="29"/>
                  </a:cubicBezTo>
                  <a:cubicBezTo>
                    <a:pt x="11" y="29"/>
                    <a:pt x="13" y="28"/>
                    <a:pt x="15" y="27"/>
                  </a:cubicBezTo>
                  <a:cubicBezTo>
                    <a:pt x="27" y="14"/>
                    <a:pt x="27" y="14"/>
                    <a:pt x="27" y="14"/>
                  </a:cubicBezTo>
                  <a:cubicBezTo>
                    <a:pt x="30" y="11"/>
                    <a:pt x="30" y="6"/>
                    <a:pt x="2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grpSp>
        <p:nvGrpSpPr>
          <p:cNvPr id="134" name="Group 133">
            <a:extLst>
              <a:ext uri="{FF2B5EF4-FFF2-40B4-BE49-F238E27FC236}">
                <a16:creationId xmlns:a16="http://schemas.microsoft.com/office/drawing/2014/main" id="{455F8B8C-20BF-4BFB-99A2-2E174A869CC5}"/>
              </a:ext>
            </a:extLst>
          </p:cNvPr>
          <p:cNvGrpSpPr/>
          <p:nvPr/>
        </p:nvGrpSpPr>
        <p:grpSpPr>
          <a:xfrm>
            <a:off x="8170797" y="1760040"/>
            <a:ext cx="543725" cy="544869"/>
            <a:chOff x="-3236913" y="2346325"/>
            <a:chExt cx="754063" cy="755650"/>
          </a:xfrm>
          <a:solidFill>
            <a:schemeClr val="bg1"/>
          </a:solidFill>
        </p:grpSpPr>
        <p:sp>
          <p:nvSpPr>
            <p:cNvPr id="135" name="Freeform 5">
              <a:extLst>
                <a:ext uri="{FF2B5EF4-FFF2-40B4-BE49-F238E27FC236}">
                  <a16:creationId xmlns:a16="http://schemas.microsoft.com/office/drawing/2014/main" id="{1FB8DBD6-3AFF-472E-80F2-633441F27322}"/>
                </a:ext>
              </a:extLst>
            </p:cNvPr>
            <p:cNvSpPr>
              <a:spLocks noEditPoints="1"/>
            </p:cNvSpPr>
            <p:nvPr/>
          </p:nvSpPr>
          <p:spPr bwMode="auto">
            <a:xfrm>
              <a:off x="-3236913" y="2346325"/>
              <a:ext cx="754063" cy="755650"/>
            </a:xfrm>
            <a:custGeom>
              <a:avLst/>
              <a:gdLst>
                <a:gd name="T0" fmla="*/ 652 w 1304"/>
                <a:gd name="T1" fmla="*/ 0 h 1304"/>
                <a:gd name="T2" fmla="*/ 0 w 1304"/>
                <a:gd name="T3" fmla="*/ 652 h 1304"/>
                <a:gd name="T4" fmla="*/ 652 w 1304"/>
                <a:gd name="T5" fmla="*/ 1304 h 1304"/>
                <a:gd name="T6" fmla="*/ 1304 w 1304"/>
                <a:gd name="T7" fmla="*/ 652 h 1304"/>
                <a:gd name="T8" fmla="*/ 652 w 1304"/>
                <a:gd name="T9" fmla="*/ 0 h 1304"/>
                <a:gd name="T10" fmla="*/ 652 w 1304"/>
                <a:gd name="T11" fmla="*/ 1234 h 1304"/>
                <a:gd name="T12" fmla="*/ 242 w 1304"/>
                <a:gd name="T13" fmla="*/ 1064 h 1304"/>
                <a:gd name="T14" fmla="*/ 136 w 1304"/>
                <a:gd name="T15" fmla="*/ 921 h 1304"/>
                <a:gd name="T16" fmla="*/ 70 w 1304"/>
                <a:gd name="T17" fmla="*/ 652 h 1304"/>
                <a:gd name="T18" fmla="*/ 652 w 1304"/>
                <a:gd name="T19" fmla="*/ 70 h 1304"/>
                <a:gd name="T20" fmla="*/ 1047 w 1304"/>
                <a:gd name="T21" fmla="*/ 225 h 1304"/>
                <a:gd name="T22" fmla="*/ 1177 w 1304"/>
                <a:gd name="T23" fmla="*/ 401 h 1304"/>
                <a:gd name="T24" fmla="*/ 1234 w 1304"/>
                <a:gd name="T25" fmla="*/ 652 h 1304"/>
                <a:gd name="T26" fmla="*/ 652 w 1304"/>
                <a:gd name="T27" fmla="*/ 1234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4" h="1304">
                  <a:moveTo>
                    <a:pt x="652" y="0"/>
                  </a:moveTo>
                  <a:cubicBezTo>
                    <a:pt x="292" y="0"/>
                    <a:pt x="0" y="292"/>
                    <a:pt x="0" y="652"/>
                  </a:cubicBezTo>
                  <a:cubicBezTo>
                    <a:pt x="0" y="1012"/>
                    <a:pt x="292" y="1304"/>
                    <a:pt x="652" y="1304"/>
                  </a:cubicBezTo>
                  <a:cubicBezTo>
                    <a:pt x="1012" y="1304"/>
                    <a:pt x="1304" y="1012"/>
                    <a:pt x="1304" y="652"/>
                  </a:cubicBezTo>
                  <a:cubicBezTo>
                    <a:pt x="1304" y="292"/>
                    <a:pt x="1012" y="0"/>
                    <a:pt x="652" y="0"/>
                  </a:cubicBezTo>
                  <a:close/>
                  <a:moveTo>
                    <a:pt x="652" y="1234"/>
                  </a:moveTo>
                  <a:cubicBezTo>
                    <a:pt x="492" y="1234"/>
                    <a:pt x="347" y="1169"/>
                    <a:pt x="242" y="1064"/>
                  </a:cubicBezTo>
                  <a:cubicBezTo>
                    <a:pt x="200" y="1023"/>
                    <a:pt x="164" y="974"/>
                    <a:pt x="136" y="921"/>
                  </a:cubicBezTo>
                  <a:cubicBezTo>
                    <a:pt x="94" y="841"/>
                    <a:pt x="70" y="749"/>
                    <a:pt x="70" y="652"/>
                  </a:cubicBezTo>
                  <a:cubicBezTo>
                    <a:pt x="70" y="331"/>
                    <a:pt x="331" y="70"/>
                    <a:pt x="652" y="70"/>
                  </a:cubicBezTo>
                  <a:cubicBezTo>
                    <a:pt x="804" y="70"/>
                    <a:pt x="943" y="129"/>
                    <a:pt x="1047" y="225"/>
                  </a:cubicBezTo>
                  <a:cubicBezTo>
                    <a:pt x="1100" y="275"/>
                    <a:pt x="1145" y="334"/>
                    <a:pt x="1177" y="401"/>
                  </a:cubicBezTo>
                  <a:cubicBezTo>
                    <a:pt x="1213" y="477"/>
                    <a:pt x="1234" y="562"/>
                    <a:pt x="1234" y="652"/>
                  </a:cubicBezTo>
                  <a:cubicBezTo>
                    <a:pt x="1234" y="973"/>
                    <a:pt x="973" y="1234"/>
                    <a:pt x="652" y="12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6" name="Oval 6">
              <a:extLst>
                <a:ext uri="{FF2B5EF4-FFF2-40B4-BE49-F238E27FC236}">
                  <a16:creationId xmlns:a16="http://schemas.microsoft.com/office/drawing/2014/main" id="{BDFAB00C-B859-4E9A-9E5E-62A6BB830091}"/>
                </a:ext>
              </a:extLst>
            </p:cNvPr>
            <p:cNvSpPr>
              <a:spLocks noChangeArrowheads="1"/>
            </p:cNvSpPr>
            <p:nvPr/>
          </p:nvSpPr>
          <p:spPr bwMode="auto">
            <a:xfrm>
              <a:off x="-3024188" y="2598738"/>
              <a:ext cx="82550" cy="825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7" name="Oval 7">
              <a:extLst>
                <a:ext uri="{FF2B5EF4-FFF2-40B4-BE49-F238E27FC236}">
                  <a16:creationId xmlns:a16="http://schemas.microsoft.com/office/drawing/2014/main" id="{7A35725A-4DBD-4A5E-9D5B-87AFE084291F}"/>
                </a:ext>
              </a:extLst>
            </p:cNvPr>
            <p:cNvSpPr>
              <a:spLocks noChangeArrowheads="1"/>
            </p:cNvSpPr>
            <p:nvPr/>
          </p:nvSpPr>
          <p:spPr bwMode="auto">
            <a:xfrm>
              <a:off x="-2771776" y="2598738"/>
              <a:ext cx="82550" cy="825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8" name="Freeform 8">
              <a:extLst>
                <a:ext uri="{FF2B5EF4-FFF2-40B4-BE49-F238E27FC236}">
                  <a16:creationId xmlns:a16="http://schemas.microsoft.com/office/drawing/2014/main" id="{F5B0CA37-A37E-4A6C-8764-678CE8CC4011}"/>
                </a:ext>
              </a:extLst>
            </p:cNvPr>
            <p:cNvSpPr>
              <a:spLocks/>
            </p:cNvSpPr>
            <p:nvPr/>
          </p:nvSpPr>
          <p:spPr bwMode="auto">
            <a:xfrm>
              <a:off x="-3055938" y="2803525"/>
              <a:ext cx="393700" cy="130175"/>
            </a:xfrm>
            <a:custGeom>
              <a:avLst/>
              <a:gdLst>
                <a:gd name="T0" fmla="*/ 340 w 682"/>
                <a:gd name="T1" fmla="*/ 223 h 223"/>
                <a:gd name="T2" fmla="*/ 682 w 682"/>
                <a:gd name="T3" fmla="*/ 38 h 223"/>
                <a:gd name="T4" fmla="*/ 623 w 682"/>
                <a:gd name="T5" fmla="*/ 0 h 223"/>
                <a:gd name="T6" fmla="*/ 302 w 682"/>
                <a:gd name="T7" fmla="*/ 151 h 223"/>
                <a:gd name="T8" fmla="*/ 59 w 682"/>
                <a:gd name="T9" fmla="*/ 0 h 223"/>
                <a:gd name="T10" fmla="*/ 0 w 682"/>
                <a:gd name="T11" fmla="*/ 38 h 223"/>
                <a:gd name="T12" fmla="*/ 294 w 682"/>
                <a:gd name="T13" fmla="*/ 221 h 223"/>
                <a:gd name="T14" fmla="*/ 340 w 682"/>
                <a:gd name="T15" fmla="*/ 223 h 2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2" h="223">
                  <a:moveTo>
                    <a:pt x="340" y="223"/>
                  </a:moveTo>
                  <a:cubicBezTo>
                    <a:pt x="476" y="223"/>
                    <a:pt x="607" y="154"/>
                    <a:pt x="682" y="38"/>
                  </a:cubicBezTo>
                  <a:cubicBezTo>
                    <a:pt x="623" y="0"/>
                    <a:pt x="623" y="0"/>
                    <a:pt x="623" y="0"/>
                  </a:cubicBezTo>
                  <a:cubicBezTo>
                    <a:pt x="554" y="106"/>
                    <a:pt x="428" y="165"/>
                    <a:pt x="302" y="151"/>
                  </a:cubicBezTo>
                  <a:cubicBezTo>
                    <a:pt x="204" y="139"/>
                    <a:pt x="113" y="83"/>
                    <a:pt x="59" y="0"/>
                  </a:cubicBezTo>
                  <a:cubicBezTo>
                    <a:pt x="0" y="38"/>
                    <a:pt x="0" y="38"/>
                    <a:pt x="0" y="38"/>
                  </a:cubicBezTo>
                  <a:cubicBezTo>
                    <a:pt x="65" y="139"/>
                    <a:pt x="175" y="207"/>
                    <a:pt x="294" y="221"/>
                  </a:cubicBezTo>
                  <a:cubicBezTo>
                    <a:pt x="309" y="223"/>
                    <a:pt x="325" y="223"/>
                    <a:pt x="340" y="2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grpSp>
        <p:nvGrpSpPr>
          <p:cNvPr id="139" name="Group 138">
            <a:extLst>
              <a:ext uri="{FF2B5EF4-FFF2-40B4-BE49-F238E27FC236}">
                <a16:creationId xmlns:a16="http://schemas.microsoft.com/office/drawing/2014/main" id="{9EA308B9-C42C-4B57-B9DD-38F422DF4187}"/>
              </a:ext>
            </a:extLst>
          </p:cNvPr>
          <p:cNvGrpSpPr/>
          <p:nvPr/>
        </p:nvGrpSpPr>
        <p:grpSpPr>
          <a:xfrm>
            <a:off x="8012607" y="3898962"/>
            <a:ext cx="543725" cy="544869"/>
            <a:chOff x="-2263776" y="2346325"/>
            <a:chExt cx="754063" cy="755650"/>
          </a:xfrm>
          <a:solidFill>
            <a:schemeClr val="bg1"/>
          </a:solidFill>
        </p:grpSpPr>
        <p:sp>
          <p:nvSpPr>
            <p:cNvPr id="140" name="Freeform 9">
              <a:extLst>
                <a:ext uri="{FF2B5EF4-FFF2-40B4-BE49-F238E27FC236}">
                  <a16:creationId xmlns:a16="http://schemas.microsoft.com/office/drawing/2014/main" id="{59CF0770-C652-4786-856C-6651E43D954A}"/>
                </a:ext>
              </a:extLst>
            </p:cNvPr>
            <p:cNvSpPr>
              <a:spLocks noEditPoints="1"/>
            </p:cNvSpPr>
            <p:nvPr/>
          </p:nvSpPr>
          <p:spPr bwMode="auto">
            <a:xfrm>
              <a:off x="-2263776" y="2346325"/>
              <a:ext cx="754063" cy="755650"/>
            </a:xfrm>
            <a:custGeom>
              <a:avLst/>
              <a:gdLst>
                <a:gd name="T0" fmla="*/ 653 w 1305"/>
                <a:gd name="T1" fmla="*/ 0 h 1304"/>
                <a:gd name="T2" fmla="*/ 0 w 1305"/>
                <a:gd name="T3" fmla="*/ 652 h 1304"/>
                <a:gd name="T4" fmla="*/ 653 w 1305"/>
                <a:gd name="T5" fmla="*/ 1304 h 1304"/>
                <a:gd name="T6" fmla="*/ 1305 w 1305"/>
                <a:gd name="T7" fmla="*/ 652 h 1304"/>
                <a:gd name="T8" fmla="*/ 653 w 1305"/>
                <a:gd name="T9" fmla="*/ 0 h 1304"/>
                <a:gd name="T10" fmla="*/ 653 w 1305"/>
                <a:gd name="T11" fmla="*/ 1234 h 1304"/>
                <a:gd name="T12" fmla="*/ 243 w 1305"/>
                <a:gd name="T13" fmla="*/ 1064 h 1304"/>
                <a:gd name="T14" fmla="*/ 137 w 1305"/>
                <a:gd name="T15" fmla="*/ 921 h 1304"/>
                <a:gd name="T16" fmla="*/ 71 w 1305"/>
                <a:gd name="T17" fmla="*/ 652 h 1304"/>
                <a:gd name="T18" fmla="*/ 653 w 1305"/>
                <a:gd name="T19" fmla="*/ 70 h 1304"/>
                <a:gd name="T20" fmla="*/ 1047 w 1305"/>
                <a:gd name="T21" fmla="*/ 225 h 1304"/>
                <a:gd name="T22" fmla="*/ 1177 w 1305"/>
                <a:gd name="T23" fmla="*/ 401 h 1304"/>
                <a:gd name="T24" fmla="*/ 1234 w 1305"/>
                <a:gd name="T25" fmla="*/ 652 h 1304"/>
                <a:gd name="T26" fmla="*/ 653 w 1305"/>
                <a:gd name="T27" fmla="*/ 1234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5" h="1304">
                  <a:moveTo>
                    <a:pt x="653" y="0"/>
                  </a:moveTo>
                  <a:cubicBezTo>
                    <a:pt x="293" y="0"/>
                    <a:pt x="0" y="292"/>
                    <a:pt x="0" y="652"/>
                  </a:cubicBezTo>
                  <a:cubicBezTo>
                    <a:pt x="0" y="1012"/>
                    <a:pt x="293" y="1304"/>
                    <a:pt x="653" y="1304"/>
                  </a:cubicBezTo>
                  <a:cubicBezTo>
                    <a:pt x="1012" y="1304"/>
                    <a:pt x="1305" y="1012"/>
                    <a:pt x="1305" y="652"/>
                  </a:cubicBezTo>
                  <a:cubicBezTo>
                    <a:pt x="1305" y="292"/>
                    <a:pt x="1012" y="0"/>
                    <a:pt x="653" y="0"/>
                  </a:cubicBezTo>
                  <a:close/>
                  <a:moveTo>
                    <a:pt x="653" y="1234"/>
                  </a:moveTo>
                  <a:cubicBezTo>
                    <a:pt x="493" y="1234"/>
                    <a:pt x="348" y="1169"/>
                    <a:pt x="243" y="1064"/>
                  </a:cubicBezTo>
                  <a:cubicBezTo>
                    <a:pt x="200" y="1023"/>
                    <a:pt x="165" y="974"/>
                    <a:pt x="137" y="921"/>
                  </a:cubicBezTo>
                  <a:cubicBezTo>
                    <a:pt x="95" y="841"/>
                    <a:pt x="71" y="749"/>
                    <a:pt x="71" y="652"/>
                  </a:cubicBezTo>
                  <a:cubicBezTo>
                    <a:pt x="71" y="331"/>
                    <a:pt x="332" y="70"/>
                    <a:pt x="653" y="70"/>
                  </a:cubicBezTo>
                  <a:cubicBezTo>
                    <a:pt x="805" y="70"/>
                    <a:pt x="943" y="129"/>
                    <a:pt x="1047" y="225"/>
                  </a:cubicBezTo>
                  <a:cubicBezTo>
                    <a:pt x="1101" y="275"/>
                    <a:pt x="1145" y="334"/>
                    <a:pt x="1177" y="401"/>
                  </a:cubicBezTo>
                  <a:cubicBezTo>
                    <a:pt x="1214" y="477"/>
                    <a:pt x="1234" y="562"/>
                    <a:pt x="1234" y="652"/>
                  </a:cubicBezTo>
                  <a:cubicBezTo>
                    <a:pt x="1234" y="973"/>
                    <a:pt x="973" y="1234"/>
                    <a:pt x="653" y="12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41" name="Oval 10">
              <a:extLst>
                <a:ext uri="{FF2B5EF4-FFF2-40B4-BE49-F238E27FC236}">
                  <a16:creationId xmlns:a16="http://schemas.microsoft.com/office/drawing/2014/main" id="{97A48BC3-059F-4AC0-8877-37B81D4ED52F}"/>
                </a:ext>
              </a:extLst>
            </p:cNvPr>
            <p:cNvSpPr>
              <a:spLocks noChangeArrowheads="1"/>
            </p:cNvSpPr>
            <p:nvPr/>
          </p:nvSpPr>
          <p:spPr bwMode="auto">
            <a:xfrm>
              <a:off x="-2051051" y="2598738"/>
              <a:ext cx="80963" cy="825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42" name="Oval 11">
              <a:extLst>
                <a:ext uri="{FF2B5EF4-FFF2-40B4-BE49-F238E27FC236}">
                  <a16:creationId xmlns:a16="http://schemas.microsoft.com/office/drawing/2014/main" id="{9E130418-C7FE-4E07-ABF4-78EAB44B253E}"/>
                </a:ext>
              </a:extLst>
            </p:cNvPr>
            <p:cNvSpPr>
              <a:spLocks noChangeArrowheads="1"/>
            </p:cNvSpPr>
            <p:nvPr/>
          </p:nvSpPr>
          <p:spPr bwMode="auto">
            <a:xfrm>
              <a:off x="-1798638" y="2598738"/>
              <a:ext cx="80963" cy="825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43" name="Freeform 12">
              <a:extLst>
                <a:ext uri="{FF2B5EF4-FFF2-40B4-BE49-F238E27FC236}">
                  <a16:creationId xmlns:a16="http://schemas.microsoft.com/office/drawing/2014/main" id="{9F3DFB38-02BF-4244-9EF0-8EFC8EFD11F4}"/>
                </a:ext>
              </a:extLst>
            </p:cNvPr>
            <p:cNvSpPr>
              <a:spLocks/>
            </p:cNvSpPr>
            <p:nvPr/>
          </p:nvSpPr>
          <p:spPr bwMode="auto">
            <a:xfrm>
              <a:off x="-2084388" y="2803525"/>
              <a:ext cx="393700" cy="130175"/>
            </a:xfrm>
            <a:custGeom>
              <a:avLst/>
              <a:gdLst>
                <a:gd name="T0" fmla="*/ 342 w 681"/>
                <a:gd name="T1" fmla="*/ 0 h 223"/>
                <a:gd name="T2" fmla="*/ 0 w 681"/>
                <a:gd name="T3" fmla="*/ 185 h 223"/>
                <a:gd name="T4" fmla="*/ 59 w 681"/>
                <a:gd name="T5" fmla="*/ 223 h 223"/>
                <a:gd name="T6" fmla="*/ 379 w 681"/>
                <a:gd name="T7" fmla="*/ 72 h 223"/>
                <a:gd name="T8" fmla="*/ 622 w 681"/>
                <a:gd name="T9" fmla="*/ 223 h 223"/>
                <a:gd name="T10" fmla="*/ 681 w 681"/>
                <a:gd name="T11" fmla="*/ 185 h 223"/>
                <a:gd name="T12" fmla="*/ 387 w 681"/>
                <a:gd name="T13" fmla="*/ 2 h 223"/>
                <a:gd name="T14" fmla="*/ 342 w 681"/>
                <a:gd name="T15" fmla="*/ 0 h 2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1" h="223">
                  <a:moveTo>
                    <a:pt x="342" y="0"/>
                  </a:moveTo>
                  <a:cubicBezTo>
                    <a:pt x="205" y="0"/>
                    <a:pt x="75" y="69"/>
                    <a:pt x="0" y="185"/>
                  </a:cubicBezTo>
                  <a:cubicBezTo>
                    <a:pt x="59" y="223"/>
                    <a:pt x="59" y="223"/>
                    <a:pt x="59" y="223"/>
                  </a:cubicBezTo>
                  <a:cubicBezTo>
                    <a:pt x="128" y="117"/>
                    <a:pt x="253" y="58"/>
                    <a:pt x="379" y="72"/>
                  </a:cubicBezTo>
                  <a:cubicBezTo>
                    <a:pt x="477" y="84"/>
                    <a:pt x="568" y="140"/>
                    <a:pt x="622" y="223"/>
                  </a:cubicBezTo>
                  <a:cubicBezTo>
                    <a:pt x="681" y="185"/>
                    <a:pt x="681" y="185"/>
                    <a:pt x="681" y="185"/>
                  </a:cubicBezTo>
                  <a:cubicBezTo>
                    <a:pt x="616" y="84"/>
                    <a:pt x="506" y="16"/>
                    <a:pt x="387" y="2"/>
                  </a:cubicBezTo>
                  <a:cubicBezTo>
                    <a:pt x="372" y="0"/>
                    <a:pt x="357" y="0"/>
                    <a:pt x="34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sp>
        <p:nvSpPr>
          <p:cNvPr id="67" name="TextBox 66">
            <a:extLst>
              <a:ext uri="{FF2B5EF4-FFF2-40B4-BE49-F238E27FC236}">
                <a16:creationId xmlns:a16="http://schemas.microsoft.com/office/drawing/2014/main" id="{6ED89EE4-4E2E-488E-A369-EACA39705B01}"/>
              </a:ext>
            </a:extLst>
          </p:cNvPr>
          <p:cNvSpPr txBox="1"/>
          <p:nvPr/>
        </p:nvSpPr>
        <p:spPr>
          <a:xfrm>
            <a:off x="503601" y="2335008"/>
            <a:ext cx="5578907" cy="2308324"/>
          </a:xfrm>
          <a:prstGeom prst="rect">
            <a:avLst/>
          </a:prstGeom>
          <a:noFill/>
        </p:spPr>
        <p:txBody>
          <a:bodyPr wrap="square" rtlCol="0">
            <a:spAutoFit/>
          </a:bodyPr>
          <a:lstStyle/>
          <a:p>
            <a:r>
              <a:rPr lang="lt-LT" dirty="0" smtClean="0"/>
              <a:t>Pokalbiai su klientais mums padeda aiškiai apibrėžti tikslius klientų lūkesčius ar poreikius, atsižvelgiant į skirtingus motyvus: papildomą </a:t>
            </a:r>
            <a:r>
              <a:rPr lang="lt-LT" b="1" dirty="0" smtClean="0"/>
              <a:t>pelną</a:t>
            </a:r>
            <a:r>
              <a:rPr lang="lt-LT" dirty="0" smtClean="0"/>
              <a:t>, kurio jie tikisi, tam tikras </a:t>
            </a:r>
            <a:r>
              <a:rPr lang="lt-LT" b="1" dirty="0" smtClean="0"/>
              <a:t>skausmas</a:t>
            </a:r>
            <a:r>
              <a:rPr lang="lt-LT" dirty="0" smtClean="0"/>
              <a:t>, kurį jie nori išspręsti, arba konkretus </a:t>
            </a:r>
            <a:r>
              <a:rPr lang="lt-LT" b="1" dirty="0" smtClean="0"/>
              <a:t>kliento darbas</a:t>
            </a:r>
            <a:r>
              <a:rPr lang="lt-LT" dirty="0" smtClean="0"/>
              <a:t>, kurį jis turi tvarkyti.</a:t>
            </a:r>
            <a:endParaRPr lang="en-US" dirty="0"/>
          </a:p>
          <a:p>
            <a:endParaRPr lang="en-US" dirty="0"/>
          </a:p>
          <a:p>
            <a:r>
              <a:rPr lang="lt-LT" dirty="0" smtClean="0"/>
              <a:t>Sekančios skaidrės su pagalbiniais klausimais padės jums prioretizuoti visas tris kategorijas. </a:t>
            </a:r>
            <a:endParaRPr lang="en-US" dirty="0"/>
          </a:p>
        </p:txBody>
      </p:sp>
    </p:spTree>
    <p:extLst>
      <p:ext uri="{BB962C8B-B14F-4D97-AF65-F5344CB8AC3E}">
        <p14:creationId xmlns:p14="http://schemas.microsoft.com/office/powerpoint/2010/main" val="237993466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7216D-C22E-4685-929C-DF14F283DE93}"/>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963F60CA-E092-4CAB-A3D8-801BEE480159}"/>
              </a:ext>
            </a:extLst>
          </p:cNvPr>
          <p:cNvGraphicFramePr>
            <a:graphicFrameLocks noGrp="1"/>
          </p:cNvGraphicFramePr>
          <p:nvPr>
            <p:extLst>
              <p:ext uri="{D42A27DB-BD31-4B8C-83A1-F6EECF244321}">
                <p14:modId xmlns:p14="http://schemas.microsoft.com/office/powerpoint/2010/main" val="219396385"/>
              </p:ext>
            </p:extLst>
          </p:nvPr>
        </p:nvGraphicFramePr>
        <p:xfrm>
          <a:off x="659607" y="1303765"/>
          <a:ext cx="11138695" cy="4940313"/>
        </p:xfrm>
        <a:graphic>
          <a:graphicData uri="http://schemas.openxmlformats.org/drawingml/2006/table">
            <a:tbl>
              <a:tblPr firstRow="1" firstCol="1" bandRow="1">
                <a:tableStyleId>{C4B1156A-380E-4F78-BDF5-A606A8083BF9}</a:tableStyleId>
              </a:tblPr>
              <a:tblGrid>
                <a:gridCol w="609279">
                  <a:extLst>
                    <a:ext uri="{9D8B030D-6E8A-4147-A177-3AD203B41FA5}">
                      <a16:colId xmlns:a16="http://schemas.microsoft.com/office/drawing/2014/main" val="20000"/>
                    </a:ext>
                  </a:extLst>
                </a:gridCol>
                <a:gridCol w="2575227">
                  <a:extLst>
                    <a:ext uri="{9D8B030D-6E8A-4147-A177-3AD203B41FA5}">
                      <a16:colId xmlns:a16="http://schemas.microsoft.com/office/drawing/2014/main" val="20001"/>
                    </a:ext>
                  </a:extLst>
                </a:gridCol>
                <a:gridCol w="1302109">
                  <a:extLst>
                    <a:ext uri="{9D8B030D-6E8A-4147-A177-3AD203B41FA5}">
                      <a16:colId xmlns:a16="http://schemas.microsoft.com/office/drawing/2014/main" val="20002"/>
                    </a:ext>
                  </a:extLst>
                </a:gridCol>
                <a:gridCol w="6652080">
                  <a:extLst>
                    <a:ext uri="{9D8B030D-6E8A-4147-A177-3AD203B41FA5}">
                      <a16:colId xmlns:a16="http://schemas.microsoft.com/office/drawing/2014/main" val="20003"/>
                    </a:ext>
                  </a:extLst>
                </a:gridCol>
              </a:tblGrid>
              <a:tr h="437768">
                <a:tc gridSpan="4">
                  <a:txBody>
                    <a:bodyPr/>
                    <a:lstStyle/>
                    <a:p>
                      <a:pPr algn="l">
                        <a:lnSpc>
                          <a:spcPct val="115000"/>
                        </a:lnSpc>
                        <a:spcAft>
                          <a:spcPts val="0"/>
                        </a:spcAft>
                      </a:pPr>
                      <a:r>
                        <a:rPr lang="lt-LT" sz="2000" dirty="0" smtClean="0">
                          <a:effectLst/>
                        </a:rPr>
                        <a:t>SEGMENTAS</a:t>
                      </a:r>
                      <a:r>
                        <a:rPr lang="en-US" sz="2000" dirty="0" smtClean="0">
                          <a:effectLst/>
                        </a:rPr>
                        <a:t>:______________</a:t>
                      </a:r>
                      <a:r>
                        <a:rPr lang="lt-LT" sz="2000" baseline="0" dirty="0" smtClean="0">
                          <a:effectLst/>
                        </a:rPr>
                        <a:t>DATA:_____________________</a:t>
                      </a:r>
                      <a:endParaRPr lang="en-US" sz="2000" dirty="0">
                        <a:effectLst/>
                        <a:latin typeface="+mn-lt"/>
                        <a:ea typeface="MS Mincho"/>
                        <a:cs typeface="Times New Roman"/>
                      </a:endParaRPr>
                    </a:p>
                  </a:txBody>
                  <a:tcPr marL="68576" marR="68576"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1035">
                <a:tc>
                  <a:txBody>
                    <a:bodyPr/>
                    <a:lstStyle/>
                    <a:p>
                      <a:pPr algn="ctr">
                        <a:lnSpc>
                          <a:spcPct val="115000"/>
                        </a:lnSpc>
                        <a:spcAft>
                          <a:spcPts val="0"/>
                        </a:spcAft>
                      </a:pPr>
                      <a:r>
                        <a:rPr lang="en-US" sz="1500" dirty="0">
                          <a:solidFill>
                            <a:srgbClr val="666666"/>
                          </a:solidFill>
                          <a:effectLst/>
                        </a:rPr>
                        <a:t>#</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LAIMĖJIMAI</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endParaRPr>
                    </a:p>
                    <a:p>
                      <a:pPr algn="ctr">
                        <a:lnSpc>
                          <a:spcPct val="115000"/>
                        </a:lnSpc>
                        <a:spcAft>
                          <a:spcPts val="0"/>
                        </a:spcAft>
                      </a:pPr>
                      <a:r>
                        <a:rPr lang="en-US" sz="1500" dirty="0">
                          <a:solidFill>
                            <a:srgbClr val="666666"/>
                          </a:solidFill>
                          <a:effectLst/>
                        </a:rPr>
                        <a:t>1 - 10</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KLAUSIMAI</a:t>
                      </a:r>
                      <a:endParaRPr lang="lt-LT" sz="1500" b="1" dirty="0">
                        <a:solidFill>
                          <a:srgbClr val="666666"/>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1"/>
                  </a:ext>
                </a:extLst>
              </a:tr>
              <a:tr h="270093">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rowSpan="13">
                  <a:txBody>
                    <a:bodyPr/>
                    <a:lstStyle/>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Apie</a:t>
                      </a:r>
                      <a:r>
                        <a:rPr lang="lt-LT" sz="1700" baseline="0" dirty="0" smtClean="0">
                          <a:solidFill>
                            <a:srgbClr val="666666"/>
                          </a:solidFill>
                          <a:effectLst/>
                        </a:rPr>
                        <a:t> ką svajoja klientai? Ko jie labiausiai trokšta, net jei šiuo metu tai neatrodo realu?</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Kokios santaupos (pinigai, laikas, pastangos) labiausiai padėtų klientams tapti laimingais?</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Kokios</a:t>
                      </a:r>
                      <a:r>
                        <a:rPr lang="lt-LT" sz="1700" baseline="0" dirty="0" smtClean="0">
                          <a:solidFill>
                            <a:srgbClr val="666666"/>
                          </a:solidFill>
                          <a:effectLst/>
                        </a:rPr>
                        <a:t> kokybės nori klientai? Ar ji turėtų būti pakeista?</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Kas palengvintų kliento gyvenimą?</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Dėl</a:t>
                      </a:r>
                      <a:r>
                        <a:rPr lang="lt-LT" sz="1700" baseline="0" dirty="0" smtClean="0">
                          <a:solidFill>
                            <a:srgbClr val="666666"/>
                          </a:solidFill>
                          <a:effectLst/>
                        </a:rPr>
                        <a:t> ko klientai atrodo gerai ir jaučiasi puikiai?</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Kas pašalintų klientų rizikas ir galimas jų problemas ateityje?</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Kaip klientas norėtų jaustis konkrečioje situacijoje?</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Kas paskatintų klientus išbandyti šiuos vertės pasiūlymus?</a:t>
                      </a:r>
                      <a:r>
                        <a:rPr lang="en-US" sz="1700" dirty="0" smtClean="0">
                          <a:solidFill>
                            <a:srgbClr val="666666"/>
                          </a:solidFill>
                          <a:effectLst/>
                        </a:rPr>
                        <a:t> </a:t>
                      </a:r>
                      <a:endParaRPr lang="en-US" sz="1700" dirty="0" smtClean="0">
                        <a:solidFill>
                          <a:srgbClr val="666666"/>
                        </a:solidFill>
                        <a:effectLst/>
                        <a:latin typeface="+mn-lt"/>
                      </a:endParaRPr>
                    </a:p>
                  </a:txBody>
                  <a:tcPr marL="68576" marR="68576" marT="0" marB="0"/>
                </a:tc>
                <a:extLst>
                  <a:ext uri="{0D108BD9-81ED-4DB2-BD59-A6C34878D82A}">
                    <a16:rowId xmlns:a16="http://schemas.microsoft.com/office/drawing/2014/main" val="10002"/>
                  </a:ext>
                </a:extLst>
              </a:tr>
              <a:tr h="270093">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3"/>
                  </a:ext>
                </a:extLst>
              </a:tr>
              <a:tr h="270093">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4"/>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5"/>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6"/>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7"/>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8"/>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9"/>
                  </a:ext>
                </a:extLst>
              </a:tr>
              <a:tr h="270093">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0"/>
                  </a:ext>
                </a:extLst>
              </a:tr>
              <a:tr h="347095">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1"/>
                  </a:ext>
                </a:extLst>
              </a:tr>
              <a:tr h="352719">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2"/>
                  </a:ext>
                </a:extLst>
              </a:tr>
              <a:tr h="283887">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3"/>
                  </a:ext>
                </a:extLst>
              </a:tr>
              <a:tr h="516003">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19" name="Rectangle 18" hidden="1">
            <a:extLst>
              <a:ext uri="{FF2B5EF4-FFF2-40B4-BE49-F238E27FC236}">
                <a16:creationId xmlns:a16="http://schemas.microsoft.com/office/drawing/2014/main" id="{325B2587-9001-4FE4-BE5F-208C55997DCC}"/>
              </a:ext>
            </a:extLst>
          </p:cNvPr>
          <p:cNvSpPr>
            <a:spLocks noSelect="1" noChangeArrowheads="1"/>
          </p:cNvSpPr>
          <p:nvPr/>
        </p:nvSpPr>
        <p:spPr bwMode="auto">
          <a:xfrm>
            <a:off x="2932112" y="2013745"/>
            <a:ext cx="9906000" cy="4000500"/>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20" name="Rectangle 19" hidden="1">
            <a:extLst>
              <a:ext uri="{FF2B5EF4-FFF2-40B4-BE49-F238E27FC236}">
                <a16:creationId xmlns:a16="http://schemas.microsoft.com/office/drawing/2014/main" id="{5A32645F-863B-4206-9F95-E353C58CC70D}"/>
              </a:ext>
            </a:extLst>
          </p:cNvPr>
          <p:cNvSpPr>
            <a:spLocks noSelect="1" noChangeArrowheads="1"/>
          </p:cNvSpPr>
          <p:nvPr/>
        </p:nvSpPr>
        <p:spPr bwMode="auto">
          <a:xfrm>
            <a:off x="2932112" y="2013745"/>
            <a:ext cx="9906000" cy="3529012"/>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80970" name="TextBox 5">
            <a:extLst>
              <a:ext uri="{FF2B5EF4-FFF2-40B4-BE49-F238E27FC236}">
                <a16:creationId xmlns:a16="http://schemas.microsoft.com/office/drawing/2014/main" id="{C4680649-18FF-4A88-B2A4-AD71516C4FEB}"/>
              </a:ext>
            </a:extLst>
          </p:cNvPr>
          <p:cNvSpPr txBox="1">
            <a:spLocks noChangeArrowheads="1"/>
          </p:cNvSpPr>
          <p:nvPr/>
        </p:nvSpPr>
        <p:spPr bwMode="auto">
          <a:xfrm>
            <a:off x="659607" y="368300"/>
            <a:ext cx="81010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t-LT" altLang="uk-UA" sz="4000" dirty="0" smtClean="0"/>
              <a:t>Atraskite klientų LAIMĖJIMUS</a:t>
            </a:r>
            <a:endParaRPr lang="lt-LT" altLang="uk-UA" sz="4000" dirty="0">
              <a:solidFill>
                <a:srgbClr val="424242"/>
              </a:solidFill>
            </a:endParaRPr>
          </a:p>
        </p:txBody>
      </p:sp>
      <p:sp>
        <p:nvSpPr>
          <p:cNvPr id="10" name="TextBox 9">
            <a:extLst>
              <a:ext uri="{FF2B5EF4-FFF2-40B4-BE49-F238E27FC236}">
                <a16:creationId xmlns:a16="http://schemas.microsoft.com/office/drawing/2014/main" id="{C5590ED7-47DB-4CDC-8F93-2DAD0D82DE7B}"/>
              </a:ext>
            </a:extLst>
          </p:cNvPr>
          <p:cNvSpPr txBox="1"/>
          <p:nvPr/>
        </p:nvSpPr>
        <p:spPr>
          <a:xfrm>
            <a:off x="10622359" y="280456"/>
            <a:ext cx="1019831" cy="369332"/>
          </a:xfrm>
          <a:prstGeom prst="rect">
            <a:avLst/>
          </a:prstGeom>
          <a:noFill/>
        </p:spPr>
        <p:txBody>
          <a:bodyPr wrap="none" rtlCol="0">
            <a:spAutoFit/>
          </a:bodyPr>
          <a:lstStyle/>
          <a:p>
            <a:r>
              <a:rPr lang="lt-LT" dirty="0" smtClean="0"/>
              <a:t>Šablonas</a:t>
            </a:r>
            <a:endParaRPr lang="en-US" dirty="0"/>
          </a:p>
        </p:txBody>
      </p:sp>
    </p:spTree>
    <p:extLst>
      <p:ext uri="{BB962C8B-B14F-4D97-AF65-F5344CB8AC3E}">
        <p14:creationId xmlns:p14="http://schemas.microsoft.com/office/powerpoint/2010/main" val="333716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C0E81D-797D-4D08-BE3D-7E9D4E945C93}"/>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A84D9E96-F910-4B8C-97A7-F511F5CFC4B7}"/>
              </a:ext>
            </a:extLst>
          </p:cNvPr>
          <p:cNvGraphicFramePr>
            <a:graphicFrameLocks noGrp="1"/>
          </p:cNvGraphicFramePr>
          <p:nvPr>
            <p:extLst>
              <p:ext uri="{D42A27DB-BD31-4B8C-83A1-F6EECF244321}">
                <p14:modId xmlns:p14="http://schemas.microsoft.com/office/powerpoint/2010/main" val="303524930"/>
              </p:ext>
            </p:extLst>
          </p:nvPr>
        </p:nvGraphicFramePr>
        <p:xfrm>
          <a:off x="551658" y="1212657"/>
          <a:ext cx="11138695" cy="4978676"/>
        </p:xfrm>
        <a:graphic>
          <a:graphicData uri="http://schemas.openxmlformats.org/drawingml/2006/table">
            <a:tbl>
              <a:tblPr firstRow="1" firstCol="1" bandRow="1">
                <a:tableStyleId>{22838BEF-8BB2-4498-84A7-C5851F593DF1}</a:tableStyleId>
              </a:tblPr>
              <a:tblGrid>
                <a:gridCol w="609279">
                  <a:extLst>
                    <a:ext uri="{9D8B030D-6E8A-4147-A177-3AD203B41FA5}">
                      <a16:colId xmlns:a16="http://schemas.microsoft.com/office/drawing/2014/main" val="20000"/>
                    </a:ext>
                  </a:extLst>
                </a:gridCol>
                <a:gridCol w="2575227">
                  <a:extLst>
                    <a:ext uri="{9D8B030D-6E8A-4147-A177-3AD203B41FA5}">
                      <a16:colId xmlns:a16="http://schemas.microsoft.com/office/drawing/2014/main" val="20001"/>
                    </a:ext>
                  </a:extLst>
                </a:gridCol>
                <a:gridCol w="1302109">
                  <a:extLst>
                    <a:ext uri="{9D8B030D-6E8A-4147-A177-3AD203B41FA5}">
                      <a16:colId xmlns:a16="http://schemas.microsoft.com/office/drawing/2014/main" val="20002"/>
                    </a:ext>
                  </a:extLst>
                </a:gridCol>
                <a:gridCol w="6652080">
                  <a:extLst>
                    <a:ext uri="{9D8B030D-6E8A-4147-A177-3AD203B41FA5}">
                      <a16:colId xmlns:a16="http://schemas.microsoft.com/office/drawing/2014/main" val="20003"/>
                    </a:ext>
                  </a:extLst>
                </a:gridCol>
              </a:tblGrid>
              <a:tr h="360893">
                <a:tc gridSpan="4">
                  <a:txBody>
                    <a:bodyPr/>
                    <a:lstStyle/>
                    <a:p>
                      <a:pPr algn="l">
                        <a:lnSpc>
                          <a:spcPct val="115000"/>
                        </a:lnSpc>
                        <a:spcAft>
                          <a:spcPts val="0"/>
                        </a:spcAft>
                      </a:pPr>
                      <a:r>
                        <a:rPr lang="lt-LT" sz="2000" dirty="0" smtClean="0">
                          <a:effectLst/>
                        </a:rPr>
                        <a:t>SEGMENTAS</a:t>
                      </a:r>
                      <a:r>
                        <a:rPr lang="en-US" sz="2000" dirty="0" smtClean="0">
                          <a:effectLst/>
                        </a:rPr>
                        <a:t>:_______________</a:t>
                      </a:r>
                      <a:r>
                        <a:rPr lang="lt-LT" sz="2000" baseline="0" dirty="0" smtClean="0">
                          <a:effectLst/>
                        </a:rPr>
                        <a:t>DATA:_____________________</a:t>
                      </a:r>
                      <a:endParaRPr lang="en-US" sz="2000" dirty="0">
                        <a:effectLst/>
                        <a:latin typeface="+mn-lt"/>
                        <a:ea typeface="MS Mincho"/>
                        <a:cs typeface="Times New Roman"/>
                      </a:endParaRPr>
                    </a:p>
                  </a:txBody>
                  <a:tcPr marL="68576" marR="68576"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8260">
                <a:tc>
                  <a:txBody>
                    <a:bodyPr/>
                    <a:lstStyle/>
                    <a:p>
                      <a:pPr algn="ctr">
                        <a:lnSpc>
                          <a:spcPct val="115000"/>
                        </a:lnSpc>
                        <a:spcAft>
                          <a:spcPts val="0"/>
                        </a:spcAft>
                      </a:pPr>
                      <a:r>
                        <a:rPr lang="en-US" sz="1500" dirty="0">
                          <a:solidFill>
                            <a:srgbClr val="666666"/>
                          </a:solidFill>
                          <a:effectLst/>
                        </a:rPr>
                        <a:t>#</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SKAUSMAI</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endParaRPr>
                    </a:p>
                    <a:p>
                      <a:pPr algn="ctr">
                        <a:lnSpc>
                          <a:spcPct val="115000"/>
                        </a:lnSpc>
                        <a:spcAft>
                          <a:spcPts val="0"/>
                        </a:spcAft>
                      </a:pPr>
                      <a:r>
                        <a:rPr lang="en-US" sz="1500" dirty="0">
                          <a:solidFill>
                            <a:srgbClr val="666666"/>
                          </a:solidFill>
                          <a:effectLst/>
                        </a:rPr>
                        <a:t>1 - 10</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KLAUSIMAI</a:t>
                      </a:r>
                      <a:endParaRPr lang="lt-LT" sz="1500" b="1" dirty="0">
                        <a:solidFill>
                          <a:srgbClr val="666666"/>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1"/>
                  </a:ext>
                </a:extLst>
              </a:tr>
              <a:tr h="247312">
                <a:tc>
                  <a:txBody>
                    <a:bodyPr/>
                    <a:lstStyle/>
                    <a:p>
                      <a:pPr algn="ctr">
                        <a:lnSpc>
                          <a:spcPct val="100000"/>
                        </a:lnSpc>
                        <a:spcAft>
                          <a:spcPts val="0"/>
                        </a:spcAft>
                      </a:pPr>
                      <a:endParaRPr lang="lt-LT" sz="1600" b="0" dirty="0">
                        <a:solidFill>
                          <a:schemeClr val="tx1"/>
                        </a:solidFill>
                        <a:effectLst/>
                        <a:latin typeface="+mn-lt"/>
                        <a:ea typeface="MS Mincho"/>
                        <a:cs typeface="Times New Roman"/>
                      </a:endParaRPr>
                    </a:p>
                  </a:txBody>
                  <a:tcPr marL="68576" marR="68576" marT="0" marB="0"/>
                </a:tc>
                <a:tc>
                  <a:txBody>
                    <a:bodyPr/>
                    <a:lstStyle/>
                    <a:p>
                      <a:pPr algn="l">
                        <a:lnSpc>
                          <a:spcPct val="100000"/>
                        </a:lnSpc>
                        <a:buFont typeface="Arial" panose="020B0604020202020204" pitchFamily="34" charset="0"/>
                        <a:buNone/>
                      </a:pPr>
                      <a:endParaRPr lang="en-US" sz="1600" kern="1200" dirty="0">
                        <a:solidFill>
                          <a:schemeClr val="tx1"/>
                        </a:solidFill>
                        <a:latin typeface="+mn-lt"/>
                        <a:ea typeface="+mn-ea"/>
                        <a:cs typeface="+mn-cs"/>
                      </a:endParaRPr>
                    </a:p>
                  </a:txBody>
                  <a:tcPr marL="68576" marR="68576" marT="0" marB="0" anchor="ctr"/>
                </a:tc>
                <a:tc>
                  <a:txBody>
                    <a:bodyPr/>
                    <a:lstStyle/>
                    <a:p>
                      <a:pPr algn="ctr">
                        <a:lnSpc>
                          <a:spcPct val="100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rowSpan="16">
                  <a:txBody>
                    <a:bodyPr/>
                    <a:lstStyle/>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Dėl</a:t>
                      </a:r>
                      <a:r>
                        <a:rPr lang="lt-LT" sz="1900" baseline="0" dirty="0" smtClean="0">
                          <a:solidFill>
                            <a:srgbClr val="666666"/>
                          </a:solidFill>
                          <a:effectLst/>
                        </a:rPr>
                        <a:t> ko klientai jaučiasi nusivylę ir susierzinę?</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Kas reikalauja per daug laiko, pastangų ar nervų?</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Kas</a:t>
                      </a:r>
                      <a:r>
                        <a:rPr lang="lt-LT" sz="1900" baseline="0" dirty="0" smtClean="0">
                          <a:solidFill>
                            <a:srgbClr val="666666"/>
                          </a:solidFill>
                          <a:effectLst/>
                        </a:rPr>
                        <a:t> kainuoja per daug? Ir kas yra per daug?</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Ko klientai bijo labiausiai?</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Ką</a:t>
                      </a:r>
                      <a:r>
                        <a:rPr lang="lt-LT" sz="1900" baseline="0" dirty="0" smtClean="0">
                          <a:solidFill>
                            <a:srgbClr val="666666"/>
                          </a:solidFill>
                          <a:effectLst/>
                        </a:rPr>
                        <a:t> jie bijo prarasti ar nepasiekti?</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Kas klientus palaiko pabudusius naktį?</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Ko</a:t>
                      </a:r>
                      <a:r>
                        <a:rPr lang="lt-LT" sz="1900" baseline="0" dirty="0" smtClean="0">
                          <a:solidFill>
                            <a:srgbClr val="666666"/>
                          </a:solidFill>
                          <a:effectLst/>
                        </a:rPr>
                        <a:t> trūksta dabartiniuose vertės pasiūlymuose rinkoje?</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Kokių privalumų trūksta?</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Kokias</a:t>
                      </a:r>
                      <a:r>
                        <a:rPr lang="lt-LT" sz="1900" baseline="0" dirty="0" smtClean="0">
                          <a:solidFill>
                            <a:srgbClr val="666666"/>
                          </a:solidFill>
                          <a:effectLst/>
                        </a:rPr>
                        <a:t> klaidas dažniausiai daro klientai?</a:t>
                      </a: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Kokios kliūtys</a:t>
                      </a:r>
                      <a:r>
                        <a:rPr lang="lt-LT" sz="1900" baseline="0" dirty="0" smtClean="0">
                          <a:solidFill>
                            <a:srgbClr val="666666"/>
                          </a:solidFill>
                          <a:effectLst/>
                        </a:rPr>
                        <a:t> gali sutrukdyti klientams priimti naujus vertės pasiūlymus? </a:t>
                      </a:r>
                      <a:r>
                        <a:rPr lang="lt-LT" sz="1900" dirty="0" smtClean="0">
                          <a:solidFill>
                            <a:srgbClr val="666666"/>
                          </a:solidFill>
                          <a:effectLst/>
                        </a:rPr>
                        <a:t>Ar reikia investuoti pinigų, laiko,</a:t>
                      </a:r>
                      <a:r>
                        <a:rPr lang="lt-LT" sz="1900" baseline="0" dirty="0" smtClean="0">
                          <a:solidFill>
                            <a:srgbClr val="666666"/>
                          </a:solidFill>
                          <a:effectLst/>
                        </a:rPr>
                        <a:t> pastangų?</a:t>
                      </a:r>
                      <a:endParaRPr lang="en-US" sz="1900" dirty="0" smtClean="0">
                        <a:solidFill>
                          <a:srgbClr val="666666"/>
                        </a:solidFill>
                        <a:effectLst/>
                        <a:latin typeface="+mn-lt"/>
                      </a:endParaRPr>
                    </a:p>
                    <a:p>
                      <a:pPr marL="374650" indent="-285750" algn="l">
                        <a:lnSpc>
                          <a:spcPct val="115000"/>
                        </a:lnSpc>
                        <a:spcAft>
                          <a:spcPts val="0"/>
                        </a:spcAft>
                        <a:buClr>
                          <a:srgbClr val="DDB5FA"/>
                        </a:buClr>
                        <a:buSzPct val="150000"/>
                        <a:buFont typeface="Arial" panose="020B0604020202020204" pitchFamily="34" charset="0"/>
                        <a:buChar char="•"/>
                      </a:pPr>
                      <a:endParaRPr lang="en-US" sz="1900" dirty="0">
                        <a:solidFill>
                          <a:srgbClr val="666666"/>
                        </a:solidFill>
                        <a:effectLst/>
                        <a:latin typeface="+mn-lt"/>
                      </a:endParaRPr>
                    </a:p>
                  </a:txBody>
                  <a:tcPr marL="68576" marR="68576" marT="0" marB="0"/>
                </a:tc>
                <a:extLst>
                  <a:ext uri="{0D108BD9-81ED-4DB2-BD59-A6C34878D82A}">
                    <a16:rowId xmlns:a16="http://schemas.microsoft.com/office/drawing/2014/main" val="10002"/>
                  </a:ext>
                </a:extLst>
              </a:tr>
              <a:tr h="182880">
                <a:tc>
                  <a:txBody>
                    <a:bodyPr/>
                    <a:lstStyle/>
                    <a:p>
                      <a:pPr algn="ctr">
                        <a:lnSpc>
                          <a:spcPct val="100000"/>
                        </a:lnSpc>
                        <a:spcAft>
                          <a:spcPts val="0"/>
                        </a:spcAft>
                      </a:pPr>
                      <a:endParaRPr lang="lt-LT" sz="1600" b="0" dirty="0">
                        <a:solidFill>
                          <a:schemeClr val="tx1"/>
                        </a:solidFill>
                        <a:effectLst/>
                        <a:latin typeface="+mn-lt"/>
                        <a:ea typeface="MS Mincho"/>
                        <a:cs typeface="Times New Roman"/>
                      </a:endParaRPr>
                    </a:p>
                  </a:txBody>
                  <a:tcPr marL="68576" marR="68576" marT="0" marB="0"/>
                </a:tc>
                <a:tc>
                  <a:txBody>
                    <a:bodyPr/>
                    <a:lstStyle/>
                    <a:p>
                      <a:pPr algn="l">
                        <a:lnSpc>
                          <a:spcPct val="100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00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3"/>
                  </a:ext>
                </a:extLst>
              </a:tr>
              <a:tr h="182880">
                <a:tc>
                  <a:txBody>
                    <a:bodyPr/>
                    <a:lstStyle/>
                    <a:p>
                      <a:pPr algn="ctr">
                        <a:lnSpc>
                          <a:spcPct val="100000"/>
                        </a:lnSpc>
                        <a:spcAft>
                          <a:spcPts val="0"/>
                        </a:spcAft>
                      </a:pPr>
                      <a:endParaRPr lang="lt-LT" sz="1600" b="0" dirty="0">
                        <a:solidFill>
                          <a:schemeClr val="tx1"/>
                        </a:solidFill>
                        <a:effectLst/>
                        <a:latin typeface="+mn-lt"/>
                        <a:ea typeface="MS Mincho"/>
                        <a:cs typeface="Times New Roman"/>
                      </a:endParaRPr>
                    </a:p>
                  </a:txBody>
                  <a:tcPr marL="68576" marR="68576" marT="0" marB="0"/>
                </a:tc>
                <a:tc>
                  <a:txBody>
                    <a:bodyPr/>
                    <a:lstStyle/>
                    <a:p>
                      <a:pPr algn="l">
                        <a:lnSpc>
                          <a:spcPct val="100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00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4"/>
                  </a:ext>
                </a:extLst>
              </a:tr>
              <a:tr h="182880">
                <a:tc>
                  <a:txBody>
                    <a:bodyPr/>
                    <a:lstStyle/>
                    <a:p>
                      <a:pPr algn="l">
                        <a:lnSpc>
                          <a:spcPct val="100000"/>
                        </a:lnSpc>
                        <a:spcAft>
                          <a:spcPts val="0"/>
                        </a:spcAft>
                      </a:pPr>
                      <a:r>
                        <a:rPr lang="en-US" sz="1500" dirty="0">
                          <a:solidFill>
                            <a:schemeClr val="tx1"/>
                          </a:solidFill>
                          <a:effectLst/>
                        </a:rPr>
                        <a:t> </a:t>
                      </a:r>
                      <a:endParaRPr lang="lt-LT" sz="1500" dirty="0">
                        <a:solidFill>
                          <a:schemeClr val="tx1"/>
                        </a:solidFill>
                        <a:effectLst/>
                        <a:latin typeface="+mn-lt"/>
                        <a:ea typeface="MS Mincho"/>
                        <a:cs typeface="Times New Roman"/>
                      </a:endParaRPr>
                    </a:p>
                  </a:txBody>
                  <a:tcPr marL="68576" marR="68576" marT="0" marB="0"/>
                </a:tc>
                <a:tc>
                  <a:txBody>
                    <a:bodyPr/>
                    <a:lstStyle/>
                    <a:p>
                      <a:pPr algn="l">
                        <a:lnSpc>
                          <a:spcPct val="100000"/>
                        </a:lnSpc>
                        <a:spcAft>
                          <a:spcPts val="0"/>
                        </a:spcAft>
                      </a:pPr>
                      <a:r>
                        <a:rPr lang="en-US" sz="1500" dirty="0">
                          <a:solidFill>
                            <a:schemeClr val="tx1"/>
                          </a:solidFill>
                          <a:effectLst/>
                        </a:rPr>
                        <a:t> </a:t>
                      </a:r>
                      <a:endParaRPr lang="lt-LT" sz="1500" dirty="0">
                        <a:solidFill>
                          <a:schemeClr val="tx1"/>
                        </a:solidFill>
                        <a:effectLst/>
                        <a:latin typeface="+mn-lt"/>
                        <a:ea typeface="MS Mincho"/>
                        <a:cs typeface="Times New Roman"/>
                      </a:endParaRPr>
                    </a:p>
                  </a:txBody>
                  <a:tcPr marL="68576" marR="68576" marT="0" marB="0" anchor="ctr"/>
                </a:tc>
                <a:tc>
                  <a:txBody>
                    <a:bodyPr/>
                    <a:lstStyle/>
                    <a:p>
                      <a:pPr algn="l">
                        <a:lnSpc>
                          <a:spcPct val="100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5"/>
                  </a:ext>
                </a:extLst>
              </a:tr>
              <a:tr h="231900">
                <a:tc>
                  <a:txBody>
                    <a:bodyPr/>
                    <a:lstStyle/>
                    <a:p>
                      <a:pPr algn="ctr">
                        <a:lnSpc>
                          <a:spcPct val="100000"/>
                        </a:lnSpc>
                        <a:spcAft>
                          <a:spcPts val="0"/>
                        </a:spcAft>
                      </a:pPr>
                      <a:endParaRPr lang="lt-LT" sz="1500" dirty="0">
                        <a:solidFill>
                          <a:schemeClr val="tx1"/>
                        </a:solidFill>
                        <a:effectLst/>
                        <a:latin typeface="+mn-lt"/>
                        <a:ea typeface="MS Mincho"/>
                        <a:cs typeface="Times New Roman"/>
                      </a:endParaRPr>
                    </a:p>
                  </a:txBody>
                  <a:tcPr marL="68576" marR="68576" marT="0" marB="0"/>
                </a:tc>
                <a:tc>
                  <a:txBody>
                    <a:bodyPr/>
                    <a:lstStyle/>
                    <a:p>
                      <a:pPr algn="l">
                        <a:lnSpc>
                          <a:spcPct val="100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a:txBody>
                    <a:bodyPr/>
                    <a:lstStyle/>
                    <a:p>
                      <a:pPr algn="ctr">
                        <a:lnSpc>
                          <a:spcPct val="100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6"/>
                  </a:ext>
                </a:extLst>
              </a:tr>
              <a:tr h="231900">
                <a:tc>
                  <a:txBody>
                    <a:bodyPr/>
                    <a:lstStyle/>
                    <a:p>
                      <a:pPr algn="l">
                        <a:lnSpc>
                          <a:spcPct val="100000"/>
                        </a:lnSpc>
                        <a:spcAft>
                          <a:spcPts val="0"/>
                        </a:spcAft>
                      </a:pPr>
                      <a:r>
                        <a:rPr lang="en-US" sz="1500" dirty="0">
                          <a:solidFill>
                            <a:schemeClr val="tx1"/>
                          </a:solidFill>
                          <a:effectLst/>
                        </a:rPr>
                        <a:t> </a:t>
                      </a:r>
                      <a:endParaRPr lang="lt-LT" sz="1500" dirty="0">
                        <a:solidFill>
                          <a:schemeClr val="tx1"/>
                        </a:solidFill>
                        <a:effectLst/>
                        <a:latin typeface="+mn-lt"/>
                        <a:ea typeface="MS Mincho"/>
                        <a:cs typeface="Times New Roman"/>
                      </a:endParaRPr>
                    </a:p>
                  </a:txBody>
                  <a:tcPr marL="68576" marR="68576" marT="0" marB="0"/>
                </a:tc>
                <a:tc>
                  <a:txBody>
                    <a:bodyPr/>
                    <a:lstStyle/>
                    <a:p>
                      <a:pPr algn="l">
                        <a:lnSpc>
                          <a:spcPct val="100000"/>
                        </a:lnSpc>
                        <a:spcAft>
                          <a:spcPts val="0"/>
                        </a:spcAft>
                      </a:pPr>
                      <a:r>
                        <a:rPr lang="en-US" sz="1500" dirty="0">
                          <a:solidFill>
                            <a:schemeClr val="tx1"/>
                          </a:solidFill>
                          <a:effectLst/>
                        </a:rPr>
                        <a:t> </a:t>
                      </a:r>
                      <a:endParaRPr lang="lt-LT" sz="1500" dirty="0">
                        <a:solidFill>
                          <a:schemeClr val="tx1"/>
                        </a:solidFill>
                        <a:effectLst/>
                        <a:latin typeface="+mn-lt"/>
                        <a:ea typeface="MS Mincho"/>
                        <a:cs typeface="Times New Roman"/>
                      </a:endParaRPr>
                    </a:p>
                  </a:txBody>
                  <a:tcPr marL="68576" marR="68576" marT="0" marB="0" anchor="ctr"/>
                </a:tc>
                <a:tc>
                  <a:txBody>
                    <a:bodyPr/>
                    <a:lstStyle/>
                    <a:p>
                      <a:pPr algn="l">
                        <a:lnSpc>
                          <a:spcPct val="100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7"/>
                  </a:ext>
                </a:extLst>
              </a:tr>
              <a:tr h="231900">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8"/>
                  </a:ext>
                </a:extLst>
              </a:tr>
              <a:tr h="231900">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9"/>
                  </a:ext>
                </a:extLst>
              </a:tr>
              <a:tr h="231900">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0"/>
                  </a:ext>
                </a:extLst>
              </a:tr>
              <a:tr h="286142">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1"/>
                  </a:ext>
                </a:extLst>
              </a:tr>
              <a:tr h="290779">
                <a:tc>
                  <a:txBody>
                    <a:bodyPr/>
                    <a:lstStyle/>
                    <a:p>
                      <a:pPr algn="l">
                        <a:lnSpc>
                          <a:spcPct val="115000"/>
                        </a:lnSpc>
                        <a:spcAft>
                          <a:spcPts val="0"/>
                        </a:spcAft>
                      </a:pPr>
                      <a:r>
                        <a:rPr lang="en-US" sz="1500" dirty="0">
                          <a:effectLst/>
                        </a:rPr>
                        <a:t> </a:t>
                      </a: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effectLst/>
                        </a:rPr>
                        <a:t> </a:t>
                      </a: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effectLst/>
                        </a:rPr>
                        <a:t> </a:t>
                      </a: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2"/>
                  </a:ext>
                </a:extLst>
              </a:tr>
              <a:tr h="234035">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2168458498"/>
                  </a:ext>
                </a:extLst>
              </a:tr>
              <a:tr h="234035">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3650575278"/>
                  </a:ext>
                </a:extLst>
              </a:tr>
              <a:tr h="234035">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861472920"/>
                  </a:ext>
                </a:extLst>
              </a:tr>
              <a:tr h="234035">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3"/>
                  </a:ext>
                </a:extLst>
              </a:tr>
              <a:tr h="182880">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19" name="Rectangle 18" hidden="1">
            <a:extLst>
              <a:ext uri="{FF2B5EF4-FFF2-40B4-BE49-F238E27FC236}">
                <a16:creationId xmlns:a16="http://schemas.microsoft.com/office/drawing/2014/main" id="{FEA90154-627C-407B-A081-1652729BFF28}"/>
              </a:ext>
            </a:extLst>
          </p:cNvPr>
          <p:cNvSpPr>
            <a:spLocks noSelect="1" noChangeArrowheads="1"/>
          </p:cNvSpPr>
          <p:nvPr/>
        </p:nvSpPr>
        <p:spPr bwMode="auto">
          <a:xfrm>
            <a:off x="2932112" y="2013745"/>
            <a:ext cx="9906000" cy="4000500"/>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20" name="Rectangle 19" hidden="1">
            <a:extLst>
              <a:ext uri="{FF2B5EF4-FFF2-40B4-BE49-F238E27FC236}">
                <a16:creationId xmlns:a16="http://schemas.microsoft.com/office/drawing/2014/main" id="{490DAA87-C32A-4AB9-8B81-36BB1799DFDB}"/>
              </a:ext>
            </a:extLst>
          </p:cNvPr>
          <p:cNvSpPr>
            <a:spLocks noSelect="1" noChangeArrowheads="1"/>
          </p:cNvSpPr>
          <p:nvPr/>
        </p:nvSpPr>
        <p:spPr bwMode="auto">
          <a:xfrm>
            <a:off x="2932112" y="2013745"/>
            <a:ext cx="9906000" cy="3529012"/>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74826" name="TextBox 5">
            <a:extLst>
              <a:ext uri="{FF2B5EF4-FFF2-40B4-BE49-F238E27FC236}">
                <a16:creationId xmlns:a16="http://schemas.microsoft.com/office/drawing/2014/main" id="{E8F42094-55D5-4BA5-BA50-5A77001456BA}"/>
              </a:ext>
            </a:extLst>
          </p:cNvPr>
          <p:cNvSpPr txBox="1">
            <a:spLocks noChangeArrowheads="1"/>
          </p:cNvSpPr>
          <p:nvPr/>
        </p:nvSpPr>
        <p:spPr bwMode="auto">
          <a:xfrm>
            <a:off x="551658" y="365127"/>
            <a:ext cx="81010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t-LT" altLang="uk-UA" sz="4000" dirty="0" smtClean="0"/>
              <a:t>Atraskite klientų SKAUSMUS</a:t>
            </a:r>
            <a:endParaRPr lang="lt-LT" altLang="uk-UA" sz="4000" dirty="0"/>
          </a:p>
        </p:txBody>
      </p:sp>
      <p:sp>
        <p:nvSpPr>
          <p:cNvPr id="10" name="TextBox 9">
            <a:extLst>
              <a:ext uri="{FF2B5EF4-FFF2-40B4-BE49-F238E27FC236}">
                <a16:creationId xmlns:a16="http://schemas.microsoft.com/office/drawing/2014/main" id="{9E80F7AA-335B-4725-9326-4533FB9EA281}"/>
              </a:ext>
            </a:extLst>
          </p:cNvPr>
          <p:cNvSpPr txBox="1"/>
          <p:nvPr/>
        </p:nvSpPr>
        <p:spPr>
          <a:xfrm>
            <a:off x="10622359" y="280456"/>
            <a:ext cx="1019831" cy="369332"/>
          </a:xfrm>
          <a:prstGeom prst="rect">
            <a:avLst/>
          </a:prstGeom>
          <a:noFill/>
        </p:spPr>
        <p:txBody>
          <a:bodyPr wrap="none" rtlCol="0">
            <a:spAutoFit/>
          </a:bodyPr>
          <a:lstStyle/>
          <a:p>
            <a:r>
              <a:rPr lang="lt-LT" dirty="0" smtClean="0"/>
              <a:t>Šablonas</a:t>
            </a:r>
            <a:endParaRPr lang="en-US" dirty="0"/>
          </a:p>
        </p:txBody>
      </p:sp>
    </p:spTree>
    <p:extLst>
      <p:ext uri="{BB962C8B-B14F-4D97-AF65-F5344CB8AC3E}">
        <p14:creationId xmlns:p14="http://schemas.microsoft.com/office/powerpoint/2010/main" val="59449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VERTĖS PASIŪLYMO </a:t>
            </a:r>
            <a:r>
              <a:rPr lang="lt-LT" dirty="0" smtClean="0"/>
              <a:t>DROBĖ</a:t>
            </a:r>
            <a:r>
              <a:rPr lang="en-US" dirty="0" smtClean="0"/>
              <a:t>: </a:t>
            </a:r>
            <a:r>
              <a:rPr lang="lt-LT" dirty="0" smtClean="0"/>
              <a:t>KLIENTŲ APKLAUSA</a:t>
            </a:r>
            <a:endParaRPr lang="en-US" dirty="0"/>
          </a:p>
        </p:txBody>
      </p:sp>
      <p:sp>
        <p:nvSpPr>
          <p:cNvPr id="3" name="Text Placeholder 2"/>
          <p:cNvSpPr>
            <a:spLocks noGrp="1"/>
          </p:cNvSpPr>
          <p:nvPr>
            <p:ph type="body" idx="1"/>
          </p:nvPr>
        </p:nvSpPr>
        <p:spPr>
          <a:xfrm>
            <a:off x="831850" y="1375747"/>
            <a:ext cx="10515600" cy="1500187"/>
          </a:xfrm>
        </p:spPr>
        <p:txBody>
          <a:bodyPr/>
          <a:lstStyle/>
          <a:p>
            <a:pPr algn="ctr"/>
            <a:r>
              <a:rPr lang="en-US" dirty="0" smtClean="0"/>
              <a:t>2</a:t>
            </a:r>
            <a:r>
              <a:rPr lang="lt-LT" dirty="0" smtClean="0"/>
              <a:t> DALIS</a:t>
            </a:r>
            <a:endParaRPr lang="en-US" dirty="0"/>
          </a:p>
        </p:txBody>
      </p:sp>
    </p:spTree>
    <p:extLst>
      <p:ext uri="{BB962C8B-B14F-4D97-AF65-F5344CB8AC3E}">
        <p14:creationId xmlns:p14="http://schemas.microsoft.com/office/powerpoint/2010/main" val="1726585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8CD50D-0F00-4BB4-B0CC-37F3C8E6F089}"/>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11">
            <a:extLst>
              <a:ext uri="{FF2B5EF4-FFF2-40B4-BE49-F238E27FC236}">
                <a16:creationId xmlns:a16="http://schemas.microsoft.com/office/drawing/2014/main" id="{A08BC0A6-A1EA-4CD3-81AB-8B2BA57D024C}"/>
              </a:ext>
            </a:extLst>
          </p:cNvPr>
          <p:cNvSpPr>
            <a:spLocks noEditPoints="1"/>
          </p:cNvSpPr>
          <p:nvPr/>
        </p:nvSpPr>
        <p:spPr bwMode="auto">
          <a:xfrm>
            <a:off x="7021513" y="2359026"/>
            <a:ext cx="2701132" cy="1507332"/>
          </a:xfrm>
          <a:custGeom>
            <a:avLst/>
            <a:gdLst/>
            <a:ahLst/>
            <a:cxnLst>
              <a:cxn ang="0">
                <a:pos x="1236" y="53"/>
              </a:cxn>
              <a:cxn ang="0">
                <a:pos x="1059" y="78"/>
              </a:cxn>
              <a:cxn ang="0">
                <a:pos x="856" y="140"/>
              </a:cxn>
              <a:cxn ang="0">
                <a:pos x="666" y="233"/>
              </a:cxn>
              <a:cxn ang="0">
                <a:pos x="494" y="357"/>
              </a:cxn>
              <a:cxn ang="0">
                <a:pos x="343" y="508"/>
              </a:cxn>
              <a:cxn ang="0">
                <a:pos x="219" y="687"/>
              </a:cxn>
              <a:cxn ang="0">
                <a:pos x="128" y="883"/>
              </a:cxn>
              <a:cxn ang="0">
                <a:pos x="70" y="1092"/>
              </a:cxn>
              <a:cxn ang="0">
                <a:pos x="49" y="1284"/>
              </a:cxn>
              <a:cxn ang="0">
                <a:pos x="1549" y="1045"/>
              </a:cxn>
              <a:cxn ang="0">
                <a:pos x="2208" y="408"/>
              </a:cxn>
              <a:cxn ang="0">
                <a:pos x="2055" y="280"/>
              </a:cxn>
              <a:cxn ang="0">
                <a:pos x="1863" y="169"/>
              </a:cxn>
              <a:cxn ang="0">
                <a:pos x="1656" y="93"/>
              </a:cxn>
              <a:cxn ang="0">
                <a:pos x="1437" y="55"/>
              </a:cxn>
              <a:cxn ang="0">
                <a:pos x="1325" y="0"/>
              </a:cxn>
              <a:cxn ang="0">
                <a:pos x="1555" y="22"/>
              </a:cxn>
              <a:cxn ang="0">
                <a:pos x="1778" y="82"/>
              </a:cxn>
              <a:cxn ang="0">
                <a:pos x="1985" y="179"/>
              </a:cxn>
              <a:cxn ang="0">
                <a:pos x="2175" y="311"/>
              </a:cxn>
              <a:cxn ang="0">
                <a:pos x="2268" y="400"/>
              </a:cxn>
              <a:cxn ang="0">
                <a:pos x="2262" y="423"/>
              </a:cxn>
              <a:cxn ang="0">
                <a:pos x="2256" y="427"/>
              </a:cxn>
              <a:cxn ang="0">
                <a:pos x="1534" y="1129"/>
              </a:cxn>
              <a:cxn ang="0">
                <a:pos x="1381" y="1276"/>
              </a:cxn>
              <a:cxn ang="0">
                <a:pos x="1360" y="1301"/>
              </a:cxn>
              <a:cxn ang="0">
                <a:pos x="1331" y="1325"/>
              </a:cxn>
              <a:cxn ang="0">
                <a:pos x="23" y="1329"/>
              </a:cxn>
              <a:cxn ang="0">
                <a:pos x="10" y="1325"/>
              </a:cxn>
              <a:cxn ang="0">
                <a:pos x="2" y="1313"/>
              </a:cxn>
              <a:cxn ang="0">
                <a:pos x="4" y="1214"/>
              </a:cxn>
              <a:cxn ang="0">
                <a:pos x="33" y="1034"/>
              </a:cxn>
              <a:cxn ang="0">
                <a:pos x="91" y="846"/>
              </a:cxn>
              <a:cxn ang="0">
                <a:pos x="182" y="658"/>
              </a:cxn>
              <a:cxn ang="0">
                <a:pos x="300" y="487"/>
              </a:cxn>
              <a:cxn ang="0">
                <a:pos x="446" y="336"/>
              </a:cxn>
              <a:cxn ang="0">
                <a:pos x="614" y="208"/>
              </a:cxn>
              <a:cxn ang="0">
                <a:pos x="804" y="107"/>
              </a:cxn>
              <a:cxn ang="0">
                <a:pos x="1005" y="41"/>
              </a:cxn>
              <a:cxn ang="0">
                <a:pos x="1216" y="6"/>
              </a:cxn>
            </a:cxnLst>
            <a:rect l="0" t="0" r="r" b="b"/>
            <a:pathLst>
              <a:path w="2268" h="1329">
                <a:moveTo>
                  <a:pt x="1325" y="49"/>
                </a:moveTo>
                <a:lnTo>
                  <a:pt x="1236" y="53"/>
                </a:lnTo>
                <a:lnTo>
                  <a:pt x="1147" y="62"/>
                </a:lnTo>
                <a:lnTo>
                  <a:pt x="1059" y="78"/>
                </a:lnTo>
                <a:lnTo>
                  <a:pt x="957" y="105"/>
                </a:lnTo>
                <a:lnTo>
                  <a:pt x="856" y="140"/>
                </a:lnTo>
                <a:lnTo>
                  <a:pt x="759" y="183"/>
                </a:lnTo>
                <a:lnTo>
                  <a:pt x="666" y="233"/>
                </a:lnTo>
                <a:lnTo>
                  <a:pt x="577" y="291"/>
                </a:lnTo>
                <a:lnTo>
                  <a:pt x="494" y="357"/>
                </a:lnTo>
                <a:lnTo>
                  <a:pt x="415" y="429"/>
                </a:lnTo>
                <a:lnTo>
                  <a:pt x="343" y="508"/>
                </a:lnTo>
                <a:lnTo>
                  <a:pt x="277" y="596"/>
                </a:lnTo>
                <a:lnTo>
                  <a:pt x="219" y="687"/>
                </a:lnTo>
                <a:lnTo>
                  <a:pt x="169" y="784"/>
                </a:lnTo>
                <a:lnTo>
                  <a:pt x="128" y="883"/>
                </a:lnTo>
                <a:lnTo>
                  <a:pt x="95" y="985"/>
                </a:lnTo>
                <a:lnTo>
                  <a:pt x="70" y="1092"/>
                </a:lnTo>
                <a:lnTo>
                  <a:pt x="54" y="1199"/>
                </a:lnTo>
                <a:lnTo>
                  <a:pt x="49" y="1284"/>
                </a:lnTo>
                <a:lnTo>
                  <a:pt x="1305" y="1284"/>
                </a:lnTo>
                <a:lnTo>
                  <a:pt x="1549" y="1045"/>
                </a:lnTo>
                <a:lnTo>
                  <a:pt x="1888" y="718"/>
                </a:lnTo>
                <a:lnTo>
                  <a:pt x="2208" y="408"/>
                </a:lnTo>
                <a:lnTo>
                  <a:pt x="2144" y="347"/>
                </a:lnTo>
                <a:lnTo>
                  <a:pt x="2055" y="280"/>
                </a:lnTo>
                <a:lnTo>
                  <a:pt x="1962" y="221"/>
                </a:lnTo>
                <a:lnTo>
                  <a:pt x="1863" y="169"/>
                </a:lnTo>
                <a:lnTo>
                  <a:pt x="1760" y="126"/>
                </a:lnTo>
                <a:lnTo>
                  <a:pt x="1656" y="93"/>
                </a:lnTo>
                <a:lnTo>
                  <a:pt x="1547" y="70"/>
                </a:lnTo>
                <a:lnTo>
                  <a:pt x="1437" y="55"/>
                </a:lnTo>
                <a:lnTo>
                  <a:pt x="1325" y="49"/>
                </a:lnTo>
                <a:close/>
                <a:moveTo>
                  <a:pt x="1325" y="0"/>
                </a:moveTo>
                <a:lnTo>
                  <a:pt x="1441" y="6"/>
                </a:lnTo>
                <a:lnTo>
                  <a:pt x="1555" y="22"/>
                </a:lnTo>
                <a:lnTo>
                  <a:pt x="1667" y="47"/>
                </a:lnTo>
                <a:lnTo>
                  <a:pt x="1778" y="82"/>
                </a:lnTo>
                <a:lnTo>
                  <a:pt x="1884" y="126"/>
                </a:lnTo>
                <a:lnTo>
                  <a:pt x="1985" y="179"/>
                </a:lnTo>
                <a:lnTo>
                  <a:pt x="2084" y="241"/>
                </a:lnTo>
                <a:lnTo>
                  <a:pt x="2175" y="311"/>
                </a:lnTo>
                <a:lnTo>
                  <a:pt x="2262" y="390"/>
                </a:lnTo>
                <a:lnTo>
                  <a:pt x="2268" y="400"/>
                </a:lnTo>
                <a:lnTo>
                  <a:pt x="2268" y="411"/>
                </a:lnTo>
                <a:lnTo>
                  <a:pt x="2262" y="423"/>
                </a:lnTo>
                <a:lnTo>
                  <a:pt x="2260" y="425"/>
                </a:lnTo>
                <a:lnTo>
                  <a:pt x="2256" y="427"/>
                </a:lnTo>
                <a:lnTo>
                  <a:pt x="1896" y="778"/>
                </a:lnTo>
                <a:lnTo>
                  <a:pt x="1534" y="1129"/>
                </a:lnTo>
                <a:lnTo>
                  <a:pt x="1456" y="1202"/>
                </a:lnTo>
                <a:lnTo>
                  <a:pt x="1381" y="1276"/>
                </a:lnTo>
                <a:lnTo>
                  <a:pt x="1371" y="1286"/>
                </a:lnTo>
                <a:lnTo>
                  <a:pt x="1360" y="1301"/>
                </a:lnTo>
                <a:lnTo>
                  <a:pt x="1344" y="1315"/>
                </a:lnTo>
                <a:lnTo>
                  <a:pt x="1331" y="1325"/>
                </a:lnTo>
                <a:lnTo>
                  <a:pt x="1317" y="1329"/>
                </a:lnTo>
                <a:lnTo>
                  <a:pt x="23" y="1329"/>
                </a:lnTo>
                <a:lnTo>
                  <a:pt x="16" y="1327"/>
                </a:lnTo>
                <a:lnTo>
                  <a:pt x="10" y="1325"/>
                </a:lnTo>
                <a:lnTo>
                  <a:pt x="4" y="1319"/>
                </a:lnTo>
                <a:lnTo>
                  <a:pt x="2" y="1313"/>
                </a:lnTo>
                <a:lnTo>
                  <a:pt x="0" y="1305"/>
                </a:lnTo>
                <a:lnTo>
                  <a:pt x="4" y="1214"/>
                </a:lnTo>
                <a:lnTo>
                  <a:pt x="16" y="1123"/>
                </a:lnTo>
                <a:lnTo>
                  <a:pt x="33" y="1034"/>
                </a:lnTo>
                <a:lnTo>
                  <a:pt x="56" y="945"/>
                </a:lnTo>
                <a:lnTo>
                  <a:pt x="91" y="846"/>
                </a:lnTo>
                <a:lnTo>
                  <a:pt x="132" y="751"/>
                </a:lnTo>
                <a:lnTo>
                  <a:pt x="182" y="658"/>
                </a:lnTo>
                <a:lnTo>
                  <a:pt x="238" y="570"/>
                </a:lnTo>
                <a:lnTo>
                  <a:pt x="300" y="487"/>
                </a:lnTo>
                <a:lnTo>
                  <a:pt x="370" y="408"/>
                </a:lnTo>
                <a:lnTo>
                  <a:pt x="446" y="336"/>
                </a:lnTo>
                <a:lnTo>
                  <a:pt x="527" y="268"/>
                </a:lnTo>
                <a:lnTo>
                  <a:pt x="614" y="208"/>
                </a:lnTo>
                <a:lnTo>
                  <a:pt x="707" y="154"/>
                </a:lnTo>
                <a:lnTo>
                  <a:pt x="804" y="107"/>
                </a:lnTo>
                <a:lnTo>
                  <a:pt x="903" y="70"/>
                </a:lnTo>
                <a:lnTo>
                  <a:pt x="1005" y="41"/>
                </a:lnTo>
                <a:lnTo>
                  <a:pt x="1110" y="18"/>
                </a:lnTo>
                <a:lnTo>
                  <a:pt x="1216" y="6"/>
                </a:lnTo>
                <a:lnTo>
                  <a:pt x="132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3" name="Freeform 13">
            <a:extLst>
              <a:ext uri="{FF2B5EF4-FFF2-40B4-BE49-F238E27FC236}">
                <a16:creationId xmlns:a16="http://schemas.microsoft.com/office/drawing/2014/main" id="{586D0D35-88C1-4441-8F40-52C8ADA7CADB}"/>
              </a:ext>
            </a:extLst>
          </p:cNvPr>
          <p:cNvSpPr>
            <a:spLocks noEditPoints="1"/>
          </p:cNvSpPr>
          <p:nvPr/>
        </p:nvSpPr>
        <p:spPr bwMode="auto">
          <a:xfrm>
            <a:off x="7021514" y="3813175"/>
            <a:ext cx="2720975" cy="1556544"/>
          </a:xfrm>
          <a:custGeom>
            <a:avLst/>
            <a:gdLst/>
            <a:ahLst/>
            <a:cxnLst>
              <a:cxn ang="0">
                <a:pos x="51" y="132"/>
              </a:cxn>
              <a:cxn ang="0">
                <a:pos x="83" y="343"/>
              </a:cxn>
              <a:cxn ang="0">
                <a:pos x="149" y="547"/>
              </a:cxn>
              <a:cxn ang="0">
                <a:pos x="250" y="737"/>
              </a:cxn>
              <a:cxn ang="0">
                <a:pos x="380" y="905"/>
              </a:cxn>
              <a:cxn ang="0">
                <a:pos x="537" y="1053"/>
              </a:cxn>
              <a:cxn ang="0">
                <a:pos x="719" y="1173"/>
              </a:cxn>
              <a:cxn ang="0">
                <a:pos x="918" y="1258"/>
              </a:cxn>
              <a:cxn ang="0">
                <a:pos x="1129" y="1309"/>
              </a:cxn>
              <a:cxn ang="0">
                <a:pos x="1346" y="1324"/>
              </a:cxn>
              <a:cxn ang="0">
                <a:pos x="1569" y="1301"/>
              </a:cxn>
              <a:cxn ang="0">
                <a:pos x="1782" y="1239"/>
              </a:cxn>
              <a:cxn ang="0">
                <a:pos x="1981" y="1142"/>
              </a:cxn>
              <a:cxn ang="0">
                <a:pos x="2163" y="1010"/>
              </a:cxn>
              <a:cxn ang="0">
                <a:pos x="1973" y="700"/>
              </a:cxn>
              <a:cxn ang="0">
                <a:pos x="47" y="47"/>
              </a:cxn>
              <a:cxn ang="0">
                <a:pos x="1327" y="0"/>
              </a:cxn>
              <a:cxn ang="0">
                <a:pos x="1609" y="273"/>
              </a:cxn>
              <a:cxn ang="0">
                <a:pos x="2285" y="944"/>
              </a:cxn>
              <a:cxn ang="0">
                <a:pos x="2279" y="965"/>
              </a:cxn>
              <a:cxn ang="0">
                <a:pos x="2107" y="1115"/>
              </a:cxn>
              <a:cxn ang="0">
                <a:pos x="1913" y="1233"/>
              </a:cxn>
              <a:cxn ang="0">
                <a:pos x="1704" y="1316"/>
              </a:cxn>
              <a:cxn ang="0">
                <a:pos x="1483" y="1363"/>
              </a:cxn>
              <a:cxn ang="0">
                <a:pos x="1259" y="1371"/>
              </a:cxn>
              <a:cxn ang="0">
                <a:pos x="1032" y="1342"/>
              </a:cxn>
              <a:cxn ang="0">
                <a:pos x="823" y="1276"/>
              </a:cxn>
              <a:cxn ang="0">
                <a:pos x="637" y="1181"/>
              </a:cxn>
              <a:cxn ang="0">
                <a:pos x="469" y="1059"/>
              </a:cxn>
              <a:cxn ang="0">
                <a:pos x="322" y="911"/>
              </a:cxn>
              <a:cxn ang="0">
                <a:pos x="196" y="741"/>
              </a:cxn>
              <a:cxn ang="0">
                <a:pos x="99" y="549"/>
              </a:cxn>
              <a:cxn ang="0">
                <a:pos x="33" y="345"/>
              </a:cxn>
              <a:cxn ang="0">
                <a:pos x="2" y="134"/>
              </a:cxn>
              <a:cxn ang="0">
                <a:pos x="2" y="17"/>
              </a:cxn>
              <a:cxn ang="0">
                <a:pos x="10" y="6"/>
              </a:cxn>
              <a:cxn ang="0">
                <a:pos x="23" y="2"/>
              </a:cxn>
              <a:cxn ang="0">
                <a:pos x="1315" y="0"/>
              </a:cxn>
            </a:cxnLst>
            <a:rect l="0" t="0" r="r" b="b"/>
            <a:pathLst>
              <a:path w="2285" h="1373">
                <a:moveTo>
                  <a:pt x="47" y="47"/>
                </a:moveTo>
                <a:lnTo>
                  <a:pt x="51" y="132"/>
                </a:lnTo>
                <a:lnTo>
                  <a:pt x="62" y="238"/>
                </a:lnTo>
                <a:lnTo>
                  <a:pt x="83" y="343"/>
                </a:lnTo>
                <a:lnTo>
                  <a:pt x="113" y="446"/>
                </a:lnTo>
                <a:lnTo>
                  <a:pt x="149" y="547"/>
                </a:lnTo>
                <a:lnTo>
                  <a:pt x="196" y="644"/>
                </a:lnTo>
                <a:lnTo>
                  <a:pt x="250" y="737"/>
                </a:lnTo>
                <a:lnTo>
                  <a:pt x="310" y="824"/>
                </a:lnTo>
                <a:lnTo>
                  <a:pt x="380" y="905"/>
                </a:lnTo>
                <a:lnTo>
                  <a:pt x="455" y="983"/>
                </a:lnTo>
                <a:lnTo>
                  <a:pt x="537" y="1053"/>
                </a:lnTo>
                <a:lnTo>
                  <a:pt x="626" y="1117"/>
                </a:lnTo>
                <a:lnTo>
                  <a:pt x="719" y="1173"/>
                </a:lnTo>
                <a:lnTo>
                  <a:pt x="815" y="1219"/>
                </a:lnTo>
                <a:lnTo>
                  <a:pt x="918" y="1258"/>
                </a:lnTo>
                <a:lnTo>
                  <a:pt x="1021" y="1289"/>
                </a:lnTo>
                <a:lnTo>
                  <a:pt x="1129" y="1309"/>
                </a:lnTo>
                <a:lnTo>
                  <a:pt x="1238" y="1322"/>
                </a:lnTo>
                <a:lnTo>
                  <a:pt x="1346" y="1324"/>
                </a:lnTo>
                <a:lnTo>
                  <a:pt x="1458" y="1316"/>
                </a:lnTo>
                <a:lnTo>
                  <a:pt x="1569" y="1301"/>
                </a:lnTo>
                <a:lnTo>
                  <a:pt x="1677" y="1274"/>
                </a:lnTo>
                <a:lnTo>
                  <a:pt x="1782" y="1239"/>
                </a:lnTo>
                <a:lnTo>
                  <a:pt x="1884" y="1194"/>
                </a:lnTo>
                <a:lnTo>
                  <a:pt x="1981" y="1142"/>
                </a:lnTo>
                <a:lnTo>
                  <a:pt x="2074" y="1080"/>
                </a:lnTo>
                <a:lnTo>
                  <a:pt x="2163" y="1010"/>
                </a:lnTo>
                <a:lnTo>
                  <a:pt x="2227" y="948"/>
                </a:lnTo>
                <a:lnTo>
                  <a:pt x="1973" y="700"/>
                </a:lnTo>
                <a:lnTo>
                  <a:pt x="1311" y="47"/>
                </a:lnTo>
                <a:lnTo>
                  <a:pt x="47" y="47"/>
                </a:lnTo>
                <a:close/>
                <a:moveTo>
                  <a:pt x="1315" y="0"/>
                </a:moveTo>
                <a:lnTo>
                  <a:pt x="1327" y="0"/>
                </a:lnTo>
                <a:lnTo>
                  <a:pt x="1338" y="6"/>
                </a:lnTo>
                <a:lnTo>
                  <a:pt x="1609" y="273"/>
                </a:lnTo>
                <a:lnTo>
                  <a:pt x="2279" y="933"/>
                </a:lnTo>
                <a:lnTo>
                  <a:pt x="2285" y="944"/>
                </a:lnTo>
                <a:lnTo>
                  <a:pt x="2285" y="954"/>
                </a:lnTo>
                <a:lnTo>
                  <a:pt x="2279" y="965"/>
                </a:lnTo>
                <a:lnTo>
                  <a:pt x="2196" y="1045"/>
                </a:lnTo>
                <a:lnTo>
                  <a:pt x="2107" y="1115"/>
                </a:lnTo>
                <a:lnTo>
                  <a:pt x="2012" y="1179"/>
                </a:lnTo>
                <a:lnTo>
                  <a:pt x="1913" y="1233"/>
                </a:lnTo>
                <a:lnTo>
                  <a:pt x="1811" y="1278"/>
                </a:lnTo>
                <a:lnTo>
                  <a:pt x="1704" y="1316"/>
                </a:lnTo>
                <a:lnTo>
                  <a:pt x="1594" y="1344"/>
                </a:lnTo>
                <a:lnTo>
                  <a:pt x="1483" y="1363"/>
                </a:lnTo>
                <a:lnTo>
                  <a:pt x="1371" y="1373"/>
                </a:lnTo>
                <a:lnTo>
                  <a:pt x="1259" y="1371"/>
                </a:lnTo>
                <a:lnTo>
                  <a:pt x="1145" y="1361"/>
                </a:lnTo>
                <a:lnTo>
                  <a:pt x="1032" y="1342"/>
                </a:lnTo>
                <a:lnTo>
                  <a:pt x="922" y="1311"/>
                </a:lnTo>
                <a:lnTo>
                  <a:pt x="823" y="1276"/>
                </a:lnTo>
                <a:lnTo>
                  <a:pt x="728" y="1231"/>
                </a:lnTo>
                <a:lnTo>
                  <a:pt x="637" y="1181"/>
                </a:lnTo>
                <a:lnTo>
                  <a:pt x="552" y="1123"/>
                </a:lnTo>
                <a:lnTo>
                  <a:pt x="469" y="1059"/>
                </a:lnTo>
                <a:lnTo>
                  <a:pt x="391" y="989"/>
                </a:lnTo>
                <a:lnTo>
                  <a:pt x="322" y="911"/>
                </a:lnTo>
                <a:lnTo>
                  <a:pt x="256" y="830"/>
                </a:lnTo>
                <a:lnTo>
                  <a:pt x="196" y="741"/>
                </a:lnTo>
                <a:lnTo>
                  <a:pt x="143" y="646"/>
                </a:lnTo>
                <a:lnTo>
                  <a:pt x="99" y="549"/>
                </a:lnTo>
                <a:lnTo>
                  <a:pt x="62" y="448"/>
                </a:lnTo>
                <a:lnTo>
                  <a:pt x="33" y="345"/>
                </a:lnTo>
                <a:lnTo>
                  <a:pt x="14" y="240"/>
                </a:lnTo>
                <a:lnTo>
                  <a:pt x="2" y="134"/>
                </a:lnTo>
                <a:lnTo>
                  <a:pt x="0" y="25"/>
                </a:lnTo>
                <a:lnTo>
                  <a:pt x="2" y="17"/>
                </a:lnTo>
                <a:lnTo>
                  <a:pt x="4" y="12"/>
                </a:lnTo>
                <a:lnTo>
                  <a:pt x="10" y="6"/>
                </a:lnTo>
                <a:lnTo>
                  <a:pt x="16" y="4"/>
                </a:lnTo>
                <a:lnTo>
                  <a:pt x="23" y="2"/>
                </a:lnTo>
                <a:lnTo>
                  <a:pt x="1313" y="2"/>
                </a:lnTo>
                <a:lnTo>
                  <a:pt x="131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6" name="Freeform 12">
            <a:extLst>
              <a:ext uri="{FF2B5EF4-FFF2-40B4-BE49-F238E27FC236}">
                <a16:creationId xmlns:a16="http://schemas.microsoft.com/office/drawing/2014/main" id="{C970C4E1-292B-4BDB-8690-4BFA4BD19DC7}"/>
              </a:ext>
            </a:extLst>
          </p:cNvPr>
          <p:cNvSpPr>
            <a:spLocks noEditPoints="1"/>
          </p:cNvSpPr>
          <p:nvPr/>
        </p:nvSpPr>
        <p:spPr bwMode="auto">
          <a:xfrm>
            <a:off x="8566944" y="2792413"/>
            <a:ext cx="1608931" cy="2121695"/>
          </a:xfrm>
          <a:custGeom>
            <a:avLst/>
            <a:gdLst/>
            <a:ahLst/>
            <a:cxnLst>
              <a:cxn ang="0">
                <a:pos x="945" y="59"/>
              </a:cxn>
              <a:cxn ang="0">
                <a:pos x="716" y="281"/>
              </a:cxn>
              <a:cxn ang="0">
                <a:pos x="377" y="609"/>
              </a:cxn>
              <a:cxn ang="0">
                <a:pos x="58" y="921"/>
              </a:cxn>
              <a:cxn ang="0">
                <a:pos x="176" y="1040"/>
              </a:cxn>
              <a:cxn ang="0">
                <a:pos x="313" y="1175"/>
              </a:cxn>
              <a:cxn ang="0">
                <a:pos x="648" y="1503"/>
              </a:cxn>
              <a:cxn ang="0">
                <a:pos x="964" y="1817"/>
              </a:cxn>
              <a:cxn ang="0">
                <a:pos x="1022" y="1751"/>
              </a:cxn>
              <a:cxn ang="0">
                <a:pos x="1088" y="1660"/>
              </a:cxn>
              <a:cxn ang="0">
                <a:pos x="1144" y="1567"/>
              </a:cxn>
              <a:cxn ang="0">
                <a:pos x="1194" y="1466"/>
              </a:cxn>
              <a:cxn ang="0">
                <a:pos x="1235" y="1363"/>
              </a:cxn>
              <a:cxn ang="0">
                <a:pos x="1266" y="1257"/>
              </a:cxn>
              <a:cxn ang="0">
                <a:pos x="1289" y="1148"/>
              </a:cxn>
              <a:cxn ang="0">
                <a:pos x="1301" y="1038"/>
              </a:cxn>
              <a:cxn ang="0">
                <a:pos x="1305" y="925"/>
              </a:cxn>
              <a:cxn ang="0">
                <a:pos x="1297" y="815"/>
              </a:cxn>
              <a:cxn ang="0">
                <a:pos x="1281" y="706"/>
              </a:cxn>
              <a:cxn ang="0">
                <a:pos x="1256" y="601"/>
              </a:cxn>
              <a:cxn ang="0">
                <a:pos x="1221" y="497"/>
              </a:cxn>
              <a:cxn ang="0">
                <a:pos x="1179" y="398"/>
              </a:cxn>
              <a:cxn ang="0">
                <a:pos x="1129" y="301"/>
              </a:cxn>
              <a:cxn ang="0">
                <a:pos x="1070" y="210"/>
              </a:cxn>
              <a:cxn ang="0">
                <a:pos x="1003" y="123"/>
              </a:cxn>
              <a:cxn ang="0">
                <a:pos x="945" y="59"/>
              </a:cxn>
              <a:cxn ang="0">
                <a:pos x="952" y="0"/>
              </a:cxn>
              <a:cxn ang="0">
                <a:pos x="964" y="8"/>
              </a:cxn>
              <a:cxn ang="0">
                <a:pos x="1005" y="51"/>
              </a:cxn>
              <a:cxn ang="0">
                <a:pos x="1074" y="136"/>
              </a:cxn>
              <a:cxn ang="0">
                <a:pos x="1138" y="225"/>
              </a:cxn>
              <a:cxn ang="0">
                <a:pos x="1194" y="320"/>
              </a:cxn>
              <a:cxn ang="0">
                <a:pos x="1243" y="419"/>
              </a:cxn>
              <a:cxn ang="0">
                <a:pos x="1281" y="522"/>
              </a:cxn>
              <a:cxn ang="0">
                <a:pos x="1312" y="629"/>
              </a:cxn>
              <a:cxn ang="0">
                <a:pos x="1334" y="735"/>
              </a:cxn>
              <a:cxn ang="0">
                <a:pos x="1347" y="846"/>
              </a:cxn>
              <a:cxn ang="0">
                <a:pos x="1351" y="956"/>
              </a:cxn>
              <a:cxn ang="0">
                <a:pos x="1345" y="1069"/>
              </a:cxn>
              <a:cxn ang="0">
                <a:pos x="1330" y="1179"/>
              </a:cxn>
              <a:cxn ang="0">
                <a:pos x="1305" y="1288"/>
              </a:cxn>
              <a:cxn ang="0">
                <a:pos x="1272" y="1394"/>
              </a:cxn>
              <a:cxn ang="0">
                <a:pos x="1231" y="1497"/>
              </a:cxn>
              <a:cxn ang="0">
                <a:pos x="1181" y="1596"/>
              </a:cxn>
              <a:cxn ang="0">
                <a:pos x="1123" y="1691"/>
              </a:cxn>
              <a:cxn ang="0">
                <a:pos x="1055" y="1780"/>
              </a:cxn>
              <a:cxn ang="0">
                <a:pos x="981" y="1865"/>
              </a:cxn>
              <a:cxn ang="0">
                <a:pos x="970" y="1871"/>
              </a:cxn>
              <a:cxn ang="0">
                <a:pos x="958" y="1871"/>
              </a:cxn>
              <a:cxn ang="0">
                <a:pos x="948" y="1865"/>
              </a:cxn>
              <a:cxn ang="0">
                <a:pos x="668" y="1590"/>
              </a:cxn>
              <a:cxn ang="0">
                <a:pos x="5" y="939"/>
              </a:cxn>
              <a:cxn ang="0">
                <a:pos x="0" y="927"/>
              </a:cxn>
              <a:cxn ang="0">
                <a:pos x="0" y="915"/>
              </a:cxn>
              <a:cxn ang="0">
                <a:pos x="5" y="904"/>
              </a:cxn>
              <a:cxn ang="0">
                <a:pos x="253" y="663"/>
              </a:cxn>
              <a:cxn ang="0">
                <a:pos x="592" y="336"/>
              </a:cxn>
              <a:cxn ang="0">
                <a:pos x="929" y="8"/>
              </a:cxn>
              <a:cxn ang="0">
                <a:pos x="941" y="2"/>
              </a:cxn>
              <a:cxn ang="0">
                <a:pos x="952" y="0"/>
              </a:cxn>
            </a:cxnLst>
            <a:rect l="0" t="0" r="r" b="b"/>
            <a:pathLst>
              <a:path w="1351" h="1871">
                <a:moveTo>
                  <a:pt x="945" y="59"/>
                </a:moveTo>
                <a:lnTo>
                  <a:pt x="716" y="281"/>
                </a:lnTo>
                <a:lnTo>
                  <a:pt x="377" y="609"/>
                </a:lnTo>
                <a:lnTo>
                  <a:pt x="58" y="921"/>
                </a:lnTo>
                <a:lnTo>
                  <a:pt x="176" y="1040"/>
                </a:lnTo>
                <a:lnTo>
                  <a:pt x="313" y="1175"/>
                </a:lnTo>
                <a:lnTo>
                  <a:pt x="648" y="1503"/>
                </a:lnTo>
                <a:lnTo>
                  <a:pt x="964" y="1817"/>
                </a:lnTo>
                <a:lnTo>
                  <a:pt x="1022" y="1751"/>
                </a:lnTo>
                <a:lnTo>
                  <a:pt x="1088" y="1660"/>
                </a:lnTo>
                <a:lnTo>
                  <a:pt x="1144" y="1567"/>
                </a:lnTo>
                <a:lnTo>
                  <a:pt x="1194" y="1466"/>
                </a:lnTo>
                <a:lnTo>
                  <a:pt x="1235" y="1363"/>
                </a:lnTo>
                <a:lnTo>
                  <a:pt x="1266" y="1257"/>
                </a:lnTo>
                <a:lnTo>
                  <a:pt x="1289" y="1148"/>
                </a:lnTo>
                <a:lnTo>
                  <a:pt x="1301" y="1038"/>
                </a:lnTo>
                <a:lnTo>
                  <a:pt x="1305" y="925"/>
                </a:lnTo>
                <a:lnTo>
                  <a:pt x="1297" y="815"/>
                </a:lnTo>
                <a:lnTo>
                  <a:pt x="1281" y="706"/>
                </a:lnTo>
                <a:lnTo>
                  <a:pt x="1256" y="601"/>
                </a:lnTo>
                <a:lnTo>
                  <a:pt x="1221" y="497"/>
                </a:lnTo>
                <a:lnTo>
                  <a:pt x="1179" y="398"/>
                </a:lnTo>
                <a:lnTo>
                  <a:pt x="1129" y="301"/>
                </a:lnTo>
                <a:lnTo>
                  <a:pt x="1070" y="210"/>
                </a:lnTo>
                <a:lnTo>
                  <a:pt x="1003" y="123"/>
                </a:lnTo>
                <a:lnTo>
                  <a:pt x="945" y="59"/>
                </a:lnTo>
                <a:close/>
                <a:moveTo>
                  <a:pt x="952" y="0"/>
                </a:moveTo>
                <a:lnTo>
                  <a:pt x="964" y="8"/>
                </a:lnTo>
                <a:lnTo>
                  <a:pt x="1005" y="51"/>
                </a:lnTo>
                <a:lnTo>
                  <a:pt x="1074" y="136"/>
                </a:lnTo>
                <a:lnTo>
                  <a:pt x="1138" y="225"/>
                </a:lnTo>
                <a:lnTo>
                  <a:pt x="1194" y="320"/>
                </a:lnTo>
                <a:lnTo>
                  <a:pt x="1243" y="419"/>
                </a:lnTo>
                <a:lnTo>
                  <a:pt x="1281" y="522"/>
                </a:lnTo>
                <a:lnTo>
                  <a:pt x="1312" y="629"/>
                </a:lnTo>
                <a:lnTo>
                  <a:pt x="1334" y="735"/>
                </a:lnTo>
                <a:lnTo>
                  <a:pt x="1347" y="846"/>
                </a:lnTo>
                <a:lnTo>
                  <a:pt x="1351" y="956"/>
                </a:lnTo>
                <a:lnTo>
                  <a:pt x="1345" y="1069"/>
                </a:lnTo>
                <a:lnTo>
                  <a:pt x="1330" y="1179"/>
                </a:lnTo>
                <a:lnTo>
                  <a:pt x="1305" y="1288"/>
                </a:lnTo>
                <a:lnTo>
                  <a:pt x="1272" y="1394"/>
                </a:lnTo>
                <a:lnTo>
                  <a:pt x="1231" y="1497"/>
                </a:lnTo>
                <a:lnTo>
                  <a:pt x="1181" y="1596"/>
                </a:lnTo>
                <a:lnTo>
                  <a:pt x="1123" y="1691"/>
                </a:lnTo>
                <a:lnTo>
                  <a:pt x="1055" y="1780"/>
                </a:lnTo>
                <a:lnTo>
                  <a:pt x="981" y="1865"/>
                </a:lnTo>
                <a:lnTo>
                  <a:pt x="970" y="1871"/>
                </a:lnTo>
                <a:lnTo>
                  <a:pt x="958" y="1871"/>
                </a:lnTo>
                <a:lnTo>
                  <a:pt x="948" y="1865"/>
                </a:lnTo>
                <a:lnTo>
                  <a:pt x="668" y="1590"/>
                </a:lnTo>
                <a:lnTo>
                  <a:pt x="5" y="939"/>
                </a:lnTo>
                <a:lnTo>
                  <a:pt x="0" y="927"/>
                </a:lnTo>
                <a:lnTo>
                  <a:pt x="0" y="915"/>
                </a:lnTo>
                <a:lnTo>
                  <a:pt x="5" y="904"/>
                </a:lnTo>
                <a:lnTo>
                  <a:pt x="253" y="663"/>
                </a:lnTo>
                <a:lnTo>
                  <a:pt x="592" y="336"/>
                </a:lnTo>
                <a:lnTo>
                  <a:pt x="929" y="8"/>
                </a:lnTo>
                <a:lnTo>
                  <a:pt x="941" y="2"/>
                </a:lnTo>
                <a:lnTo>
                  <a:pt x="952"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graphicFrame>
        <p:nvGraphicFramePr>
          <p:cNvPr id="2" name="Table 1">
            <a:extLst>
              <a:ext uri="{FF2B5EF4-FFF2-40B4-BE49-F238E27FC236}">
                <a16:creationId xmlns:a16="http://schemas.microsoft.com/office/drawing/2014/main" id="{F7E9D142-F63A-41B2-A565-5161AD42D29B}"/>
              </a:ext>
            </a:extLst>
          </p:cNvPr>
          <p:cNvGraphicFramePr>
            <a:graphicFrameLocks noGrp="1"/>
          </p:cNvGraphicFramePr>
          <p:nvPr>
            <p:extLst>
              <p:ext uri="{D42A27DB-BD31-4B8C-83A1-F6EECF244321}">
                <p14:modId xmlns:p14="http://schemas.microsoft.com/office/powerpoint/2010/main" val="2249875706"/>
              </p:ext>
            </p:extLst>
          </p:nvPr>
        </p:nvGraphicFramePr>
        <p:xfrm>
          <a:off x="551658" y="1412877"/>
          <a:ext cx="11138695" cy="4950636"/>
        </p:xfrm>
        <a:graphic>
          <a:graphicData uri="http://schemas.openxmlformats.org/drawingml/2006/table">
            <a:tbl>
              <a:tblPr firstRow="1" firstCol="1" bandRow="1">
                <a:tableStyleId>{16D9F66E-5EB9-4882-86FB-DCBF35E3C3E4}</a:tableStyleId>
              </a:tblPr>
              <a:tblGrid>
                <a:gridCol w="609279">
                  <a:extLst>
                    <a:ext uri="{9D8B030D-6E8A-4147-A177-3AD203B41FA5}">
                      <a16:colId xmlns:a16="http://schemas.microsoft.com/office/drawing/2014/main" val="20000"/>
                    </a:ext>
                  </a:extLst>
                </a:gridCol>
                <a:gridCol w="2832839">
                  <a:extLst>
                    <a:ext uri="{9D8B030D-6E8A-4147-A177-3AD203B41FA5}">
                      <a16:colId xmlns:a16="http://schemas.microsoft.com/office/drawing/2014/main" val="20001"/>
                    </a:ext>
                  </a:extLst>
                </a:gridCol>
                <a:gridCol w="1044497">
                  <a:extLst>
                    <a:ext uri="{9D8B030D-6E8A-4147-A177-3AD203B41FA5}">
                      <a16:colId xmlns:a16="http://schemas.microsoft.com/office/drawing/2014/main" val="20002"/>
                    </a:ext>
                  </a:extLst>
                </a:gridCol>
                <a:gridCol w="6652080">
                  <a:extLst>
                    <a:ext uri="{9D8B030D-6E8A-4147-A177-3AD203B41FA5}">
                      <a16:colId xmlns:a16="http://schemas.microsoft.com/office/drawing/2014/main" val="20003"/>
                    </a:ext>
                  </a:extLst>
                </a:gridCol>
              </a:tblGrid>
              <a:tr h="437768">
                <a:tc gridSpan="4">
                  <a:txBody>
                    <a:bodyPr/>
                    <a:lstStyle/>
                    <a:p>
                      <a:pPr algn="l">
                        <a:lnSpc>
                          <a:spcPct val="115000"/>
                        </a:lnSpc>
                        <a:spcAft>
                          <a:spcPts val="0"/>
                        </a:spcAft>
                      </a:pPr>
                      <a:r>
                        <a:rPr lang="lt-LT" sz="2000" dirty="0" smtClean="0">
                          <a:effectLst/>
                        </a:rPr>
                        <a:t>SEGMENTAS</a:t>
                      </a:r>
                      <a:r>
                        <a:rPr lang="en-US" sz="2000" dirty="0" smtClean="0">
                          <a:effectLst/>
                        </a:rPr>
                        <a:t>:________________</a:t>
                      </a:r>
                      <a:r>
                        <a:rPr lang="lt-LT" sz="2000" baseline="0" dirty="0" smtClean="0">
                          <a:effectLst/>
                        </a:rPr>
                        <a:t>DATA:_____________________</a:t>
                      </a:r>
                      <a:endParaRPr lang="en-US" sz="2000" dirty="0">
                        <a:effectLst/>
                        <a:latin typeface="+mn-lt"/>
                        <a:ea typeface="MS Mincho"/>
                        <a:cs typeface="Times New Roman"/>
                      </a:endParaRPr>
                    </a:p>
                  </a:txBody>
                  <a:tcPr marL="68576" marR="68576"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1035">
                <a:tc>
                  <a:txBody>
                    <a:bodyPr/>
                    <a:lstStyle/>
                    <a:p>
                      <a:pPr algn="ctr">
                        <a:lnSpc>
                          <a:spcPct val="115000"/>
                        </a:lnSpc>
                        <a:spcAft>
                          <a:spcPts val="0"/>
                        </a:spcAft>
                      </a:pPr>
                      <a:r>
                        <a:rPr lang="en-US" sz="1500" dirty="0">
                          <a:solidFill>
                            <a:srgbClr val="666666"/>
                          </a:solidFill>
                          <a:effectLst/>
                        </a:rPr>
                        <a:t>#</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DARBAI</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endParaRPr>
                    </a:p>
                    <a:p>
                      <a:pPr algn="ctr">
                        <a:lnSpc>
                          <a:spcPct val="115000"/>
                        </a:lnSpc>
                        <a:spcAft>
                          <a:spcPts val="0"/>
                        </a:spcAft>
                      </a:pPr>
                      <a:r>
                        <a:rPr lang="en-US" sz="1500" dirty="0">
                          <a:solidFill>
                            <a:srgbClr val="666666"/>
                          </a:solidFill>
                          <a:effectLst/>
                        </a:rPr>
                        <a:t>1 – 10</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KLAUSIMAI</a:t>
                      </a:r>
                      <a:endParaRPr lang="lt-LT" sz="1500" b="1" dirty="0">
                        <a:solidFill>
                          <a:srgbClr val="666666"/>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1"/>
                  </a:ext>
                </a:extLst>
              </a:tr>
              <a:tr h="270093">
                <a:tc>
                  <a:txBody>
                    <a:bodyPr/>
                    <a:lstStyle/>
                    <a:p>
                      <a:pPr algn="ctr">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marL="0" indent="0" algn="l">
                        <a:lnSpc>
                          <a:spcPct val="100000"/>
                        </a:lnSpc>
                        <a:buNone/>
                      </a:pPr>
                      <a:endParaRPr lang="en-US" sz="160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rowSpan="13">
                  <a:txBody>
                    <a:bodyPr/>
                    <a:lstStyle/>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Ką klientai daro kiekvieną dieną darbe ar namuose</a:t>
                      </a:r>
                      <a:r>
                        <a:rPr lang="lt-LT" sz="1700" baseline="0" dirty="0" smtClean="0">
                          <a:solidFill>
                            <a:srgbClr val="666666"/>
                          </a:solidFill>
                          <a:effectLst/>
                        </a:rPr>
                        <a:t> mano produkto ar paslaugos srityje?</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Apie ką svajoja klientai? Ką jie turi padaryti, kad pasiektų savo pagrindinį tikslą?</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Ką</a:t>
                      </a:r>
                      <a:r>
                        <a:rPr lang="lt-LT" sz="1700" baseline="0" dirty="0" smtClean="0">
                          <a:solidFill>
                            <a:srgbClr val="666666"/>
                          </a:solidFill>
                          <a:effectLst/>
                        </a:rPr>
                        <a:t> klientai turi padaryti dėl kitų žmonių ar kartu su jais? Kodėl tai yra svarbu?</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Kokios užduotys ar veiklos yra nemalonios klientui?</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Kokio</a:t>
                      </a:r>
                      <a:r>
                        <a:rPr lang="lt-LT" sz="1700" baseline="0" dirty="0" smtClean="0">
                          <a:solidFill>
                            <a:srgbClr val="666666"/>
                          </a:solidFill>
                          <a:effectLst/>
                        </a:rPr>
                        <a:t>s veiklos klientas norėtų išvengti?</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Kaip klientai nori jaustis? Kokias užduotis jie turi atlikti, kad tai pasiektų?</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Kaip</a:t>
                      </a:r>
                      <a:r>
                        <a:rPr lang="lt-LT" sz="1700" baseline="0" dirty="0" smtClean="0">
                          <a:solidFill>
                            <a:srgbClr val="666666"/>
                          </a:solidFill>
                          <a:effectLst/>
                        </a:rPr>
                        <a:t> būtų galima lengviau ar maloniau naudoti dabartinius produktus?</a:t>
                      </a:r>
                      <a:endParaRPr lang="lt-LT" sz="1700" dirty="0" smtClean="0">
                        <a:solidFill>
                          <a:srgbClr val="666666"/>
                        </a:solidFill>
                        <a:effectLst/>
                      </a:endParaRPr>
                    </a:p>
                  </a:txBody>
                  <a:tcPr marL="68576" marR="68576" marT="0" marB="0"/>
                </a:tc>
                <a:extLst>
                  <a:ext uri="{0D108BD9-81ED-4DB2-BD59-A6C34878D82A}">
                    <a16:rowId xmlns:a16="http://schemas.microsoft.com/office/drawing/2014/main" val="10002"/>
                  </a:ext>
                </a:extLst>
              </a:tr>
              <a:tr h="270093">
                <a:tc>
                  <a:txBody>
                    <a:bodyPr/>
                    <a:lstStyle/>
                    <a:p>
                      <a:pPr algn="ctr">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3"/>
                  </a:ext>
                </a:extLst>
              </a:tr>
              <a:tr h="270093">
                <a:tc>
                  <a:txBody>
                    <a:bodyPr/>
                    <a:lstStyle/>
                    <a:p>
                      <a:pPr algn="ctr">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4"/>
                  </a:ext>
                </a:extLst>
              </a:tr>
              <a:tr h="270093">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5"/>
                  </a:ext>
                </a:extLst>
              </a:tr>
              <a:tr h="270093">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6"/>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7"/>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8"/>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9"/>
                  </a:ext>
                </a:extLst>
              </a:tr>
              <a:tr h="270093">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0"/>
                  </a:ext>
                </a:extLst>
              </a:tr>
              <a:tr h="347095">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1"/>
                  </a:ext>
                </a:extLst>
              </a:tr>
              <a:tr h="352719">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2"/>
                  </a:ext>
                </a:extLst>
              </a:tr>
              <a:tr h="283887">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3"/>
                  </a:ext>
                </a:extLst>
              </a:tr>
              <a:tr h="516003">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19" name="Rectangle 18" hidden="1">
            <a:extLst>
              <a:ext uri="{FF2B5EF4-FFF2-40B4-BE49-F238E27FC236}">
                <a16:creationId xmlns:a16="http://schemas.microsoft.com/office/drawing/2014/main" id="{2B0D7827-73A4-4203-9A4B-93249E15C637}"/>
              </a:ext>
            </a:extLst>
          </p:cNvPr>
          <p:cNvSpPr>
            <a:spLocks noSelect="1" noChangeArrowheads="1"/>
          </p:cNvSpPr>
          <p:nvPr/>
        </p:nvSpPr>
        <p:spPr bwMode="auto">
          <a:xfrm>
            <a:off x="2932112" y="2013745"/>
            <a:ext cx="9906000" cy="4000500"/>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20" name="Rectangle 19" hidden="1">
            <a:extLst>
              <a:ext uri="{FF2B5EF4-FFF2-40B4-BE49-F238E27FC236}">
                <a16:creationId xmlns:a16="http://schemas.microsoft.com/office/drawing/2014/main" id="{10E241A1-A14C-4B96-A6D8-0A671C161175}"/>
              </a:ext>
            </a:extLst>
          </p:cNvPr>
          <p:cNvSpPr>
            <a:spLocks noSelect="1" noChangeArrowheads="1"/>
          </p:cNvSpPr>
          <p:nvPr/>
        </p:nvSpPr>
        <p:spPr bwMode="auto">
          <a:xfrm>
            <a:off x="2932112" y="2013745"/>
            <a:ext cx="9906000" cy="3529012"/>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87114" name="TextBox 5">
            <a:extLst>
              <a:ext uri="{FF2B5EF4-FFF2-40B4-BE49-F238E27FC236}">
                <a16:creationId xmlns:a16="http://schemas.microsoft.com/office/drawing/2014/main" id="{12D7E163-B021-4077-9579-F9FC9DAC6A81}"/>
              </a:ext>
            </a:extLst>
          </p:cNvPr>
          <p:cNvSpPr txBox="1">
            <a:spLocks noChangeArrowheads="1"/>
          </p:cNvSpPr>
          <p:nvPr/>
        </p:nvSpPr>
        <p:spPr bwMode="auto">
          <a:xfrm>
            <a:off x="659607" y="368300"/>
            <a:ext cx="81010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t-LT" altLang="uk-UA" sz="4000" dirty="0" smtClean="0"/>
              <a:t>Atraskite klientų DARBUS</a:t>
            </a:r>
            <a:endParaRPr lang="lt-LT" altLang="uk-UA" sz="4000" dirty="0">
              <a:solidFill>
                <a:srgbClr val="424242"/>
              </a:solidFill>
            </a:endParaRPr>
          </a:p>
        </p:txBody>
      </p:sp>
      <p:sp>
        <p:nvSpPr>
          <p:cNvPr id="10" name="TextBox 9">
            <a:extLst>
              <a:ext uri="{FF2B5EF4-FFF2-40B4-BE49-F238E27FC236}">
                <a16:creationId xmlns:a16="http://schemas.microsoft.com/office/drawing/2014/main" id="{5F74F2F7-CA2C-4792-89C9-12B940864B90}"/>
              </a:ext>
            </a:extLst>
          </p:cNvPr>
          <p:cNvSpPr txBox="1"/>
          <p:nvPr/>
        </p:nvSpPr>
        <p:spPr>
          <a:xfrm>
            <a:off x="10622359" y="280456"/>
            <a:ext cx="1019831" cy="369332"/>
          </a:xfrm>
          <a:prstGeom prst="rect">
            <a:avLst/>
          </a:prstGeom>
          <a:noFill/>
        </p:spPr>
        <p:txBody>
          <a:bodyPr wrap="none" rtlCol="0">
            <a:spAutoFit/>
          </a:bodyPr>
          <a:lstStyle/>
          <a:p>
            <a:r>
              <a:rPr lang="lt-LT" dirty="0" smtClean="0"/>
              <a:t>Šablonas</a:t>
            </a:r>
            <a:endParaRPr lang="en-US" dirty="0"/>
          </a:p>
        </p:txBody>
      </p:sp>
    </p:spTree>
    <p:extLst>
      <p:ext uri="{BB962C8B-B14F-4D97-AF65-F5344CB8AC3E}">
        <p14:creationId xmlns:p14="http://schemas.microsoft.com/office/powerpoint/2010/main" val="328722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3D2FFE-3942-4068-BA6C-C06F836228AD}"/>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FC2AB9C0-D43D-4243-89D4-5CA7E0AFD058}"/>
              </a:ext>
            </a:extLst>
          </p:cNvPr>
          <p:cNvGraphicFramePr>
            <a:graphicFrameLocks noGrp="1"/>
          </p:cNvGraphicFramePr>
          <p:nvPr>
            <p:extLst>
              <p:ext uri="{D42A27DB-BD31-4B8C-83A1-F6EECF244321}">
                <p14:modId xmlns:p14="http://schemas.microsoft.com/office/powerpoint/2010/main" val="1626711962"/>
              </p:ext>
            </p:extLst>
          </p:nvPr>
        </p:nvGraphicFramePr>
        <p:xfrm>
          <a:off x="1149350" y="2251075"/>
          <a:ext cx="9900444" cy="3038463"/>
        </p:xfrm>
        <a:graphic>
          <a:graphicData uri="http://schemas.openxmlformats.org/drawingml/2006/table">
            <a:tbl>
              <a:tblPr firstRow="1" firstCol="1" bandRow="1">
                <a:tableStyleId>{69CF1AB2-1976-4502-BF36-3FF5EA218861}</a:tableStyleId>
              </a:tblPr>
              <a:tblGrid>
                <a:gridCol w="2219613">
                  <a:extLst>
                    <a:ext uri="{9D8B030D-6E8A-4147-A177-3AD203B41FA5}">
                      <a16:colId xmlns:a16="http://schemas.microsoft.com/office/drawing/2014/main" val="20000"/>
                    </a:ext>
                  </a:extLst>
                </a:gridCol>
                <a:gridCol w="1170528">
                  <a:extLst>
                    <a:ext uri="{9D8B030D-6E8A-4147-A177-3AD203B41FA5}">
                      <a16:colId xmlns:a16="http://schemas.microsoft.com/office/drawing/2014/main" val="20001"/>
                    </a:ext>
                  </a:extLst>
                </a:gridCol>
                <a:gridCol w="2083223">
                  <a:extLst>
                    <a:ext uri="{9D8B030D-6E8A-4147-A177-3AD203B41FA5}">
                      <a16:colId xmlns:a16="http://schemas.microsoft.com/office/drawing/2014/main" val="20002"/>
                    </a:ext>
                  </a:extLst>
                </a:gridCol>
                <a:gridCol w="1170528">
                  <a:extLst>
                    <a:ext uri="{9D8B030D-6E8A-4147-A177-3AD203B41FA5}">
                      <a16:colId xmlns:a16="http://schemas.microsoft.com/office/drawing/2014/main" val="20003"/>
                    </a:ext>
                  </a:extLst>
                </a:gridCol>
                <a:gridCol w="2136473">
                  <a:extLst>
                    <a:ext uri="{9D8B030D-6E8A-4147-A177-3AD203B41FA5}">
                      <a16:colId xmlns:a16="http://schemas.microsoft.com/office/drawing/2014/main" val="20004"/>
                    </a:ext>
                  </a:extLst>
                </a:gridCol>
                <a:gridCol w="1120079">
                  <a:extLst>
                    <a:ext uri="{9D8B030D-6E8A-4147-A177-3AD203B41FA5}">
                      <a16:colId xmlns:a16="http://schemas.microsoft.com/office/drawing/2014/main" val="20005"/>
                    </a:ext>
                  </a:extLst>
                </a:gridCol>
              </a:tblGrid>
              <a:tr h="661232">
                <a:tc gridSpan="6">
                  <a:txBody>
                    <a:bodyPr/>
                    <a:lstStyle/>
                    <a:p>
                      <a:pPr algn="l">
                        <a:lnSpc>
                          <a:spcPct val="115000"/>
                        </a:lnSpc>
                        <a:spcAft>
                          <a:spcPts val="0"/>
                        </a:spcAft>
                      </a:pPr>
                      <a:r>
                        <a:rPr lang="lt-LT" sz="2000" dirty="0" smtClean="0">
                          <a:effectLst/>
                        </a:rPr>
                        <a:t>KLIENTAS</a:t>
                      </a:r>
                      <a:r>
                        <a:rPr lang="en-US" sz="2000" dirty="0" smtClean="0">
                          <a:effectLst/>
                        </a:rPr>
                        <a:t>:__________________________</a:t>
                      </a:r>
                      <a:r>
                        <a:rPr lang="en-US" sz="2000" baseline="0" dirty="0" smtClean="0">
                          <a:effectLst/>
                        </a:rPr>
                        <a:t>______</a:t>
                      </a:r>
                      <a:r>
                        <a:rPr lang="lt-LT" sz="2000" baseline="0" dirty="0" smtClean="0">
                          <a:effectLst/>
                        </a:rPr>
                        <a:t>DATA</a:t>
                      </a:r>
                      <a:r>
                        <a:rPr lang="en-US" sz="2000" baseline="0" dirty="0" smtClean="0">
                          <a:effectLst/>
                        </a:rPr>
                        <a:t>:____________________</a:t>
                      </a:r>
                      <a:endParaRPr lang="lt-LT" sz="2000" dirty="0">
                        <a:effectLst/>
                        <a:latin typeface="Calibri"/>
                        <a:ea typeface="MS Mincho"/>
                        <a:cs typeface="Times New Roman"/>
                      </a:endParaRPr>
                    </a:p>
                  </a:txBody>
                  <a:tcPr marL="68583" marR="6858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0784">
                <a:tc>
                  <a:txBody>
                    <a:bodyPr/>
                    <a:lstStyle/>
                    <a:p>
                      <a:pPr algn="ctr">
                        <a:lnSpc>
                          <a:spcPct val="115000"/>
                        </a:lnSpc>
                        <a:spcAft>
                          <a:spcPts val="0"/>
                        </a:spcAft>
                      </a:pPr>
                      <a:r>
                        <a:rPr lang="lt-LT" sz="1500" dirty="0" smtClean="0">
                          <a:solidFill>
                            <a:srgbClr val="666666"/>
                          </a:solidFill>
                          <a:effectLst/>
                        </a:rPr>
                        <a:t>PROBLEMOS</a:t>
                      </a:r>
                      <a:r>
                        <a:rPr lang="en-US" sz="1500" dirty="0" smtClean="0">
                          <a:solidFill>
                            <a:srgbClr val="666666"/>
                          </a:solidFill>
                          <a:effectLst/>
                        </a:rPr>
                        <a:t> </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latin typeface="+mn-lt"/>
                          <a:ea typeface="+mn-ea"/>
                          <a:cs typeface="+mn-cs"/>
                        </a:rPr>
                        <a:t>Svarba</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b="1" dirty="0" smtClean="0">
                          <a:solidFill>
                            <a:srgbClr val="666666"/>
                          </a:solidFill>
                          <a:effectLst/>
                        </a:rPr>
                        <a:t>DARBAI</a:t>
                      </a:r>
                      <a:endParaRPr lang="lt-LT" sz="1500" b="1"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b="1" dirty="0" smtClean="0">
                          <a:solidFill>
                            <a:srgbClr val="666666"/>
                          </a:solidFill>
                          <a:effectLst/>
                        </a:rPr>
                        <a:t>PELNAS </a:t>
                      </a:r>
                      <a:endParaRPr lang="lt-LT" sz="1500" b="1"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extLst>
                  <a:ext uri="{0D108BD9-81ED-4DB2-BD59-A6C34878D82A}">
                    <a16:rowId xmlns:a16="http://schemas.microsoft.com/office/drawing/2014/main" val="10001"/>
                  </a:ext>
                </a:extLst>
              </a:tr>
              <a:tr h="405555">
                <a:tc>
                  <a:txBody>
                    <a:bodyPr/>
                    <a:lstStyle/>
                    <a:p>
                      <a:pPr algn="l">
                        <a:lnSpc>
                          <a:spcPct val="100000"/>
                        </a:lnSpc>
                        <a:buFont typeface="Arial" panose="020B0604020202020204" pitchFamily="34" charset="0"/>
                        <a:buNone/>
                      </a:pPr>
                      <a:endParaRPr lang="en-US" sz="1400" b="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marL="0" indent="0" algn="l">
                        <a:lnSpc>
                          <a:spcPct val="100000"/>
                        </a:lnSpc>
                        <a:buNone/>
                      </a:pPr>
                      <a:endParaRPr lang="en-US" sz="1400" b="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2"/>
                  </a:ext>
                </a:extLst>
              </a:tr>
              <a:tr h="405555">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3"/>
                  </a:ext>
                </a:extLst>
              </a:tr>
              <a:tr h="381779">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4"/>
                  </a:ext>
                </a:extLst>
              </a:tr>
              <a:tr h="381779">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dirty="0">
                        <a:solidFill>
                          <a:srgbClr val="666666"/>
                        </a:solidFill>
                        <a:effectLst/>
                        <a:latin typeface="+mn-lt"/>
                        <a:ea typeface="MS Mincho"/>
                        <a:cs typeface="Times New Roman"/>
                      </a:endParaRPr>
                    </a:p>
                  </a:txBody>
                  <a:tcPr marL="68583" marR="68583" marT="0" marB="0" anchor="ctr"/>
                </a:tc>
                <a:extLst>
                  <a:ext uri="{0D108BD9-81ED-4DB2-BD59-A6C34878D82A}">
                    <a16:rowId xmlns:a16="http://schemas.microsoft.com/office/drawing/2014/main" val="10005"/>
                  </a:ext>
                </a:extLst>
              </a:tr>
              <a:tr h="381779">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dirty="0">
                        <a:solidFill>
                          <a:srgbClr val="666666"/>
                        </a:solidFill>
                        <a:effectLst/>
                        <a:latin typeface="+mn-lt"/>
                        <a:ea typeface="MS Mincho"/>
                        <a:cs typeface="Times New Roman"/>
                      </a:endParaRPr>
                    </a:p>
                  </a:txBody>
                  <a:tcPr marL="68583" marR="68583" marT="0" marB="0" anchor="ctr"/>
                </a:tc>
                <a:extLst>
                  <a:ext uri="{0D108BD9-81ED-4DB2-BD59-A6C34878D82A}">
                    <a16:rowId xmlns:a16="http://schemas.microsoft.com/office/drawing/2014/main" val="2200471328"/>
                  </a:ext>
                </a:extLst>
              </a:tr>
            </a:tbl>
          </a:graphicData>
        </a:graphic>
      </p:graphicFrame>
      <p:sp>
        <p:nvSpPr>
          <p:cNvPr id="11" name="TextBox 10">
            <a:extLst>
              <a:ext uri="{FF2B5EF4-FFF2-40B4-BE49-F238E27FC236}">
                <a16:creationId xmlns:a16="http://schemas.microsoft.com/office/drawing/2014/main" id="{B65094DE-14BA-4D50-AA50-8B486959B6DC}"/>
              </a:ext>
            </a:extLst>
          </p:cNvPr>
          <p:cNvSpPr txBox="1"/>
          <p:nvPr/>
        </p:nvSpPr>
        <p:spPr>
          <a:xfrm>
            <a:off x="1142205" y="561182"/>
            <a:ext cx="7664443" cy="1319035"/>
          </a:xfrm>
          <a:prstGeom prst="rect">
            <a:avLst/>
          </a:prstGeom>
          <a:noFill/>
        </p:spPr>
        <p:txBody>
          <a:bodyPr wrap="square" lIns="87079" tIns="43539" rIns="87079" bIns="43539">
            <a:spAutoFit/>
          </a:bodyPr>
          <a:lstStyle/>
          <a:p>
            <a:pPr eaLnBrk="1">
              <a:defRPr/>
            </a:pPr>
            <a:r>
              <a:rPr lang="lt-LT" sz="4000" dirty="0" smtClean="0">
                <a:latin typeface="+mj-lt"/>
                <a:cs typeface="Arial" panose="020B0604020202020204" pitchFamily="34" charset="0"/>
              </a:rPr>
              <a:t>Sukurkite savo klientų darbų, problemų ir pelno sąrašą</a:t>
            </a:r>
            <a:endParaRPr lang="en-US" sz="4000" dirty="0">
              <a:latin typeface="+mj-lt"/>
              <a:cs typeface="Arial" panose="020B0604020202020204" pitchFamily="34" charset="0"/>
            </a:endParaRPr>
          </a:p>
        </p:txBody>
      </p:sp>
      <p:sp>
        <p:nvSpPr>
          <p:cNvPr id="4" name="TextBox 3">
            <a:extLst>
              <a:ext uri="{FF2B5EF4-FFF2-40B4-BE49-F238E27FC236}">
                <a16:creationId xmlns:a16="http://schemas.microsoft.com/office/drawing/2014/main" id="{18A028C0-7664-41B9-876F-4AF66F347925}"/>
              </a:ext>
            </a:extLst>
          </p:cNvPr>
          <p:cNvSpPr txBox="1"/>
          <p:nvPr/>
        </p:nvSpPr>
        <p:spPr>
          <a:xfrm>
            <a:off x="10622359" y="280456"/>
            <a:ext cx="1019831" cy="369332"/>
          </a:xfrm>
          <a:prstGeom prst="rect">
            <a:avLst/>
          </a:prstGeom>
          <a:noFill/>
        </p:spPr>
        <p:txBody>
          <a:bodyPr wrap="none" rtlCol="0">
            <a:spAutoFit/>
          </a:bodyPr>
          <a:lstStyle/>
          <a:p>
            <a:r>
              <a:rPr lang="lt-LT" dirty="0" smtClean="0"/>
              <a:t>Šablonas</a:t>
            </a:r>
            <a:endParaRPr lang="en-US" dirty="0"/>
          </a:p>
        </p:txBody>
      </p:sp>
    </p:spTree>
    <p:extLst>
      <p:ext uri="{BB962C8B-B14F-4D97-AF65-F5344CB8AC3E}">
        <p14:creationId xmlns:p14="http://schemas.microsoft.com/office/powerpoint/2010/main" val="2764002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366DE2-031A-4B81-96D5-23522AE15FC2}"/>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11">
            <a:extLst>
              <a:ext uri="{FF2B5EF4-FFF2-40B4-BE49-F238E27FC236}">
                <a16:creationId xmlns:a16="http://schemas.microsoft.com/office/drawing/2014/main" id="{F09191D6-8345-4D61-A03F-7383068DD219}"/>
              </a:ext>
            </a:extLst>
          </p:cNvPr>
          <p:cNvSpPr>
            <a:spLocks noEditPoints="1"/>
          </p:cNvSpPr>
          <p:nvPr/>
        </p:nvSpPr>
        <p:spPr bwMode="auto">
          <a:xfrm>
            <a:off x="7021513" y="2359026"/>
            <a:ext cx="2701132" cy="1507332"/>
          </a:xfrm>
          <a:custGeom>
            <a:avLst/>
            <a:gdLst/>
            <a:ahLst/>
            <a:cxnLst>
              <a:cxn ang="0">
                <a:pos x="1236" y="53"/>
              </a:cxn>
              <a:cxn ang="0">
                <a:pos x="1059" y="78"/>
              </a:cxn>
              <a:cxn ang="0">
                <a:pos x="856" y="140"/>
              </a:cxn>
              <a:cxn ang="0">
                <a:pos x="666" y="233"/>
              </a:cxn>
              <a:cxn ang="0">
                <a:pos x="494" y="357"/>
              </a:cxn>
              <a:cxn ang="0">
                <a:pos x="343" y="508"/>
              </a:cxn>
              <a:cxn ang="0">
                <a:pos x="219" y="687"/>
              </a:cxn>
              <a:cxn ang="0">
                <a:pos x="128" y="883"/>
              </a:cxn>
              <a:cxn ang="0">
                <a:pos x="70" y="1092"/>
              </a:cxn>
              <a:cxn ang="0">
                <a:pos x="49" y="1284"/>
              </a:cxn>
              <a:cxn ang="0">
                <a:pos x="1549" y="1045"/>
              </a:cxn>
              <a:cxn ang="0">
                <a:pos x="2208" y="408"/>
              </a:cxn>
              <a:cxn ang="0">
                <a:pos x="2055" y="280"/>
              </a:cxn>
              <a:cxn ang="0">
                <a:pos x="1863" y="169"/>
              </a:cxn>
              <a:cxn ang="0">
                <a:pos x="1656" y="93"/>
              </a:cxn>
              <a:cxn ang="0">
                <a:pos x="1437" y="55"/>
              </a:cxn>
              <a:cxn ang="0">
                <a:pos x="1325" y="0"/>
              </a:cxn>
              <a:cxn ang="0">
                <a:pos x="1555" y="22"/>
              </a:cxn>
              <a:cxn ang="0">
                <a:pos x="1778" y="82"/>
              </a:cxn>
              <a:cxn ang="0">
                <a:pos x="1985" y="179"/>
              </a:cxn>
              <a:cxn ang="0">
                <a:pos x="2175" y="311"/>
              </a:cxn>
              <a:cxn ang="0">
                <a:pos x="2268" y="400"/>
              </a:cxn>
              <a:cxn ang="0">
                <a:pos x="2262" y="423"/>
              </a:cxn>
              <a:cxn ang="0">
                <a:pos x="2256" y="427"/>
              </a:cxn>
              <a:cxn ang="0">
                <a:pos x="1534" y="1129"/>
              </a:cxn>
              <a:cxn ang="0">
                <a:pos x="1381" y="1276"/>
              </a:cxn>
              <a:cxn ang="0">
                <a:pos x="1360" y="1301"/>
              </a:cxn>
              <a:cxn ang="0">
                <a:pos x="1331" y="1325"/>
              </a:cxn>
              <a:cxn ang="0">
                <a:pos x="23" y="1329"/>
              </a:cxn>
              <a:cxn ang="0">
                <a:pos x="10" y="1325"/>
              </a:cxn>
              <a:cxn ang="0">
                <a:pos x="2" y="1313"/>
              </a:cxn>
              <a:cxn ang="0">
                <a:pos x="4" y="1214"/>
              </a:cxn>
              <a:cxn ang="0">
                <a:pos x="33" y="1034"/>
              </a:cxn>
              <a:cxn ang="0">
                <a:pos x="91" y="846"/>
              </a:cxn>
              <a:cxn ang="0">
                <a:pos x="182" y="658"/>
              </a:cxn>
              <a:cxn ang="0">
                <a:pos x="300" y="487"/>
              </a:cxn>
              <a:cxn ang="0">
                <a:pos x="446" y="336"/>
              </a:cxn>
              <a:cxn ang="0">
                <a:pos x="614" y="208"/>
              </a:cxn>
              <a:cxn ang="0">
                <a:pos x="804" y="107"/>
              </a:cxn>
              <a:cxn ang="0">
                <a:pos x="1005" y="41"/>
              </a:cxn>
              <a:cxn ang="0">
                <a:pos x="1216" y="6"/>
              </a:cxn>
            </a:cxnLst>
            <a:rect l="0" t="0" r="r" b="b"/>
            <a:pathLst>
              <a:path w="2268" h="1329">
                <a:moveTo>
                  <a:pt x="1325" y="49"/>
                </a:moveTo>
                <a:lnTo>
                  <a:pt x="1236" y="53"/>
                </a:lnTo>
                <a:lnTo>
                  <a:pt x="1147" y="62"/>
                </a:lnTo>
                <a:lnTo>
                  <a:pt x="1059" y="78"/>
                </a:lnTo>
                <a:lnTo>
                  <a:pt x="957" y="105"/>
                </a:lnTo>
                <a:lnTo>
                  <a:pt x="856" y="140"/>
                </a:lnTo>
                <a:lnTo>
                  <a:pt x="759" y="183"/>
                </a:lnTo>
                <a:lnTo>
                  <a:pt x="666" y="233"/>
                </a:lnTo>
                <a:lnTo>
                  <a:pt x="577" y="291"/>
                </a:lnTo>
                <a:lnTo>
                  <a:pt x="494" y="357"/>
                </a:lnTo>
                <a:lnTo>
                  <a:pt x="415" y="429"/>
                </a:lnTo>
                <a:lnTo>
                  <a:pt x="343" y="508"/>
                </a:lnTo>
                <a:lnTo>
                  <a:pt x="277" y="596"/>
                </a:lnTo>
                <a:lnTo>
                  <a:pt x="219" y="687"/>
                </a:lnTo>
                <a:lnTo>
                  <a:pt x="169" y="784"/>
                </a:lnTo>
                <a:lnTo>
                  <a:pt x="128" y="883"/>
                </a:lnTo>
                <a:lnTo>
                  <a:pt x="95" y="985"/>
                </a:lnTo>
                <a:lnTo>
                  <a:pt x="70" y="1092"/>
                </a:lnTo>
                <a:lnTo>
                  <a:pt x="54" y="1199"/>
                </a:lnTo>
                <a:lnTo>
                  <a:pt x="49" y="1284"/>
                </a:lnTo>
                <a:lnTo>
                  <a:pt x="1305" y="1284"/>
                </a:lnTo>
                <a:lnTo>
                  <a:pt x="1549" y="1045"/>
                </a:lnTo>
                <a:lnTo>
                  <a:pt x="1888" y="718"/>
                </a:lnTo>
                <a:lnTo>
                  <a:pt x="2208" y="408"/>
                </a:lnTo>
                <a:lnTo>
                  <a:pt x="2144" y="347"/>
                </a:lnTo>
                <a:lnTo>
                  <a:pt x="2055" y="280"/>
                </a:lnTo>
                <a:lnTo>
                  <a:pt x="1962" y="221"/>
                </a:lnTo>
                <a:lnTo>
                  <a:pt x="1863" y="169"/>
                </a:lnTo>
                <a:lnTo>
                  <a:pt x="1760" y="126"/>
                </a:lnTo>
                <a:lnTo>
                  <a:pt x="1656" y="93"/>
                </a:lnTo>
                <a:lnTo>
                  <a:pt x="1547" y="70"/>
                </a:lnTo>
                <a:lnTo>
                  <a:pt x="1437" y="55"/>
                </a:lnTo>
                <a:lnTo>
                  <a:pt x="1325" y="49"/>
                </a:lnTo>
                <a:close/>
                <a:moveTo>
                  <a:pt x="1325" y="0"/>
                </a:moveTo>
                <a:lnTo>
                  <a:pt x="1441" y="6"/>
                </a:lnTo>
                <a:lnTo>
                  <a:pt x="1555" y="22"/>
                </a:lnTo>
                <a:lnTo>
                  <a:pt x="1667" y="47"/>
                </a:lnTo>
                <a:lnTo>
                  <a:pt x="1778" y="82"/>
                </a:lnTo>
                <a:lnTo>
                  <a:pt x="1884" y="126"/>
                </a:lnTo>
                <a:lnTo>
                  <a:pt x="1985" y="179"/>
                </a:lnTo>
                <a:lnTo>
                  <a:pt x="2084" y="241"/>
                </a:lnTo>
                <a:lnTo>
                  <a:pt x="2175" y="311"/>
                </a:lnTo>
                <a:lnTo>
                  <a:pt x="2262" y="390"/>
                </a:lnTo>
                <a:lnTo>
                  <a:pt x="2268" y="400"/>
                </a:lnTo>
                <a:lnTo>
                  <a:pt x="2268" y="411"/>
                </a:lnTo>
                <a:lnTo>
                  <a:pt x="2262" y="423"/>
                </a:lnTo>
                <a:lnTo>
                  <a:pt x="2260" y="425"/>
                </a:lnTo>
                <a:lnTo>
                  <a:pt x="2256" y="427"/>
                </a:lnTo>
                <a:lnTo>
                  <a:pt x="1896" y="778"/>
                </a:lnTo>
                <a:lnTo>
                  <a:pt x="1534" y="1129"/>
                </a:lnTo>
                <a:lnTo>
                  <a:pt x="1456" y="1202"/>
                </a:lnTo>
                <a:lnTo>
                  <a:pt x="1381" y="1276"/>
                </a:lnTo>
                <a:lnTo>
                  <a:pt x="1371" y="1286"/>
                </a:lnTo>
                <a:lnTo>
                  <a:pt x="1360" y="1301"/>
                </a:lnTo>
                <a:lnTo>
                  <a:pt x="1344" y="1315"/>
                </a:lnTo>
                <a:lnTo>
                  <a:pt x="1331" y="1325"/>
                </a:lnTo>
                <a:lnTo>
                  <a:pt x="1317" y="1329"/>
                </a:lnTo>
                <a:lnTo>
                  <a:pt x="23" y="1329"/>
                </a:lnTo>
                <a:lnTo>
                  <a:pt x="16" y="1327"/>
                </a:lnTo>
                <a:lnTo>
                  <a:pt x="10" y="1325"/>
                </a:lnTo>
                <a:lnTo>
                  <a:pt x="4" y="1319"/>
                </a:lnTo>
                <a:lnTo>
                  <a:pt x="2" y="1313"/>
                </a:lnTo>
                <a:lnTo>
                  <a:pt x="0" y="1305"/>
                </a:lnTo>
                <a:lnTo>
                  <a:pt x="4" y="1214"/>
                </a:lnTo>
                <a:lnTo>
                  <a:pt x="16" y="1123"/>
                </a:lnTo>
                <a:lnTo>
                  <a:pt x="33" y="1034"/>
                </a:lnTo>
                <a:lnTo>
                  <a:pt x="56" y="945"/>
                </a:lnTo>
                <a:lnTo>
                  <a:pt x="91" y="846"/>
                </a:lnTo>
                <a:lnTo>
                  <a:pt x="132" y="751"/>
                </a:lnTo>
                <a:lnTo>
                  <a:pt x="182" y="658"/>
                </a:lnTo>
                <a:lnTo>
                  <a:pt x="238" y="570"/>
                </a:lnTo>
                <a:lnTo>
                  <a:pt x="300" y="487"/>
                </a:lnTo>
                <a:lnTo>
                  <a:pt x="370" y="408"/>
                </a:lnTo>
                <a:lnTo>
                  <a:pt x="446" y="336"/>
                </a:lnTo>
                <a:lnTo>
                  <a:pt x="527" y="268"/>
                </a:lnTo>
                <a:lnTo>
                  <a:pt x="614" y="208"/>
                </a:lnTo>
                <a:lnTo>
                  <a:pt x="707" y="154"/>
                </a:lnTo>
                <a:lnTo>
                  <a:pt x="804" y="107"/>
                </a:lnTo>
                <a:lnTo>
                  <a:pt x="903" y="70"/>
                </a:lnTo>
                <a:lnTo>
                  <a:pt x="1005" y="41"/>
                </a:lnTo>
                <a:lnTo>
                  <a:pt x="1110" y="18"/>
                </a:lnTo>
                <a:lnTo>
                  <a:pt x="1216" y="6"/>
                </a:lnTo>
                <a:lnTo>
                  <a:pt x="132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3" name="Freeform 13">
            <a:extLst>
              <a:ext uri="{FF2B5EF4-FFF2-40B4-BE49-F238E27FC236}">
                <a16:creationId xmlns:a16="http://schemas.microsoft.com/office/drawing/2014/main" id="{4E05E509-FAA7-4447-A368-A4F57BC6CD63}"/>
              </a:ext>
            </a:extLst>
          </p:cNvPr>
          <p:cNvSpPr>
            <a:spLocks noEditPoints="1"/>
          </p:cNvSpPr>
          <p:nvPr/>
        </p:nvSpPr>
        <p:spPr bwMode="auto">
          <a:xfrm>
            <a:off x="7021514" y="3813175"/>
            <a:ext cx="2720975" cy="1556544"/>
          </a:xfrm>
          <a:custGeom>
            <a:avLst/>
            <a:gdLst/>
            <a:ahLst/>
            <a:cxnLst>
              <a:cxn ang="0">
                <a:pos x="51" y="132"/>
              </a:cxn>
              <a:cxn ang="0">
                <a:pos x="83" y="343"/>
              </a:cxn>
              <a:cxn ang="0">
                <a:pos x="149" y="547"/>
              </a:cxn>
              <a:cxn ang="0">
                <a:pos x="250" y="737"/>
              </a:cxn>
              <a:cxn ang="0">
                <a:pos x="380" y="905"/>
              </a:cxn>
              <a:cxn ang="0">
                <a:pos x="537" y="1053"/>
              </a:cxn>
              <a:cxn ang="0">
                <a:pos x="719" y="1173"/>
              </a:cxn>
              <a:cxn ang="0">
                <a:pos x="918" y="1258"/>
              </a:cxn>
              <a:cxn ang="0">
                <a:pos x="1129" y="1309"/>
              </a:cxn>
              <a:cxn ang="0">
                <a:pos x="1346" y="1324"/>
              </a:cxn>
              <a:cxn ang="0">
                <a:pos x="1569" y="1301"/>
              </a:cxn>
              <a:cxn ang="0">
                <a:pos x="1782" y="1239"/>
              </a:cxn>
              <a:cxn ang="0">
                <a:pos x="1981" y="1142"/>
              </a:cxn>
              <a:cxn ang="0">
                <a:pos x="2163" y="1010"/>
              </a:cxn>
              <a:cxn ang="0">
                <a:pos x="1973" y="700"/>
              </a:cxn>
              <a:cxn ang="0">
                <a:pos x="47" y="47"/>
              </a:cxn>
              <a:cxn ang="0">
                <a:pos x="1327" y="0"/>
              </a:cxn>
              <a:cxn ang="0">
                <a:pos x="1609" y="273"/>
              </a:cxn>
              <a:cxn ang="0">
                <a:pos x="2285" y="944"/>
              </a:cxn>
              <a:cxn ang="0">
                <a:pos x="2279" y="965"/>
              </a:cxn>
              <a:cxn ang="0">
                <a:pos x="2107" y="1115"/>
              </a:cxn>
              <a:cxn ang="0">
                <a:pos x="1913" y="1233"/>
              </a:cxn>
              <a:cxn ang="0">
                <a:pos x="1704" y="1316"/>
              </a:cxn>
              <a:cxn ang="0">
                <a:pos x="1483" y="1363"/>
              </a:cxn>
              <a:cxn ang="0">
                <a:pos x="1259" y="1371"/>
              </a:cxn>
              <a:cxn ang="0">
                <a:pos x="1032" y="1342"/>
              </a:cxn>
              <a:cxn ang="0">
                <a:pos x="823" y="1276"/>
              </a:cxn>
              <a:cxn ang="0">
                <a:pos x="637" y="1181"/>
              </a:cxn>
              <a:cxn ang="0">
                <a:pos x="469" y="1059"/>
              </a:cxn>
              <a:cxn ang="0">
                <a:pos x="322" y="911"/>
              </a:cxn>
              <a:cxn ang="0">
                <a:pos x="196" y="741"/>
              </a:cxn>
              <a:cxn ang="0">
                <a:pos x="99" y="549"/>
              </a:cxn>
              <a:cxn ang="0">
                <a:pos x="33" y="345"/>
              </a:cxn>
              <a:cxn ang="0">
                <a:pos x="2" y="134"/>
              </a:cxn>
              <a:cxn ang="0">
                <a:pos x="2" y="17"/>
              </a:cxn>
              <a:cxn ang="0">
                <a:pos x="10" y="6"/>
              </a:cxn>
              <a:cxn ang="0">
                <a:pos x="23" y="2"/>
              </a:cxn>
              <a:cxn ang="0">
                <a:pos x="1315" y="0"/>
              </a:cxn>
            </a:cxnLst>
            <a:rect l="0" t="0" r="r" b="b"/>
            <a:pathLst>
              <a:path w="2285" h="1373">
                <a:moveTo>
                  <a:pt x="47" y="47"/>
                </a:moveTo>
                <a:lnTo>
                  <a:pt x="51" y="132"/>
                </a:lnTo>
                <a:lnTo>
                  <a:pt x="62" y="238"/>
                </a:lnTo>
                <a:lnTo>
                  <a:pt x="83" y="343"/>
                </a:lnTo>
                <a:lnTo>
                  <a:pt x="113" y="446"/>
                </a:lnTo>
                <a:lnTo>
                  <a:pt x="149" y="547"/>
                </a:lnTo>
                <a:lnTo>
                  <a:pt x="196" y="644"/>
                </a:lnTo>
                <a:lnTo>
                  <a:pt x="250" y="737"/>
                </a:lnTo>
                <a:lnTo>
                  <a:pt x="310" y="824"/>
                </a:lnTo>
                <a:lnTo>
                  <a:pt x="380" y="905"/>
                </a:lnTo>
                <a:lnTo>
                  <a:pt x="455" y="983"/>
                </a:lnTo>
                <a:lnTo>
                  <a:pt x="537" y="1053"/>
                </a:lnTo>
                <a:lnTo>
                  <a:pt x="626" y="1117"/>
                </a:lnTo>
                <a:lnTo>
                  <a:pt x="719" y="1173"/>
                </a:lnTo>
                <a:lnTo>
                  <a:pt x="815" y="1219"/>
                </a:lnTo>
                <a:lnTo>
                  <a:pt x="918" y="1258"/>
                </a:lnTo>
                <a:lnTo>
                  <a:pt x="1021" y="1289"/>
                </a:lnTo>
                <a:lnTo>
                  <a:pt x="1129" y="1309"/>
                </a:lnTo>
                <a:lnTo>
                  <a:pt x="1238" y="1322"/>
                </a:lnTo>
                <a:lnTo>
                  <a:pt x="1346" y="1324"/>
                </a:lnTo>
                <a:lnTo>
                  <a:pt x="1458" y="1316"/>
                </a:lnTo>
                <a:lnTo>
                  <a:pt x="1569" y="1301"/>
                </a:lnTo>
                <a:lnTo>
                  <a:pt x="1677" y="1274"/>
                </a:lnTo>
                <a:lnTo>
                  <a:pt x="1782" y="1239"/>
                </a:lnTo>
                <a:lnTo>
                  <a:pt x="1884" y="1194"/>
                </a:lnTo>
                <a:lnTo>
                  <a:pt x="1981" y="1142"/>
                </a:lnTo>
                <a:lnTo>
                  <a:pt x="2074" y="1080"/>
                </a:lnTo>
                <a:lnTo>
                  <a:pt x="2163" y="1010"/>
                </a:lnTo>
                <a:lnTo>
                  <a:pt x="2227" y="948"/>
                </a:lnTo>
                <a:lnTo>
                  <a:pt x="1973" y="700"/>
                </a:lnTo>
                <a:lnTo>
                  <a:pt x="1311" y="47"/>
                </a:lnTo>
                <a:lnTo>
                  <a:pt x="47" y="47"/>
                </a:lnTo>
                <a:close/>
                <a:moveTo>
                  <a:pt x="1315" y="0"/>
                </a:moveTo>
                <a:lnTo>
                  <a:pt x="1327" y="0"/>
                </a:lnTo>
                <a:lnTo>
                  <a:pt x="1338" y="6"/>
                </a:lnTo>
                <a:lnTo>
                  <a:pt x="1609" y="273"/>
                </a:lnTo>
                <a:lnTo>
                  <a:pt x="2279" y="933"/>
                </a:lnTo>
                <a:lnTo>
                  <a:pt x="2285" y="944"/>
                </a:lnTo>
                <a:lnTo>
                  <a:pt x="2285" y="954"/>
                </a:lnTo>
                <a:lnTo>
                  <a:pt x="2279" y="965"/>
                </a:lnTo>
                <a:lnTo>
                  <a:pt x="2196" y="1045"/>
                </a:lnTo>
                <a:lnTo>
                  <a:pt x="2107" y="1115"/>
                </a:lnTo>
                <a:lnTo>
                  <a:pt x="2012" y="1179"/>
                </a:lnTo>
                <a:lnTo>
                  <a:pt x="1913" y="1233"/>
                </a:lnTo>
                <a:lnTo>
                  <a:pt x="1811" y="1278"/>
                </a:lnTo>
                <a:lnTo>
                  <a:pt x="1704" y="1316"/>
                </a:lnTo>
                <a:lnTo>
                  <a:pt x="1594" y="1344"/>
                </a:lnTo>
                <a:lnTo>
                  <a:pt x="1483" y="1363"/>
                </a:lnTo>
                <a:lnTo>
                  <a:pt x="1371" y="1373"/>
                </a:lnTo>
                <a:lnTo>
                  <a:pt x="1259" y="1371"/>
                </a:lnTo>
                <a:lnTo>
                  <a:pt x="1145" y="1361"/>
                </a:lnTo>
                <a:lnTo>
                  <a:pt x="1032" y="1342"/>
                </a:lnTo>
                <a:lnTo>
                  <a:pt x="922" y="1311"/>
                </a:lnTo>
                <a:lnTo>
                  <a:pt x="823" y="1276"/>
                </a:lnTo>
                <a:lnTo>
                  <a:pt x="728" y="1231"/>
                </a:lnTo>
                <a:lnTo>
                  <a:pt x="637" y="1181"/>
                </a:lnTo>
                <a:lnTo>
                  <a:pt x="552" y="1123"/>
                </a:lnTo>
                <a:lnTo>
                  <a:pt x="469" y="1059"/>
                </a:lnTo>
                <a:lnTo>
                  <a:pt x="391" y="989"/>
                </a:lnTo>
                <a:lnTo>
                  <a:pt x="322" y="911"/>
                </a:lnTo>
                <a:lnTo>
                  <a:pt x="256" y="830"/>
                </a:lnTo>
                <a:lnTo>
                  <a:pt x="196" y="741"/>
                </a:lnTo>
                <a:lnTo>
                  <a:pt x="143" y="646"/>
                </a:lnTo>
                <a:lnTo>
                  <a:pt x="99" y="549"/>
                </a:lnTo>
                <a:lnTo>
                  <a:pt x="62" y="448"/>
                </a:lnTo>
                <a:lnTo>
                  <a:pt x="33" y="345"/>
                </a:lnTo>
                <a:lnTo>
                  <a:pt x="14" y="240"/>
                </a:lnTo>
                <a:lnTo>
                  <a:pt x="2" y="134"/>
                </a:lnTo>
                <a:lnTo>
                  <a:pt x="0" y="25"/>
                </a:lnTo>
                <a:lnTo>
                  <a:pt x="2" y="17"/>
                </a:lnTo>
                <a:lnTo>
                  <a:pt x="4" y="12"/>
                </a:lnTo>
                <a:lnTo>
                  <a:pt x="10" y="6"/>
                </a:lnTo>
                <a:lnTo>
                  <a:pt x="16" y="4"/>
                </a:lnTo>
                <a:lnTo>
                  <a:pt x="23" y="2"/>
                </a:lnTo>
                <a:lnTo>
                  <a:pt x="1313" y="2"/>
                </a:lnTo>
                <a:lnTo>
                  <a:pt x="131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6" name="Freeform 12">
            <a:extLst>
              <a:ext uri="{FF2B5EF4-FFF2-40B4-BE49-F238E27FC236}">
                <a16:creationId xmlns:a16="http://schemas.microsoft.com/office/drawing/2014/main" id="{4DF91E34-C5EC-4FA6-9853-9E56C3D519F9}"/>
              </a:ext>
            </a:extLst>
          </p:cNvPr>
          <p:cNvSpPr>
            <a:spLocks noEditPoints="1"/>
          </p:cNvSpPr>
          <p:nvPr/>
        </p:nvSpPr>
        <p:spPr bwMode="auto">
          <a:xfrm>
            <a:off x="8566944" y="2792413"/>
            <a:ext cx="1608931" cy="2121695"/>
          </a:xfrm>
          <a:custGeom>
            <a:avLst/>
            <a:gdLst/>
            <a:ahLst/>
            <a:cxnLst>
              <a:cxn ang="0">
                <a:pos x="945" y="59"/>
              </a:cxn>
              <a:cxn ang="0">
                <a:pos x="716" y="281"/>
              </a:cxn>
              <a:cxn ang="0">
                <a:pos x="377" y="609"/>
              </a:cxn>
              <a:cxn ang="0">
                <a:pos x="58" y="921"/>
              </a:cxn>
              <a:cxn ang="0">
                <a:pos x="176" y="1040"/>
              </a:cxn>
              <a:cxn ang="0">
                <a:pos x="313" y="1175"/>
              </a:cxn>
              <a:cxn ang="0">
                <a:pos x="648" y="1503"/>
              </a:cxn>
              <a:cxn ang="0">
                <a:pos x="964" y="1817"/>
              </a:cxn>
              <a:cxn ang="0">
                <a:pos x="1022" y="1751"/>
              </a:cxn>
              <a:cxn ang="0">
                <a:pos x="1088" y="1660"/>
              </a:cxn>
              <a:cxn ang="0">
                <a:pos x="1144" y="1567"/>
              </a:cxn>
              <a:cxn ang="0">
                <a:pos x="1194" y="1466"/>
              </a:cxn>
              <a:cxn ang="0">
                <a:pos x="1235" y="1363"/>
              </a:cxn>
              <a:cxn ang="0">
                <a:pos x="1266" y="1257"/>
              </a:cxn>
              <a:cxn ang="0">
                <a:pos x="1289" y="1148"/>
              </a:cxn>
              <a:cxn ang="0">
                <a:pos x="1301" y="1038"/>
              </a:cxn>
              <a:cxn ang="0">
                <a:pos x="1305" y="925"/>
              </a:cxn>
              <a:cxn ang="0">
                <a:pos x="1297" y="815"/>
              </a:cxn>
              <a:cxn ang="0">
                <a:pos x="1281" y="706"/>
              </a:cxn>
              <a:cxn ang="0">
                <a:pos x="1256" y="601"/>
              </a:cxn>
              <a:cxn ang="0">
                <a:pos x="1221" y="497"/>
              </a:cxn>
              <a:cxn ang="0">
                <a:pos x="1179" y="398"/>
              </a:cxn>
              <a:cxn ang="0">
                <a:pos x="1129" y="301"/>
              </a:cxn>
              <a:cxn ang="0">
                <a:pos x="1070" y="210"/>
              </a:cxn>
              <a:cxn ang="0">
                <a:pos x="1003" y="123"/>
              </a:cxn>
              <a:cxn ang="0">
                <a:pos x="945" y="59"/>
              </a:cxn>
              <a:cxn ang="0">
                <a:pos x="952" y="0"/>
              </a:cxn>
              <a:cxn ang="0">
                <a:pos x="964" y="8"/>
              </a:cxn>
              <a:cxn ang="0">
                <a:pos x="1005" y="51"/>
              </a:cxn>
              <a:cxn ang="0">
                <a:pos x="1074" y="136"/>
              </a:cxn>
              <a:cxn ang="0">
                <a:pos x="1138" y="225"/>
              </a:cxn>
              <a:cxn ang="0">
                <a:pos x="1194" y="320"/>
              </a:cxn>
              <a:cxn ang="0">
                <a:pos x="1243" y="419"/>
              </a:cxn>
              <a:cxn ang="0">
                <a:pos x="1281" y="522"/>
              </a:cxn>
              <a:cxn ang="0">
                <a:pos x="1312" y="629"/>
              </a:cxn>
              <a:cxn ang="0">
                <a:pos x="1334" y="735"/>
              </a:cxn>
              <a:cxn ang="0">
                <a:pos x="1347" y="846"/>
              </a:cxn>
              <a:cxn ang="0">
                <a:pos x="1351" y="956"/>
              </a:cxn>
              <a:cxn ang="0">
                <a:pos x="1345" y="1069"/>
              </a:cxn>
              <a:cxn ang="0">
                <a:pos x="1330" y="1179"/>
              </a:cxn>
              <a:cxn ang="0">
                <a:pos x="1305" y="1288"/>
              </a:cxn>
              <a:cxn ang="0">
                <a:pos x="1272" y="1394"/>
              </a:cxn>
              <a:cxn ang="0">
                <a:pos x="1231" y="1497"/>
              </a:cxn>
              <a:cxn ang="0">
                <a:pos x="1181" y="1596"/>
              </a:cxn>
              <a:cxn ang="0">
                <a:pos x="1123" y="1691"/>
              </a:cxn>
              <a:cxn ang="0">
                <a:pos x="1055" y="1780"/>
              </a:cxn>
              <a:cxn ang="0">
                <a:pos x="981" y="1865"/>
              </a:cxn>
              <a:cxn ang="0">
                <a:pos x="970" y="1871"/>
              </a:cxn>
              <a:cxn ang="0">
                <a:pos x="958" y="1871"/>
              </a:cxn>
              <a:cxn ang="0">
                <a:pos x="948" y="1865"/>
              </a:cxn>
              <a:cxn ang="0">
                <a:pos x="668" y="1590"/>
              </a:cxn>
              <a:cxn ang="0">
                <a:pos x="5" y="939"/>
              </a:cxn>
              <a:cxn ang="0">
                <a:pos x="0" y="927"/>
              </a:cxn>
              <a:cxn ang="0">
                <a:pos x="0" y="915"/>
              </a:cxn>
              <a:cxn ang="0">
                <a:pos x="5" y="904"/>
              </a:cxn>
              <a:cxn ang="0">
                <a:pos x="253" y="663"/>
              </a:cxn>
              <a:cxn ang="0">
                <a:pos x="592" y="336"/>
              </a:cxn>
              <a:cxn ang="0">
                <a:pos x="929" y="8"/>
              </a:cxn>
              <a:cxn ang="0">
                <a:pos x="941" y="2"/>
              </a:cxn>
              <a:cxn ang="0">
                <a:pos x="952" y="0"/>
              </a:cxn>
            </a:cxnLst>
            <a:rect l="0" t="0" r="r" b="b"/>
            <a:pathLst>
              <a:path w="1351" h="1871">
                <a:moveTo>
                  <a:pt x="945" y="59"/>
                </a:moveTo>
                <a:lnTo>
                  <a:pt x="716" y="281"/>
                </a:lnTo>
                <a:lnTo>
                  <a:pt x="377" y="609"/>
                </a:lnTo>
                <a:lnTo>
                  <a:pt x="58" y="921"/>
                </a:lnTo>
                <a:lnTo>
                  <a:pt x="176" y="1040"/>
                </a:lnTo>
                <a:lnTo>
                  <a:pt x="313" y="1175"/>
                </a:lnTo>
                <a:lnTo>
                  <a:pt x="648" y="1503"/>
                </a:lnTo>
                <a:lnTo>
                  <a:pt x="964" y="1817"/>
                </a:lnTo>
                <a:lnTo>
                  <a:pt x="1022" y="1751"/>
                </a:lnTo>
                <a:lnTo>
                  <a:pt x="1088" y="1660"/>
                </a:lnTo>
                <a:lnTo>
                  <a:pt x="1144" y="1567"/>
                </a:lnTo>
                <a:lnTo>
                  <a:pt x="1194" y="1466"/>
                </a:lnTo>
                <a:lnTo>
                  <a:pt x="1235" y="1363"/>
                </a:lnTo>
                <a:lnTo>
                  <a:pt x="1266" y="1257"/>
                </a:lnTo>
                <a:lnTo>
                  <a:pt x="1289" y="1148"/>
                </a:lnTo>
                <a:lnTo>
                  <a:pt x="1301" y="1038"/>
                </a:lnTo>
                <a:lnTo>
                  <a:pt x="1305" y="925"/>
                </a:lnTo>
                <a:lnTo>
                  <a:pt x="1297" y="815"/>
                </a:lnTo>
                <a:lnTo>
                  <a:pt x="1281" y="706"/>
                </a:lnTo>
                <a:lnTo>
                  <a:pt x="1256" y="601"/>
                </a:lnTo>
                <a:lnTo>
                  <a:pt x="1221" y="497"/>
                </a:lnTo>
                <a:lnTo>
                  <a:pt x="1179" y="398"/>
                </a:lnTo>
                <a:lnTo>
                  <a:pt x="1129" y="301"/>
                </a:lnTo>
                <a:lnTo>
                  <a:pt x="1070" y="210"/>
                </a:lnTo>
                <a:lnTo>
                  <a:pt x="1003" y="123"/>
                </a:lnTo>
                <a:lnTo>
                  <a:pt x="945" y="59"/>
                </a:lnTo>
                <a:close/>
                <a:moveTo>
                  <a:pt x="952" y="0"/>
                </a:moveTo>
                <a:lnTo>
                  <a:pt x="964" y="8"/>
                </a:lnTo>
                <a:lnTo>
                  <a:pt x="1005" y="51"/>
                </a:lnTo>
                <a:lnTo>
                  <a:pt x="1074" y="136"/>
                </a:lnTo>
                <a:lnTo>
                  <a:pt x="1138" y="225"/>
                </a:lnTo>
                <a:lnTo>
                  <a:pt x="1194" y="320"/>
                </a:lnTo>
                <a:lnTo>
                  <a:pt x="1243" y="419"/>
                </a:lnTo>
                <a:lnTo>
                  <a:pt x="1281" y="522"/>
                </a:lnTo>
                <a:lnTo>
                  <a:pt x="1312" y="629"/>
                </a:lnTo>
                <a:lnTo>
                  <a:pt x="1334" y="735"/>
                </a:lnTo>
                <a:lnTo>
                  <a:pt x="1347" y="846"/>
                </a:lnTo>
                <a:lnTo>
                  <a:pt x="1351" y="956"/>
                </a:lnTo>
                <a:lnTo>
                  <a:pt x="1345" y="1069"/>
                </a:lnTo>
                <a:lnTo>
                  <a:pt x="1330" y="1179"/>
                </a:lnTo>
                <a:lnTo>
                  <a:pt x="1305" y="1288"/>
                </a:lnTo>
                <a:lnTo>
                  <a:pt x="1272" y="1394"/>
                </a:lnTo>
                <a:lnTo>
                  <a:pt x="1231" y="1497"/>
                </a:lnTo>
                <a:lnTo>
                  <a:pt x="1181" y="1596"/>
                </a:lnTo>
                <a:lnTo>
                  <a:pt x="1123" y="1691"/>
                </a:lnTo>
                <a:lnTo>
                  <a:pt x="1055" y="1780"/>
                </a:lnTo>
                <a:lnTo>
                  <a:pt x="981" y="1865"/>
                </a:lnTo>
                <a:lnTo>
                  <a:pt x="970" y="1871"/>
                </a:lnTo>
                <a:lnTo>
                  <a:pt x="958" y="1871"/>
                </a:lnTo>
                <a:lnTo>
                  <a:pt x="948" y="1865"/>
                </a:lnTo>
                <a:lnTo>
                  <a:pt x="668" y="1590"/>
                </a:lnTo>
                <a:lnTo>
                  <a:pt x="5" y="939"/>
                </a:lnTo>
                <a:lnTo>
                  <a:pt x="0" y="927"/>
                </a:lnTo>
                <a:lnTo>
                  <a:pt x="0" y="915"/>
                </a:lnTo>
                <a:lnTo>
                  <a:pt x="5" y="904"/>
                </a:lnTo>
                <a:lnTo>
                  <a:pt x="253" y="663"/>
                </a:lnTo>
                <a:lnTo>
                  <a:pt x="592" y="336"/>
                </a:lnTo>
                <a:lnTo>
                  <a:pt x="929" y="8"/>
                </a:lnTo>
                <a:lnTo>
                  <a:pt x="941" y="2"/>
                </a:lnTo>
                <a:lnTo>
                  <a:pt x="952"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graphicFrame>
        <p:nvGraphicFramePr>
          <p:cNvPr id="2" name="Table 1">
            <a:extLst>
              <a:ext uri="{FF2B5EF4-FFF2-40B4-BE49-F238E27FC236}">
                <a16:creationId xmlns:a16="http://schemas.microsoft.com/office/drawing/2014/main" id="{963F60CA-E092-4CAB-A3D8-801BEE480159}"/>
              </a:ext>
            </a:extLst>
          </p:cNvPr>
          <p:cNvGraphicFramePr>
            <a:graphicFrameLocks noGrp="1"/>
          </p:cNvGraphicFramePr>
          <p:nvPr>
            <p:extLst>
              <p:ext uri="{D42A27DB-BD31-4B8C-83A1-F6EECF244321}">
                <p14:modId xmlns:p14="http://schemas.microsoft.com/office/powerpoint/2010/main" val="4287881205"/>
              </p:ext>
            </p:extLst>
          </p:nvPr>
        </p:nvGraphicFramePr>
        <p:xfrm>
          <a:off x="659607" y="1171465"/>
          <a:ext cx="11138695" cy="5446917"/>
        </p:xfrm>
        <a:graphic>
          <a:graphicData uri="http://schemas.openxmlformats.org/drawingml/2006/table">
            <a:tbl>
              <a:tblPr firstRow="1" firstCol="1" bandRow="1">
                <a:tableStyleId>{C4B1156A-380E-4F78-BDF5-A606A8083BF9}</a:tableStyleId>
              </a:tblPr>
              <a:tblGrid>
                <a:gridCol w="609279">
                  <a:extLst>
                    <a:ext uri="{9D8B030D-6E8A-4147-A177-3AD203B41FA5}">
                      <a16:colId xmlns:a16="http://schemas.microsoft.com/office/drawing/2014/main" val="20000"/>
                    </a:ext>
                  </a:extLst>
                </a:gridCol>
                <a:gridCol w="2575227">
                  <a:extLst>
                    <a:ext uri="{9D8B030D-6E8A-4147-A177-3AD203B41FA5}">
                      <a16:colId xmlns:a16="http://schemas.microsoft.com/office/drawing/2014/main" val="20001"/>
                    </a:ext>
                  </a:extLst>
                </a:gridCol>
                <a:gridCol w="1302109">
                  <a:extLst>
                    <a:ext uri="{9D8B030D-6E8A-4147-A177-3AD203B41FA5}">
                      <a16:colId xmlns:a16="http://schemas.microsoft.com/office/drawing/2014/main" val="20002"/>
                    </a:ext>
                  </a:extLst>
                </a:gridCol>
                <a:gridCol w="6652080">
                  <a:extLst>
                    <a:ext uri="{9D8B030D-6E8A-4147-A177-3AD203B41FA5}">
                      <a16:colId xmlns:a16="http://schemas.microsoft.com/office/drawing/2014/main" val="20003"/>
                    </a:ext>
                  </a:extLst>
                </a:gridCol>
              </a:tblGrid>
              <a:tr h="443632">
                <a:tc gridSpan="4">
                  <a:txBody>
                    <a:bodyPr/>
                    <a:lstStyle/>
                    <a:p>
                      <a:pPr algn="l">
                        <a:lnSpc>
                          <a:spcPct val="115000"/>
                        </a:lnSpc>
                        <a:spcAft>
                          <a:spcPts val="0"/>
                        </a:spcAft>
                      </a:pPr>
                      <a:r>
                        <a:rPr lang="lt-LT" sz="2000" dirty="0" smtClean="0">
                          <a:effectLst/>
                        </a:rPr>
                        <a:t>SEGMENTAS</a:t>
                      </a:r>
                      <a:r>
                        <a:rPr lang="en-US" sz="2000" dirty="0" smtClean="0">
                          <a:effectLst/>
                        </a:rPr>
                        <a:t>:</a:t>
                      </a:r>
                      <a:r>
                        <a:rPr lang="lt-LT" sz="2000" baseline="0" dirty="0" smtClean="0">
                          <a:effectLst/>
                        </a:rPr>
                        <a:t>  </a:t>
                      </a:r>
                      <a:r>
                        <a:rPr lang="lt-LT" sz="2000" dirty="0" smtClean="0">
                          <a:effectLst/>
                        </a:rPr>
                        <a:t>Žmonės, kurie laikosi</a:t>
                      </a:r>
                      <a:r>
                        <a:rPr lang="lt-LT" sz="2000" baseline="0" dirty="0" smtClean="0">
                          <a:effectLst/>
                        </a:rPr>
                        <a:t> keto ar mažai angliavandenių turinčios dietos  DATA:_____________________</a:t>
                      </a:r>
                      <a:endParaRPr lang="en-US" sz="2000" dirty="0">
                        <a:effectLst/>
                        <a:latin typeface="+mn-lt"/>
                        <a:ea typeface="MS Mincho"/>
                        <a:cs typeface="Times New Roman"/>
                      </a:endParaRPr>
                    </a:p>
                  </a:txBody>
                  <a:tcPr marL="68576" marR="68576"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1035">
                <a:tc>
                  <a:txBody>
                    <a:bodyPr/>
                    <a:lstStyle/>
                    <a:p>
                      <a:pPr algn="ctr">
                        <a:lnSpc>
                          <a:spcPct val="115000"/>
                        </a:lnSpc>
                        <a:spcAft>
                          <a:spcPts val="0"/>
                        </a:spcAft>
                      </a:pPr>
                      <a:r>
                        <a:rPr lang="en-US" sz="1500" dirty="0">
                          <a:solidFill>
                            <a:srgbClr val="666666"/>
                          </a:solidFill>
                          <a:effectLst/>
                        </a:rPr>
                        <a:t>#</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Laimėjimai</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endParaRPr>
                    </a:p>
                    <a:p>
                      <a:pPr algn="ctr">
                        <a:lnSpc>
                          <a:spcPct val="115000"/>
                        </a:lnSpc>
                        <a:spcAft>
                          <a:spcPts val="0"/>
                        </a:spcAft>
                      </a:pPr>
                      <a:r>
                        <a:rPr lang="en-US" sz="1500" dirty="0">
                          <a:solidFill>
                            <a:srgbClr val="666666"/>
                          </a:solidFill>
                          <a:effectLst/>
                        </a:rPr>
                        <a:t>1 - 10</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KLAUSIMAI</a:t>
                      </a:r>
                      <a:endParaRPr lang="lt-LT" sz="1500" b="1" dirty="0">
                        <a:solidFill>
                          <a:srgbClr val="666666"/>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1"/>
                  </a:ext>
                </a:extLst>
              </a:tr>
              <a:tr h="270093">
                <a:tc>
                  <a:txBody>
                    <a:bodyPr/>
                    <a:lstStyle/>
                    <a:p>
                      <a:pPr algn="l">
                        <a:lnSpc>
                          <a:spcPct val="115000"/>
                        </a:lnSpc>
                        <a:spcAft>
                          <a:spcPts val="0"/>
                        </a:spcAft>
                      </a:pPr>
                      <a:r>
                        <a:rPr lang="en-US" sz="1600" dirty="0">
                          <a:solidFill>
                            <a:schemeClr val="tx1"/>
                          </a:solidFill>
                          <a:effectLst/>
                        </a:rPr>
                        <a:t> 1</a:t>
                      </a: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lt-LT" sz="1600" dirty="0" smtClean="0">
                          <a:solidFill>
                            <a:schemeClr val="tx1"/>
                          </a:solidFill>
                          <a:effectLst/>
                        </a:rPr>
                        <a:t>Valgyti saldumynus keto dietoje</a:t>
                      </a: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chemeClr val="tx1"/>
                          </a:solidFill>
                          <a:effectLst/>
                        </a:rPr>
                        <a:t> 1</a:t>
                      </a:r>
                      <a:endParaRPr lang="lt-LT" sz="1500" dirty="0">
                        <a:solidFill>
                          <a:schemeClr val="tx1"/>
                        </a:solidFill>
                        <a:effectLst/>
                        <a:latin typeface="+mn-lt"/>
                        <a:ea typeface="MS Mincho"/>
                        <a:cs typeface="Times New Roman"/>
                      </a:endParaRPr>
                    </a:p>
                  </a:txBody>
                  <a:tcPr marL="68576" marR="68576" marT="0" marB="0" anchor="ctr"/>
                </a:tc>
                <a:tc rowSpan="13">
                  <a:txBody>
                    <a:bodyPr/>
                    <a:lstStyle/>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Apie</a:t>
                      </a:r>
                      <a:r>
                        <a:rPr lang="lt-LT" sz="1700" baseline="0" dirty="0" smtClean="0">
                          <a:solidFill>
                            <a:srgbClr val="666666"/>
                          </a:solidFill>
                          <a:effectLst/>
                        </a:rPr>
                        <a:t> ką svajoja klientai? Ko jie labiausiai trokšta, net jei šiuo metu tai neatrodo realu?</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Kokios santaupos (pinigai, laikas, pastangos) labiausiai padėtų klientams tapti laimingais?</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Kokios</a:t>
                      </a:r>
                      <a:r>
                        <a:rPr lang="lt-LT" sz="1700" baseline="0" dirty="0" smtClean="0">
                          <a:solidFill>
                            <a:srgbClr val="666666"/>
                          </a:solidFill>
                          <a:effectLst/>
                        </a:rPr>
                        <a:t> kokybės nori klientai? Ar ji turėtų būti pakeista?</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Kas palengvintų kliento gyvenimą?</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Dėl</a:t>
                      </a:r>
                      <a:r>
                        <a:rPr lang="lt-LT" sz="1700" baseline="0" dirty="0" smtClean="0">
                          <a:solidFill>
                            <a:srgbClr val="666666"/>
                          </a:solidFill>
                          <a:effectLst/>
                        </a:rPr>
                        <a:t> ko klientai atrodo gerai ir jaučiasi puikiai?</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Kas pašalintų klientų rizikas ir galimas jų problemas ateityje?</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Kaip klientas norėtų jaustis konkrečioje situacijoje?</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Kas paskatintų klientus išbandyti šiuos vertės pasiūlymus?</a:t>
                      </a:r>
                      <a:r>
                        <a:rPr lang="en-US" sz="1700" dirty="0" smtClean="0">
                          <a:solidFill>
                            <a:srgbClr val="666666"/>
                          </a:solidFill>
                          <a:effectLst/>
                        </a:rPr>
                        <a:t> </a:t>
                      </a:r>
                      <a:endParaRPr lang="lt-LT" sz="1700" dirty="0" smtClean="0">
                        <a:solidFill>
                          <a:srgbClr val="666666"/>
                        </a:solidFill>
                        <a:effectLst/>
                        <a:latin typeface="+mn-lt"/>
                      </a:endParaRPr>
                    </a:p>
                    <a:p>
                      <a:pPr marL="88900" indent="0" algn="l">
                        <a:lnSpc>
                          <a:spcPct val="115000"/>
                        </a:lnSpc>
                        <a:spcAft>
                          <a:spcPts val="0"/>
                        </a:spcAft>
                        <a:buClr>
                          <a:srgbClr val="DDB5FA"/>
                        </a:buClr>
                        <a:buSzPct val="150000"/>
                        <a:buFont typeface="Arial" panose="020B0604020202020204" pitchFamily="34" charset="0"/>
                        <a:buNone/>
                      </a:pPr>
                      <a:endParaRPr lang="en-US" sz="1700" dirty="0" smtClean="0">
                        <a:solidFill>
                          <a:srgbClr val="666666"/>
                        </a:solidFill>
                        <a:effectLst/>
                        <a:latin typeface="+mn-lt"/>
                      </a:endParaRPr>
                    </a:p>
                  </a:txBody>
                  <a:tcPr marL="68576" marR="68576" marT="0" marB="0"/>
                </a:tc>
                <a:extLst>
                  <a:ext uri="{0D108BD9-81ED-4DB2-BD59-A6C34878D82A}">
                    <a16:rowId xmlns:a16="http://schemas.microsoft.com/office/drawing/2014/main" val="10002"/>
                  </a:ext>
                </a:extLst>
              </a:tr>
              <a:tr h="270093">
                <a:tc>
                  <a:txBody>
                    <a:bodyPr/>
                    <a:lstStyle/>
                    <a:p>
                      <a:pPr algn="l">
                        <a:lnSpc>
                          <a:spcPct val="115000"/>
                        </a:lnSpc>
                        <a:spcAft>
                          <a:spcPts val="0"/>
                        </a:spcAft>
                      </a:pPr>
                      <a:r>
                        <a:rPr lang="en-US" sz="1600" dirty="0">
                          <a:solidFill>
                            <a:schemeClr val="tx1"/>
                          </a:solidFill>
                          <a:effectLst/>
                        </a:rPr>
                        <a:t> 2</a:t>
                      </a: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lt-LT" sz="1600" dirty="0" smtClean="0">
                          <a:solidFill>
                            <a:schemeClr val="tx1"/>
                          </a:solidFill>
                          <a:effectLst/>
                        </a:rPr>
                        <a:t>Mityba (riebalai)</a:t>
                      </a: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chemeClr val="tx1"/>
                          </a:solidFill>
                          <a:effectLst/>
                        </a:rPr>
                        <a:t> 3</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3"/>
                  </a:ext>
                </a:extLst>
              </a:tr>
              <a:tr h="270093">
                <a:tc>
                  <a:txBody>
                    <a:bodyPr/>
                    <a:lstStyle/>
                    <a:p>
                      <a:pPr algn="l">
                        <a:lnSpc>
                          <a:spcPct val="115000"/>
                        </a:lnSpc>
                        <a:spcAft>
                          <a:spcPts val="0"/>
                        </a:spcAft>
                      </a:pPr>
                      <a:r>
                        <a:rPr lang="en-US" sz="1600" dirty="0">
                          <a:solidFill>
                            <a:schemeClr val="tx1"/>
                          </a:solidFill>
                          <a:effectLst/>
                        </a:rPr>
                        <a:t> 3</a:t>
                      </a: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lt-LT" sz="1600" dirty="0" smtClean="0">
                          <a:solidFill>
                            <a:schemeClr val="tx1"/>
                          </a:solidFill>
                          <a:effectLst/>
                        </a:rPr>
                        <a:t>Pasiekti</a:t>
                      </a:r>
                      <a:r>
                        <a:rPr lang="lt-LT" sz="1600" baseline="0" dirty="0" smtClean="0">
                          <a:solidFill>
                            <a:schemeClr val="tx1"/>
                          </a:solidFill>
                          <a:effectLst/>
                        </a:rPr>
                        <a:t> ketozę</a:t>
                      </a: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chemeClr val="tx1"/>
                          </a:solidFill>
                          <a:effectLst/>
                        </a:rPr>
                        <a:t> 2</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4"/>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5"/>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6"/>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7"/>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8"/>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9"/>
                  </a:ext>
                </a:extLst>
              </a:tr>
              <a:tr h="270093">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0"/>
                  </a:ext>
                </a:extLst>
              </a:tr>
              <a:tr h="347095">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1"/>
                  </a:ext>
                </a:extLst>
              </a:tr>
              <a:tr h="352719">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2"/>
                  </a:ext>
                </a:extLst>
              </a:tr>
              <a:tr h="283887">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3"/>
                  </a:ext>
                </a:extLst>
              </a:tr>
              <a:tr h="516003">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19" name="Rectangle 18" hidden="1">
            <a:extLst>
              <a:ext uri="{FF2B5EF4-FFF2-40B4-BE49-F238E27FC236}">
                <a16:creationId xmlns:a16="http://schemas.microsoft.com/office/drawing/2014/main" id="{325B2587-9001-4FE4-BE5F-208C55997DCC}"/>
              </a:ext>
            </a:extLst>
          </p:cNvPr>
          <p:cNvSpPr>
            <a:spLocks noSelect="1" noChangeArrowheads="1"/>
          </p:cNvSpPr>
          <p:nvPr/>
        </p:nvSpPr>
        <p:spPr bwMode="auto">
          <a:xfrm>
            <a:off x="2932112" y="2013745"/>
            <a:ext cx="9906000" cy="4000500"/>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20" name="Rectangle 19" hidden="1">
            <a:extLst>
              <a:ext uri="{FF2B5EF4-FFF2-40B4-BE49-F238E27FC236}">
                <a16:creationId xmlns:a16="http://schemas.microsoft.com/office/drawing/2014/main" id="{5A32645F-863B-4206-9F95-E353C58CC70D}"/>
              </a:ext>
            </a:extLst>
          </p:cNvPr>
          <p:cNvSpPr>
            <a:spLocks noSelect="1" noChangeArrowheads="1"/>
          </p:cNvSpPr>
          <p:nvPr/>
        </p:nvSpPr>
        <p:spPr bwMode="auto">
          <a:xfrm>
            <a:off x="2932112" y="2013745"/>
            <a:ext cx="9906000" cy="3529012"/>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80970" name="TextBox 5">
            <a:extLst>
              <a:ext uri="{FF2B5EF4-FFF2-40B4-BE49-F238E27FC236}">
                <a16:creationId xmlns:a16="http://schemas.microsoft.com/office/drawing/2014/main" id="{C4680649-18FF-4A88-B2A4-AD71516C4FEB}"/>
              </a:ext>
            </a:extLst>
          </p:cNvPr>
          <p:cNvSpPr txBox="1">
            <a:spLocks noChangeArrowheads="1"/>
          </p:cNvSpPr>
          <p:nvPr/>
        </p:nvSpPr>
        <p:spPr bwMode="auto">
          <a:xfrm>
            <a:off x="659607" y="368300"/>
            <a:ext cx="81010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t-LT" altLang="uk-UA" sz="4000" dirty="0"/>
              <a:t>Atraskite klientų LAIMĖJIMUS</a:t>
            </a:r>
            <a:endParaRPr lang="lt-LT" altLang="uk-UA" sz="4000" dirty="0">
              <a:solidFill>
                <a:srgbClr val="424242"/>
              </a:solidFill>
            </a:endParaRPr>
          </a:p>
        </p:txBody>
      </p:sp>
      <p:pic>
        <p:nvPicPr>
          <p:cNvPr id="10" name="Picture 9">
            <a:extLst>
              <a:ext uri="{FF2B5EF4-FFF2-40B4-BE49-F238E27FC236}">
                <a16:creationId xmlns:a16="http://schemas.microsoft.com/office/drawing/2014/main" id="{56666291-D7FE-4DB1-B274-9236908360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Tree>
    <p:extLst>
      <p:ext uri="{BB962C8B-B14F-4D97-AF65-F5344CB8AC3E}">
        <p14:creationId xmlns:p14="http://schemas.microsoft.com/office/powerpoint/2010/main" val="2308556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0872CC-FFC4-4681-9BF5-CB8A2849C684}"/>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11">
            <a:extLst>
              <a:ext uri="{FF2B5EF4-FFF2-40B4-BE49-F238E27FC236}">
                <a16:creationId xmlns:a16="http://schemas.microsoft.com/office/drawing/2014/main" id="{70F0145D-83EE-4DAA-9958-50FFB88FC5C0}"/>
              </a:ext>
            </a:extLst>
          </p:cNvPr>
          <p:cNvSpPr>
            <a:spLocks noEditPoints="1"/>
          </p:cNvSpPr>
          <p:nvPr/>
        </p:nvSpPr>
        <p:spPr bwMode="auto">
          <a:xfrm>
            <a:off x="7021513" y="2359026"/>
            <a:ext cx="2701132" cy="1507332"/>
          </a:xfrm>
          <a:custGeom>
            <a:avLst/>
            <a:gdLst/>
            <a:ahLst/>
            <a:cxnLst>
              <a:cxn ang="0">
                <a:pos x="1236" y="53"/>
              </a:cxn>
              <a:cxn ang="0">
                <a:pos x="1059" y="78"/>
              </a:cxn>
              <a:cxn ang="0">
                <a:pos x="856" y="140"/>
              </a:cxn>
              <a:cxn ang="0">
                <a:pos x="666" y="233"/>
              </a:cxn>
              <a:cxn ang="0">
                <a:pos x="494" y="357"/>
              </a:cxn>
              <a:cxn ang="0">
                <a:pos x="343" y="508"/>
              </a:cxn>
              <a:cxn ang="0">
                <a:pos x="219" y="687"/>
              </a:cxn>
              <a:cxn ang="0">
                <a:pos x="128" y="883"/>
              </a:cxn>
              <a:cxn ang="0">
                <a:pos x="70" y="1092"/>
              </a:cxn>
              <a:cxn ang="0">
                <a:pos x="49" y="1284"/>
              </a:cxn>
              <a:cxn ang="0">
                <a:pos x="1549" y="1045"/>
              </a:cxn>
              <a:cxn ang="0">
                <a:pos x="2208" y="408"/>
              </a:cxn>
              <a:cxn ang="0">
                <a:pos x="2055" y="280"/>
              </a:cxn>
              <a:cxn ang="0">
                <a:pos x="1863" y="169"/>
              </a:cxn>
              <a:cxn ang="0">
                <a:pos x="1656" y="93"/>
              </a:cxn>
              <a:cxn ang="0">
                <a:pos x="1437" y="55"/>
              </a:cxn>
              <a:cxn ang="0">
                <a:pos x="1325" y="0"/>
              </a:cxn>
              <a:cxn ang="0">
                <a:pos x="1555" y="22"/>
              </a:cxn>
              <a:cxn ang="0">
                <a:pos x="1778" y="82"/>
              </a:cxn>
              <a:cxn ang="0">
                <a:pos x="1985" y="179"/>
              </a:cxn>
              <a:cxn ang="0">
                <a:pos x="2175" y="311"/>
              </a:cxn>
              <a:cxn ang="0">
                <a:pos x="2268" y="400"/>
              </a:cxn>
              <a:cxn ang="0">
                <a:pos x="2262" y="423"/>
              </a:cxn>
              <a:cxn ang="0">
                <a:pos x="2256" y="427"/>
              </a:cxn>
              <a:cxn ang="0">
                <a:pos x="1534" y="1129"/>
              </a:cxn>
              <a:cxn ang="0">
                <a:pos x="1381" y="1276"/>
              </a:cxn>
              <a:cxn ang="0">
                <a:pos x="1360" y="1301"/>
              </a:cxn>
              <a:cxn ang="0">
                <a:pos x="1331" y="1325"/>
              </a:cxn>
              <a:cxn ang="0">
                <a:pos x="23" y="1329"/>
              </a:cxn>
              <a:cxn ang="0">
                <a:pos x="10" y="1325"/>
              </a:cxn>
              <a:cxn ang="0">
                <a:pos x="2" y="1313"/>
              </a:cxn>
              <a:cxn ang="0">
                <a:pos x="4" y="1214"/>
              </a:cxn>
              <a:cxn ang="0">
                <a:pos x="33" y="1034"/>
              </a:cxn>
              <a:cxn ang="0">
                <a:pos x="91" y="846"/>
              </a:cxn>
              <a:cxn ang="0">
                <a:pos x="182" y="658"/>
              </a:cxn>
              <a:cxn ang="0">
                <a:pos x="300" y="487"/>
              </a:cxn>
              <a:cxn ang="0">
                <a:pos x="446" y="336"/>
              </a:cxn>
              <a:cxn ang="0">
                <a:pos x="614" y="208"/>
              </a:cxn>
              <a:cxn ang="0">
                <a:pos x="804" y="107"/>
              </a:cxn>
              <a:cxn ang="0">
                <a:pos x="1005" y="41"/>
              </a:cxn>
              <a:cxn ang="0">
                <a:pos x="1216" y="6"/>
              </a:cxn>
            </a:cxnLst>
            <a:rect l="0" t="0" r="r" b="b"/>
            <a:pathLst>
              <a:path w="2268" h="1329">
                <a:moveTo>
                  <a:pt x="1325" y="49"/>
                </a:moveTo>
                <a:lnTo>
                  <a:pt x="1236" y="53"/>
                </a:lnTo>
                <a:lnTo>
                  <a:pt x="1147" y="62"/>
                </a:lnTo>
                <a:lnTo>
                  <a:pt x="1059" y="78"/>
                </a:lnTo>
                <a:lnTo>
                  <a:pt x="957" y="105"/>
                </a:lnTo>
                <a:lnTo>
                  <a:pt x="856" y="140"/>
                </a:lnTo>
                <a:lnTo>
                  <a:pt x="759" y="183"/>
                </a:lnTo>
                <a:lnTo>
                  <a:pt x="666" y="233"/>
                </a:lnTo>
                <a:lnTo>
                  <a:pt x="577" y="291"/>
                </a:lnTo>
                <a:lnTo>
                  <a:pt x="494" y="357"/>
                </a:lnTo>
                <a:lnTo>
                  <a:pt x="415" y="429"/>
                </a:lnTo>
                <a:lnTo>
                  <a:pt x="343" y="508"/>
                </a:lnTo>
                <a:lnTo>
                  <a:pt x="277" y="596"/>
                </a:lnTo>
                <a:lnTo>
                  <a:pt x="219" y="687"/>
                </a:lnTo>
                <a:lnTo>
                  <a:pt x="169" y="784"/>
                </a:lnTo>
                <a:lnTo>
                  <a:pt x="128" y="883"/>
                </a:lnTo>
                <a:lnTo>
                  <a:pt x="95" y="985"/>
                </a:lnTo>
                <a:lnTo>
                  <a:pt x="70" y="1092"/>
                </a:lnTo>
                <a:lnTo>
                  <a:pt x="54" y="1199"/>
                </a:lnTo>
                <a:lnTo>
                  <a:pt x="49" y="1284"/>
                </a:lnTo>
                <a:lnTo>
                  <a:pt x="1305" y="1284"/>
                </a:lnTo>
                <a:lnTo>
                  <a:pt x="1549" y="1045"/>
                </a:lnTo>
                <a:lnTo>
                  <a:pt x="1888" y="718"/>
                </a:lnTo>
                <a:lnTo>
                  <a:pt x="2208" y="408"/>
                </a:lnTo>
                <a:lnTo>
                  <a:pt x="2144" y="347"/>
                </a:lnTo>
                <a:lnTo>
                  <a:pt x="2055" y="280"/>
                </a:lnTo>
                <a:lnTo>
                  <a:pt x="1962" y="221"/>
                </a:lnTo>
                <a:lnTo>
                  <a:pt x="1863" y="169"/>
                </a:lnTo>
                <a:lnTo>
                  <a:pt x="1760" y="126"/>
                </a:lnTo>
                <a:lnTo>
                  <a:pt x="1656" y="93"/>
                </a:lnTo>
                <a:lnTo>
                  <a:pt x="1547" y="70"/>
                </a:lnTo>
                <a:lnTo>
                  <a:pt x="1437" y="55"/>
                </a:lnTo>
                <a:lnTo>
                  <a:pt x="1325" y="49"/>
                </a:lnTo>
                <a:close/>
                <a:moveTo>
                  <a:pt x="1325" y="0"/>
                </a:moveTo>
                <a:lnTo>
                  <a:pt x="1441" y="6"/>
                </a:lnTo>
                <a:lnTo>
                  <a:pt x="1555" y="22"/>
                </a:lnTo>
                <a:lnTo>
                  <a:pt x="1667" y="47"/>
                </a:lnTo>
                <a:lnTo>
                  <a:pt x="1778" y="82"/>
                </a:lnTo>
                <a:lnTo>
                  <a:pt x="1884" y="126"/>
                </a:lnTo>
                <a:lnTo>
                  <a:pt x="1985" y="179"/>
                </a:lnTo>
                <a:lnTo>
                  <a:pt x="2084" y="241"/>
                </a:lnTo>
                <a:lnTo>
                  <a:pt x="2175" y="311"/>
                </a:lnTo>
                <a:lnTo>
                  <a:pt x="2262" y="390"/>
                </a:lnTo>
                <a:lnTo>
                  <a:pt x="2268" y="400"/>
                </a:lnTo>
                <a:lnTo>
                  <a:pt x="2268" y="411"/>
                </a:lnTo>
                <a:lnTo>
                  <a:pt x="2262" y="423"/>
                </a:lnTo>
                <a:lnTo>
                  <a:pt x="2260" y="425"/>
                </a:lnTo>
                <a:lnTo>
                  <a:pt x="2256" y="427"/>
                </a:lnTo>
                <a:lnTo>
                  <a:pt x="1896" y="778"/>
                </a:lnTo>
                <a:lnTo>
                  <a:pt x="1534" y="1129"/>
                </a:lnTo>
                <a:lnTo>
                  <a:pt x="1456" y="1202"/>
                </a:lnTo>
                <a:lnTo>
                  <a:pt x="1381" y="1276"/>
                </a:lnTo>
                <a:lnTo>
                  <a:pt x="1371" y="1286"/>
                </a:lnTo>
                <a:lnTo>
                  <a:pt x="1360" y="1301"/>
                </a:lnTo>
                <a:lnTo>
                  <a:pt x="1344" y="1315"/>
                </a:lnTo>
                <a:lnTo>
                  <a:pt x="1331" y="1325"/>
                </a:lnTo>
                <a:lnTo>
                  <a:pt x="1317" y="1329"/>
                </a:lnTo>
                <a:lnTo>
                  <a:pt x="23" y="1329"/>
                </a:lnTo>
                <a:lnTo>
                  <a:pt x="16" y="1327"/>
                </a:lnTo>
                <a:lnTo>
                  <a:pt x="10" y="1325"/>
                </a:lnTo>
                <a:lnTo>
                  <a:pt x="4" y="1319"/>
                </a:lnTo>
                <a:lnTo>
                  <a:pt x="2" y="1313"/>
                </a:lnTo>
                <a:lnTo>
                  <a:pt x="0" y="1305"/>
                </a:lnTo>
                <a:lnTo>
                  <a:pt x="4" y="1214"/>
                </a:lnTo>
                <a:lnTo>
                  <a:pt x="16" y="1123"/>
                </a:lnTo>
                <a:lnTo>
                  <a:pt x="33" y="1034"/>
                </a:lnTo>
                <a:lnTo>
                  <a:pt x="56" y="945"/>
                </a:lnTo>
                <a:lnTo>
                  <a:pt x="91" y="846"/>
                </a:lnTo>
                <a:lnTo>
                  <a:pt x="132" y="751"/>
                </a:lnTo>
                <a:lnTo>
                  <a:pt x="182" y="658"/>
                </a:lnTo>
                <a:lnTo>
                  <a:pt x="238" y="570"/>
                </a:lnTo>
                <a:lnTo>
                  <a:pt x="300" y="487"/>
                </a:lnTo>
                <a:lnTo>
                  <a:pt x="370" y="408"/>
                </a:lnTo>
                <a:lnTo>
                  <a:pt x="446" y="336"/>
                </a:lnTo>
                <a:lnTo>
                  <a:pt x="527" y="268"/>
                </a:lnTo>
                <a:lnTo>
                  <a:pt x="614" y="208"/>
                </a:lnTo>
                <a:lnTo>
                  <a:pt x="707" y="154"/>
                </a:lnTo>
                <a:lnTo>
                  <a:pt x="804" y="107"/>
                </a:lnTo>
                <a:lnTo>
                  <a:pt x="903" y="70"/>
                </a:lnTo>
                <a:lnTo>
                  <a:pt x="1005" y="41"/>
                </a:lnTo>
                <a:lnTo>
                  <a:pt x="1110" y="18"/>
                </a:lnTo>
                <a:lnTo>
                  <a:pt x="1216" y="6"/>
                </a:lnTo>
                <a:lnTo>
                  <a:pt x="132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3" name="Freeform 13">
            <a:extLst>
              <a:ext uri="{FF2B5EF4-FFF2-40B4-BE49-F238E27FC236}">
                <a16:creationId xmlns:a16="http://schemas.microsoft.com/office/drawing/2014/main" id="{69ECE0F6-54E3-4C15-8EF4-A468B07C1BFE}"/>
              </a:ext>
            </a:extLst>
          </p:cNvPr>
          <p:cNvSpPr>
            <a:spLocks noEditPoints="1"/>
          </p:cNvSpPr>
          <p:nvPr/>
        </p:nvSpPr>
        <p:spPr bwMode="auto">
          <a:xfrm>
            <a:off x="7021514" y="3813175"/>
            <a:ext cx="2720975" cy="1556544"/>
          </a:xfrm>
          <a:custGeom>
            <a:avLst/>
            <a:gdLst/>
            <a:ahLst/>
            <a:cxnLst>
              <a:cxn ang="0">
                <a:pos x="51" y="132"/>
              </a:cxn>
              <a:cxn ang="0">
                <a:pos x="83" y="343"/>
              </a:cxn>
              <a:cxn ang="0">
                <a:pos x="149" y="547"/>
              </a:cxn>
              <a:cxn ang="0">
                <a:pos x="250" y="737"/>
              </a:cxn>
              <a:cxn ang="0">
                <a:pos x="380" y="905"/>
              </a:cxn>
              <a:cxn ang="0">
                <a:pos x="537" y="1053"/>
              </a:cxn>
              <a:cxn ang="0">
                <a:pos x="719" y="1173"/>
              </a:cxn>
              <a:cxn ang="0">
                <a:pos x="918" y="1258"/>
              </a:cxn>
              <a:cxn ang="0">
                <a:pos x="1129" y="1309"/>
              </a:cxn>
              <a:cxn ang="0">
                <a:pos x="1346" y="1324"/>
              </a:cxn>
              <a:cxn ang="0">
                <a:pos x="1569" y="1301"/>
              </a:cxn>
              <a:cxn ang="0">
                <a:pos x="1782" y="1239"/>
              </a:cxn>
              <a:cxn ang="0">
                <a:pos x="1981" y="1142"/>
              </a:cxn>
              <a:cxn ang="0">
                <a:pos x="2163" y="1010"/>
              </a:cxn>
              <a:cxn ang="0">
                <a:pos x="1973" y="700"/>
              </a:cxn>
              <a:cxn ang="0">
                <a:pos x="47" y="47"/>
              </a:cxn>
              <a:cxn ang="0">
                <a:pos x="1327" y="0"/>
              </a:cxn>
              <a:cxn ang="0">
                <a:pos x="1609" y="273"/>
              </a:cxn>
              <a:cxn ang="0">
                <a:pos x="2285" y="944"/>
              </a:cxn>
              <a:cxn ang="0">
                <a:pos x="2279" y="965"/>
              </a:cxn>
              <a:cxn ang="0">
                <a:pos x="2107" y="1115"/>
              </a:cxn>
              <a:cxn ang="0">
                <a:pos x="1913" y="1233"/>
              </a:cxn>
              <a:cxn ang="0">
                <a:pos x="1704" y="1316"/>
              </a:cxn>
              <a:cxn ang="0">
                <a:pos x="1483" y="1363"/>
              </a:cxn>
              <a:cxn ang="0">
                <a:pos x="1259" y="1371"/>
              </a:cxn>
              <a:cxn ang="0">
                <a:pos x="1032" y="1342"/>
              </a:cxn>
              <a:cxn ang="0">
                <a:pos x="823" y="1276"/>
              </a:cxn>
              <a:cxn ang="0">
                <a:pos x="637" y="1181"/>
              </a:cxn>
              <a:cxn ang="0">
                <a:pos x="469" y="1059"/>
              </a:cxn>
              <a:cxn ang="0">
                <a:pos x="322" y="911"/>
              </a:cxn>
              <a:cxn ang="0">
                <a:pos x="196" y="741"/>
              </a:cxn>
              <a:cxn ang="0">
                <a:pos x="99" y="549"/>
              </a:cxn>
              <a:cxn ang="0">
                <a:pos x="33" y="345"/>
              </a:cxn>
              <a:cxn ang="0">
                <a:pos x="2" y="134"/>
              </a:cxn>
              <a:cxn ang="0">
                <a:pos x="2" y="17"/>
              </a:cxn>
              <a:cxn ang="0">
                <a:pos x="10" y="6"/>
              </a:cxn>
              <a:cxn ang="0">
                <a:pos x="23" y="2"/>
              </a:cxn>
              <a:cxn ang="0">
                <a:pos x="1315" y="0"/>
              </a:cxn>
            </a:cxnLst>
            <a:rect l="0" t="0" r="r" b="b"/>
            <a:pathLst>
              <a:path w="2285" h="1373">
                <a:moveTo>
                  <a:pt x="47" y="47"/>
                </a:moveTo>
                <a:lnTo>
                  <a:pt x="51" y="132"/>
                </a:lnTo>
                <a:lnTo>
                  <a:pt x="62" y="238"/>
                </a:lnTo>
                <a:lnTo>
                  <a:pt x="83" y="343"/>
                </a:lnTo>
                <a:lnTo>
                  <a:pt x="113" y="446"/>
                </a:lnTo>
                <a:lnTo>
                  <a:pt x="149" y="547"/>
                </a:lnTo>
                <a:lnTo>
                  <a:pt x="196" y="644"/>
                </a:lnTo>
                <a:lnTo>
                  <a:pt x="250" y="737"/>
                </a:lnTo>
                <a:lnTo>
                  <a:pt x="310" y="824"/>
                </a:lnTo>
                <a:lnTo>
                  <a:pt x="380" y="905"/>
                </a:lnTo>
                <a:lnTo>
                  <a:pt x="455" y="983"/>
                </a:lnTo>
                <a:lnTo>
                  <a:pt x="537" y="1053"/>
                </a:lnTo>
                <a:lnTo>
                  <a:pt x="626" y="1117"/>
                </a:lnTo>
                <a:lnTo>
                  <a:pt x="719" y="1173"/>
                </a:lnTo>
                <a:lnTo>
                  <a:pt x="815" y="1219"/>
                </a:lnTo>
                <a:lnTo>
                  <a:pt x="918" y="1258"/>
                </a:lnTo>
                <a:lnTo>
                  <a:pt x="1021" y="1289"/>
                </a:lnTo>
                <a:lnTo>
                  <a:pt x="1129" y="1309"/>
                </a:lnTo>
                <a:lnTo>
                  <a:pt x="1238" y="1322"/>
                </a:lnTo>
                <a:lnTo>
                  <a:pt x="1346" y="1324"/>
                </a:lnTo>
                <a:lnTo>
                  <a:pt x="1458" y="1316"/>
                </a:lnTo>
                <a:lnTo>
                  <a:pt x="1569" y="1301"/>
                </a:lnTo>
                <a:lnTo>
                  <a:pt x="1677" y="1274"/>
                </a:lnTo>
                <a:lnTo>
                  <a:pt x="1782" y="1239"/>
                </a:lnTo>
                <a:lnTo>
                  <a:pt x="1884" y="1194"/>
                </a:lnTo>
                <a:lnTo>
                  <a:pt x="1981" y="1142"/>
                </a:lnTo>
                <a:lnTo>
                  <a:pt x="2074" y="1080"/>
                </a:lnTo>
                <a:lnTo>
                  <a:pt x="2163" y="1010"/>
                </a:lnTo>
                <a:lnTo>
                  <a:pt x="2227" y="948"/>
                </a:lnTo>
                <a:lnTo>
                  <a:pt x="1973" y="700"/>
                </a:lnTo>
                <a:lnTo>
                  <a:pt x="1311" y="47"/>
                </a:lnTo>
                <a:lnTo>
                  <a:pt x="47" y="47"/>
                </a:lnTo>
                <a:close/>
                <a:moveTo>
                  <a:pt x="1315" y="0"/>
                </a:moveTo>
                <a:lnTo>
                  <a:pt x="1327" y="0"/>
                </a:lnTo>
                <a:lnTo>
                  <a:pt x="1338" y="6"/>
                </a:lnTo>
                <a:lnTo>
                  <a:pt x="1609" y="273"/>
                </a:lnTo>
                <a:lnTo>
                  <a:pt x="2279" y="933"/>
                </a:lnTo>
                <a:lnTo>
                  <a:pt x="2285" y="944"/>
                </a:lnTo>
                <a:lnTo>
                  <a:pt x="2285" y="954"/>
                </a:lnTo>
                <a:lnTo>
                  <a:pt x="2279" y="965"/>
                </a:lnTo>
                <a:lnTo>
                  <a:pt x="2196" y="1045"/>
                </a:lnTo>
                <a:lnTo>
                  <a:pt x="2107" y="1115"/>
                </a:lnTo>
                <a:lnTo>
                  <a:pt x="2012" y="1179"/>
                </a:lnTo>
                <a:lnTo>
                  <a:pt x="1913" y="1233"/>
                </a:lnTo>
                <a:lnTo>
                  <a:pt x="1811" y="1278"/>
                </a:lnTo>
                <a:lnTo>
                  <a:pt x="1704" y="1316"/>
                </a:lnTo>
                <a:lnTo>
                  <a:pt x="1594" y="1344"/>
                </a:lnTo>
                <a:lnTo>
                  <a:pt x="1483" y="1363"/>
                </a:lnTo>
                <a:lnTo>
                  <a:pt x="1371" y="1373"/>
                </a:lnTo>
                <a:lnTo>
                  <a:pt x="1259" y="1371"/>
                </a:lnTo>
                <a:lnTo>
                  <a:pt x="1145" y="1361"/>
                </a:lnTo>
                <a:lnTo>
                  <a:pt x="1032" y="1342"/>
                </a:lnTo>
                <a:lnTo>
                  <a:pt x="922" y="1311"/>
                </a:lnTo>
                <a:lnTo>
                  <a:pt x="823" y="1276"/>
                </a:lnTo>
                <a:lnTo>
                  <a:pt x="728" y="1231"/>
                </a:lnTo>
                <a:lnTo>
                  <a:pt x="637" y="1181"/>
                </a:lnTo>
                <a:lnTo>
                  <a:pt x="552" y="1123"/>
                </a:lnTo>
                <a:lnTo>
                  <a:pt x="469" y="1059"/>
                </a:lnTo>
                <a:lnTo>
                  <a:pt x="391" y="989"/>
                </a:lnTo>
                <a:lnTo>
                  <a:pt x="322" y="911"/>
                </a:lnTo>
                <a:lnTo>
                  <a:pt x="256" y="830"/>
                </a:lnTo>
                <a:lnTo>
                  <a:pt x="196" y="741"/>
                </a:lnTo>
                <a:lnTo>
                  <a:pt x="143" y="646"/>
                </a:lnTo>
                <a:lnTo>
                  <a:pt x="99" y="549"/>
                </a:lnTo>
                <a:lnTo>
                  <a:pt x="62" y="448"/>
                </a:lnTo>
                <a:lnTo>
                  <a:pt x="33" y="345"/>
                </a:lnTo>
                <a:lnTo>
                  <a:pt x="14" y="240"/>
                </a:lnTo>
                <a:lnTo>
                  <a:pt x="2" y="134"/>
                </a:lnTo>
                <a:lnTo>
                  <a:pt x="0" y="25"/>
                </a:lnTo>
                <a:lnTo>
                  <a:pt x="2" y="17"/>
                </a:lnTo>
                <a:lnTo>
                  <a:pt x="4" y="12"/>
                </a:lnTo>
                <a:lnTo>
                  <a:pt x="10" y="6"/>
                </a:lnTo>
                <a:lnTo>
                  <a:pt x="16" y="4"/>
                </a:lnTo>
                <a:lnTo>
                  <a:pt x="23" y="2"/>
                </a:lnTo>
                <a:lnTo>
                  <a:pt x="1313" y="2"/>
                </a:lnTo>
                <a:lnTo>
                  <a:pt x="131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6" name="Freeform 12">
            <a:extLst>
              <a:ext uri="{FF2B5EF4-FFF2-40B4-BE49-F238E27FC236}">
                <a16:creationId xmlns:a16="http://schemas.microsoft.com/office/drawing/2014/main" id="{9BB76DA8-8470-4893-9E39-678247B9315C}"/>
              </a:ext>
            </a:extLst>
          </p:cNvPr>
          <p:cNvSpPr>
            <a:spLocks noEditPoints="1"/>
          </p:cNvSpPr>
          <p:nvPr/>
        </p:nvSpPr>
        <p:spPr bwMode="auto">
          <a:xfrm>
            <a:off x="8566944" y="2792413"/>
            <a:ext cx="1608931" cy="2121695"/>
          </a:xfrm>
          <a:custGeom>
            <a:avLst/>
            <a:gdLst/>
            <a:ahLst/>
            <a:cxnLst>
              <a:cxn ang="0">
                <a:pos x="945" y="59"/>
              </a:cxn>
              <a:cxn ang="0">
                <a:pos x="716" y="281"/>
              </a:cxn>
              <a:cxn ang="0">
                <a:pos x="377" y="609"/>
              </a:cxn>
              <a:cxn ang="0">
                <a:pos x="58" y="921"/>
              </a:cxn>
              <a:cxn ang="0">
                <a:pos x="176" y="1040"/>
              </a:cxn>
              <a:cxn ang="0">
                <a:pos x="313" y="1175"/>
              </a:cxn>
              <a:cxn ang="0">
                <a:pos x="648" y="1503"/>
              </a:cxn>
              <a:cxn ang="0">
                <a:pos x="964" y="1817"/>
              </a:cxn>
              <a:cxn ang="0">
                <a:pos x="1022" y="1751"/>
              </a:cxn>
              <a:cxn ang="0">
                <a:pos x="1088" y="1660"/>
              </a:cxn>
              <a:cxn ang="0">
                <a:pos x="1144" y="1567"/>
              </a:cxn>
              <a:cxn ang="0">
                <a:pos x="1194" y="1466"/>
              </a:cxn>
              <a:cxn ang="0">
                <a:pos x="1235" y="1363"/>
              </a:cxn>
              <a:cxn ang="0">
                <a:pos x="1266" y="1257"/>
              </a:cxn>
              <a:cxn ang="0">
                <a:pos x="1289" y="1148"/>
              </a:cxn>
              <a:cxn ang="0">
                <a:pos x="1301" y="1038"/>
              </a:cxn>
              <a:cxn ang="0">
                <a:pos x="1305" y="925"/>
              </a:cxn>
              <a:cxn ang="0">
                <a:pos x="1297" y="815"/>
              </a:cxn>
              <a:cxn ang="0">
                <a:pos x="1281" y="706"/>
              </a:cxn>
              <a:cxn ang="0">
                <a:pos x="1256" y="601"/>
              </a:cxn>
              <a:cxn ang="0">
                <a:pos x="1221" y="497"/>
              </a:cxn>
              <a:cxn ang="0">
                <a:pos x="1179" y="398"/>
              </a:cxn>
              <a:cxn ang="0">
                <a:pos x="1129" y="301"/>
              </a:cxn>
              <a:cxn ang="0">
                <a:pos x="1070" y="210"/>
              </a:cxn>
              <a:cxn ang="0">
                <a:pos x="1003" y="123"/>
              </a:cxn>
              <a:cxn ang="0">
                <a:pos x="945" y="59"/>
              </a:cxn>
              <a:cxn ang="0">
                <a:pos x="952" y="0"/>
              </a:cxn>
              <a:cxn ang="0">
                <a:pos x="964" y="8"/>
              </a:cxn>
              <a:cxn ang="0">
                <a:pos x="1005" y="51"/>
              </a:cxn>
              <a:cxn ang="0">
                <a:pos x="1074" y="136"/>
              </a:cxn>
              <a:cxn ang="0">
                <a:pos x="1138" y="225"/>
              </a:cxn>
              <a:cxn ang="0">
                <a:pos x="1194" y="320"/>
              </a:cxn>
              <a:cxn ang="0">
                <a:pos x="1243" y="419"/>
              </a:cxn>
              <a:cxn ang="0">
                <a:pos x="1281" y="522"/>
              </a:cxn>
              <a:cxn ang="0">
                <a:pos x="1312" y="629"/>
              </a:cxn>
              <a:cxn ang="0">
                <a:pos x="1334" y="735"/>
              </a:cxn>
              <a:cxn ang="0">
                <a:pos x="1347" y="846"/>
              </a:cxn>
              <a:cxn ang="0">
                <a:pos x="1351" y="956"/>
              </a:cxn>
              <a:cxn ang="0">
                <a:pos x="1345" y="1069"/>
              </a:cxn>
              <a:cxn ang="0">
                <a:pos x="1330" y="1179"/>
              </a:cxn>
              <a:cxn ang="0">
                <a:pos x="1305" y="1288"/>
              </a:cxn>
              <a:cxn ang="0">
                <a:pos x="1272" y="1394"/>
              </a:cxn>
              <a:cxn ang="0">
                <a:pos x="1231" y="1497"/>
              </a:cxn>
              <a:cxn ang="0">
                <a:pos x="1181" y="1596"/>
              </a:cxn>
              <a:cxn ang="0">
                <a:pos x="1123" y="1691"/>
              </a:cxn>
              <a:cxn ang="0">
                <a:pos x="1055" y="1780"/>
              </a:cxn>
              <a:cxn ang="0">
                <a:pos x="981" y="1865"/>
              </a:cxn>
              <a:cxn ang="0">
                <a:pos x="970" y="1871"/>
              </a:cxn>
              <a:cxn ang="0">
                <a:pos x="958" y="1871"/>
              </a:cxn>
              <a:cxn ang="0">
                <a:pos x="948" y="1865"/>
              </a:cxn>
              <a:cxn ang="0">
                <a:pos x="668" y="1590"/>
              </a:cxn>
              <a:cxn ang="0">
                <a:pos x="5" y="939"/>
              </a:cxn>
              <a:cxn ang="0">
                <a:pos x="0" y="927"/>
              </a:cxn>
              <a:cxn ang="0">
                <a:pos x="0" y="915"/>
              </a:cxn>
              <a:cxn ang="0">
                <a:pos x="5" y="904"/>
              </a:cxn>
              <a:cxn ang="0">
                <a:pos x="253" y="663"/>
              </a:cxn>
              <a:cxn ang="0">
                <a:pos x="592" y="336"/>
              </a:cxn>
              <a:cxn ang="0">
                <a:pos x="929" y="8"/>
              </a:cxn>
              <a:cxn ang="0">
                <a:pos x="941" y="2"/>
              </a:cxn>
              <a:cxn ang="0">
                <a:pos x="952" y="0"/>
              </a:cxn>
            </a:cxnLst>
            <a:rect l="0" t="0" r="r" b="b"/>
            <a:pathLst>
              <a:path w="1351" h="1871">
                <a:moveTo>
                  <a:pt x="945" y="59"/>
                </a:moveTo>
                <a:lnTo>
                  <a:pt x="716" y="281"/>
                </a:lnTo>
                <a:lnTo>
                  <a:pt x="377" y="609"/>
                </a:lnTo>
                <a:lnTo>
                  <a:pt x="58" y="921"/>
                </a:lnTo>
                <a:lnTo>
                  <a:pt x="176" y="1040"/>
                </a:lnTo>
                <a:lnTo>
                  <a:pt x="313" y="1175"/>
                </a:lnTo>
                <a:lnTo>
                  <a:pt x="648" y="1503"/>
                </a:lnTo>
                <a:lnTo>
                  <a:pt x="964" y="1817"/>
                </a:lnTo>
                <a:lnTo>
                  <a:pt x="1022" y="1751"/>
                </a:lnTo>
                <a:lnTo>
                  <a:pt x="1088" y="1660"/>
                </a:lnTo>
                <a:lnTo>
                  <a:pt x="1144" y="1567"/>
                </a:lnTo>
                <a:lnTo>
                  <a:pt x="1194" y="1466"/>
                </a:lnTo>
                <a:lnTo>
                  <a:pt x="1235" y="1363"/>
                </a:lnTo>
                <a:lnTo>
                  <a:pt x="1266" y="1257"/>
                </a:lnTo>
                <a:lnTo>
                  <a:pt x="1289" y="1148"/>
                </a:lnTo>
                <a:lnTo>
                  <a:pt x="1301" y="1038"/>
                </a:lnTo>
                <a:lnTo>
                  <a:pt x="1305" y="925"/>
                </a:lnTo>
                <a:lnTo>
                  <a:pt x="1297" y="815"/>
                </a:lnTo>
                <a:lnTo>
                  <a:pt x="1281" y="706"/>
                </a:lnTo>
                <a:lnTo>
                  <a:pt x="1256" y="601"/>
                </a:lnTo>
                <a:lnTo>
                  <a:pt x="1221" y="497"/>
                </a:lnTo>
                <a:lnTo>
                  <a:pt x="1179" y="398"/>
                </a:lnTo>
                <a:lnTo>
                  <a:pt x="1129" y="301"/>
                </a:lnTo>
                <a:lnTo>
                  <a:pt x="1070" y="210"/>
                </a:lnTo>
                <a:lnTo>
                  <a:pt x="1003" y="123"/>
                </a:lnTo>
                <a:lnTo>
                  <a:pt x="945" y="59"/>
                </a:lnTo>
                <a:close/>
                <a:moveTo>
                  <a:pt x="952" y="0"/>
                </a:moveTo>
                <a:lnTo>
                  <a:pt x="964" y="8"/>
                </a:lnTo>
                <a:lnTo>
                  <a:pt x="1005" y="51"/>
                </a:lnTo>
                <a:lnTo>
                  <a:pt x="1074" y="136"/>
                </a:lnTo>
                <a:lnTo>
                  <a:pt x="1138" y="225"/>
                </a:lnTo>
                <a:lnTo>
                  <a:pt x="1194" y="320"/>
                </a:lnTo>
                <a:lnTo>
                  <a:pt x="1243" y="419"/>
                </a:lnTo>
                <a:lnTo>
                  <a:pt x="1281" y="522"/>
                </a:lnTo>
                <a:lnTo>
                  <a:pt x="1312" y="629"/>
                </a:lnTo>
                <a:lnTo>
                  <a:pt x="1334" y="735"/>
                </a:lnTo>
                <a:lnTo>
                  <a:pt x="1347" y="846"/>
                </a:lnTo>
                <a:lnTo>
                  <a:pt x="1351" y="956"/>
                </a:lnTo>
                <a:lnTo>
                  <a:pt x="1345" y="1069"/>
                </a:lnTo>
                <a:lnTo>
                  <a:pt x="1330" y="1179"/>
                </a:lnTo>
                <a:lnTo>
                  <a:pt x="1305" y="1288"/>
                </a:lnTo>
                <a:lnTo>
                  <a:pt x="1272" y="1394"/>
                </a:lnTo>
                <a:lnTo>
                  <a:pt x="1231" y="1497"/>
                </a:lnTo>
                <a:lnTo>
                  <a:pt x="1181" y="1596"/>
                </a:lnTo>
                <a:lnTo>
                  <a:pt x="1123" y="1691"/>
                </a:lnTo>
                <a:lnTo>
                  <a:pt x="1055" y="1780"/>
                </a:lnTo>
                <a:lnTo>
                  <a:pt x="981" y="1865"/>
                </a:lnTo>
                <a:lnTo>
                  <a:pt x="970" y="1871"/>
                </a:lnTo>
                <a:lnTo>
                  <a:pt x="958" y="1871"/>
                </a:lnTo>
                <a:lnTo>
                  <a:pt x="948" y="1865"/>
                </a:lnTo>
                <a:lnTo>
                  <a:pt x="668" y="1590"/>
                </a:lnTo>
                <a:lnTo>
                  <a:pt x="5" y="939"/>
                </a:lnTo>
                <a:lnTo>
                  <a:pt x="0" y="927"/>
                </a:lnTo>
                <a:lnTo>
                  <a:pt x="0" y="915"/>
                </a:lnTo>
                <a:lnTo>
                  <a:pt x="5" y="904"/>
                </a:lnTo>
                <a:lnTo>
                  <a:pt x="253" y="663"/>
                </a:lnTo>
                <a:lnTo>
                  <a:pt x="592" y="336"/>
                </a:lnTo>
                <a:lnTo>
                  <a:pt x="929" y="8"/>
                </a:lnTo>
                <a:lnTo>
                  <a:pt x="941" y="2"/>
                </a:lnTo>
                <a:lnTo>
                  <a:pt x="952"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graphicFrame>
        <p:nvGraphicFramePr>
          <p:cNvPr id="2" name="Table 1">
            <a:extLst>
              <a:ext uri="{FF2B5EF4-FFF2-40B4-BE49-F238E27FC236}">
                <a16:creationId xmlns:a16="http://schemas.microsoft.com/office/drawing/2014/main" id="{A84D9E96-F910-4B8C-97A7-F511F5CFC4B7}"/>
              </a:ext>
            </a:extLst>
          </p:cNvPr>
          <p:cNvGraphicFramePr>
            <a:graphicFrameLocks noGrp="1"/>
          </p:cNvGraphicFramePr>
          <p:nvPr>
            <p:extLst>
              <p:ext uri="{D42A27DB-BD31-4B8C-83A1-F6EECF244321}">
                <p14:modId xmlns:p14="http://schemas.microsoft.com/office/powerpoint/2010/main" val="2403823985"/>
              </p:ext>
            </p:extLst>
          </p:nvPr>
        </p:nvGraphicFramePr>
        <p:xfrm>
          <a:off x="526652" y="922761"/>
          <a:ext cx="11138695" cy="7712238"/>
        </p:xfrm>
        <a:graphic>
          <a:graphicData uri="http://schemas.openxmlformats.org/drawingml/2006/table">
            <a:tbl>
              <a:tblPr firstRow="1" firstCol="1" bandRow="1">
                <a:tableStyleId>{22838BEF-8BB2-4498-84A7-C5851F593DF1}</a:tableStyleId>
              </a:tblPr>
              <a:tblGrid>
                <a:gridCol w="609279">
                  <a:extLst>
                    <a:ext uri="{9D8B030D-6E8A-4147-A177-3AD203B41FA5}">
                      <a16:colId xmlns:a16="http://schemas.microsoft.com/office/drawing/2014/main" val="20000"/>
                    </a:ext>
                  </a:extLst>
                </a:gridCol>
                <a:gridCol w="2575227">
                  <a:extLst>
                    <a:ext uri="{9D8B030D-6E8A-4147-A177-3AD203B41FA5}">
                      <a16:colId xmlns:a16="http://schemas.microsoft.com/office/drawing/2014/main" val="20001"/>
                    </a:ext>
                  </a:extLst>
                </a:gridCol>
                <a:gridCol w="1302109">
                  <a:extLst>
                    <a:ext uri="{9D8B030D-6E8A-4147-A177-3AD203B41FA5}">
                      <a16:colId xmlns:a16="http://schemas.microsoft.com/office/drawing/2014/main" val="20002"/>
                    </a:ext>
                  </a:extLst>
                </a:gridCol>
                <a:gridCol w="6652080">
                  <a:extLst>
                    <a:ext uri="{9D8B030D-6E8A-4147-A177-3AD203B41FA5}">
                      <a16:colId xmlns:a16="http://schemas.microsoft.com/office/drawing/2014/main" val="20003"/>
                    </a:ext>
                  </a:extLst>
                </a:gridCol>
              </a:tblGrid>
              <a:tr h="1592336">
                <a:tc gridSpan="4">
                  <a:txBody>
                    <a:bodyPr/>
                    <a:lstStyle/>
                    <a:p>
                      <a:pPr algn="l">
                        <a:lnSpc>
                          <a:spcPct val="115000"/>
                        </a:lnSpc>
                        <a:spcAft>
                          <a:spcPts val="0"/>
                        </a:spcAft>
                      </a:pPr>
                      <a:r>
                        <a:rPr lang="lt-LT" sz="2000" dirty="0" smtClean="0">
                          <a:effectLst/>
                        </a:rPr>
                        <a:t>SEGMENTAS: Žmonės, kurie laikosi keto ar mažai angliavandenių turinčios dietos </a:t>
                      </a:r>
                      <a:r>
                        <a:rPr lang="lt-LT" sz="2000" baseline="0" dirty="0" smtClean="0">
                          <a:effectLst/>
                        </a:rPr>
                        <a:t>DATA:_____________________</a:t>
                      </a:r>
                      <a:endParaRPr lang="en-US" sz="2000" dirty="0">
                        <a:effectLst/>
                        <a:latin typeface="+mn-lt"/>
                        <a:ea typeface="MS Mincho"/>
                        <a:cs typeface="Times New Roman"/>
                      </a:endParaRPr>
                    </a:p>
                  </a:txBody>
                  <a:tcPr marL="68576" marR="68576"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8260">
                <a:tc>
                  <a:txBody>
                    <a:bodyPr/>
                    <a:lstStyle/>
                    <a:p>
                      <a:pPr algn="ctr">
                        <a:lnSpc>
                          <a:spcPct val="115000"/>
                        </a:lnSpc>
                        <a:spcAft>
                          <a:spcPts val="0"/>
                        </a:spcAft>
                      </a:pPr>
                      <a:r>
                        <a:rPr lang="en-US" sz="1500" dirty="0">
                          <a:solidFill>
                            <a:srgbClr val="666666"/>
                          </a:solidFill>
                          <a:effectLst/>
                        </a:rPr>
                        <a:t>#</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SKAUSMAI</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endParaRPr>
                    </a:p>
                    <a:p>
                      <a:pPr algn="ctr">
                        <a:lnSpc>
                          <a:spcPct val="115000"/>
                        </a:lnSpc>
                        <a:spcAft>
                          <a:spcPts val="0"/>
                        </a:spcAft>
                      </a:pPr>
                      <a:r>
                        <a:rPr lang="en-US" sz="1500" dirty="0">
                          <a:solidFill>
                            <a:srgbClr val="666666"/>
                          </a:solidFill>
                          <a:effectLst/>
                        </a:rPr>
                        <a:t>1 - 10</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KLAUSIMAI</a:t>
                      </a:r>
                      <a:endParaRPr lang="lt-LT" sz="1500" b="1" dirty="0">
                        <a:solidFill>
                          <a:srgbClr val="666666"/>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1"/>
                  </a:ext>
                </a:extLst>
              </a:tr>
              <a:tr h="247312">
                <a:tc>
                  <a:txBody>
                    <a:bodyPr/>
                    <a:lstStyle/>
                    <a:p>
                      <a:pPr algn="ctr">
                        <a:lnSpc>
                          <a:spcPct val="115000"/>
                        </a:lnSpc>
                        <a:spcAft>
                          <a:spcPts val="0"/>
                        </a:spcAft>
                      </a:pPr>
                      <a:r>
                        <a:rPr lang="en-US" sz="1600" b="0" dirty="0">
                          <a:solidFill>
                            <a:schemeClr val="tx1"/>
                          </a:solidFill>
                          <a:effectLst/>
                        </a:rPr>
                        <a:t> 1</a:t>
                      </a:r>
                      <a:endParaRPr lang="lt-LT" sz="1600" b="0" dirty="0">
                        <a:solidFill>
                          <a:schemeClr val="tx1"/>
                        </a:solidFill>
                        <a:effectLst/>
                        <a:latin typeface="+mn-lt"/>
                        <a:ea typeface="MS Mincho"/>
                        <a:cs typeface="Times New Roman"/>
                      </a:endParaRPr>
                    </a:p>
                  </a:txBody>
                  <a:tcPr marL="68576" marR="68576" marT="0" marB="0"/>
                </a:tc>
                <a:tc>
                  <a:txBody>
                    <a:bodyPr/>
                    <a:lstStyle/>
                    <a:p>
                      <a:pPr algn="l">
                        <a:lnSpc>
                          <a:spcPct val="100000"/>
                        </a:lnSpc>
                        <a:buFont typeface="Arial" panose="020B0604020202020204" pitchFamily="34" charset="0"/>
                        <a:buNone/>
                      </a:pPr>
                      <a:r>
                        <a:rPr lang="lt-LT" sz="1600" kern="1200" dirty="0" smtClean="0">
                          <a:solidFill>
                            <a:schemeClr val="tx1"/>
                          </a:solidFill>
                          <a:latin typeface="+mn-lt"/>
                          <a:ea typeface="+mn-ea"/>
                          <a:cs typeface="+mn-cs"/>
                        </a:rPr>
                        <a:t>Svorio reguliavimas</a:t>
                      </a:r>
                      <a:endParaRPr lang="en-US" sz="160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r>
                        <a:rPr lang="en-US" sz="1500" dirty="0">
                          <a:solidFill>
                            <a:schemeClr val="tx1"/>
                          </a:solidFill>
                          <a:effectLst/>
                        </a:rPr>
                        <a:t> 2</a:t>
                      </a:r>
                      <a:endParaRPr lang="lt-LT" sz="1500" dirty="0">
                        <a:solidFill>
                          <a:schemeClr val="tx1"/>
                        </a:solidFill>
                        <a:effectLst/>
                        <a:latin typeface="+mn-lt"/>
                        <a:ea typeface="MS Mincho"/>
                        <a:cs typeface="Times New Roman"/>
                      </a:endParaRPr>
                    </a:p>
                  </a:txBody>
                  <a:tcPr marL="68576" marR="68576" marT="0" marB="0" anchor="ctr"/>
                </a:tc>
                <a:tc rowSpan="13">
                  <a:txBody>
                    <a:bodyPr/>
                    <a:lstStyle/>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Dėl</a:t>
                      </a:r>
                      <a:r>
                        <a:rPr lang="lt-LT" sz="1900" baseline="0" dirty="0" smtClean="0">
                          <a:solidFill>
                            <a:srgbClr val="666666"/>
                          </a:solidFill>
                          <a:effectLst/>
                        </a:rPr>
                        <a:t> ko klientai jaučiasi nusivylę ir susierzinę?</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Kas reikalauja per daug laiko, pastangų ar nervų?</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Kas</a:t>
                      </a:r>
                      <a:r>
                        <a:rPr lang="lt-LT" sz="1900" baseline="0" dirty="0" smtClean="0">
                          <a:solidFill>
                            <a:srgbClr val="666666"/>
                          </a:solidFill>
                          <a:effectLst/>
                        </a:rPr>
                        <a:t> kainuoja per daug? Ir kas yra per daug?</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Ko klientai bijo labiausiai?</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Ką</a:t>
                      </a:r>
                      <a:r>
                        <a:rPr lang="lt-LT" sz="1900" baseline="0" dirty="0" smtClean="0">
                          <a:solidFill>
                            <a:srgbClr val="666666"/>
                          </a:solidFill>
                          <a:effectLst/>
                        </a:rPr>
                        <a:t> jie bijo prarasti ar nepasiekti?</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Kas klientus palaiko pabudusius naktį?</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Ko</a:t>
                      </a:r>
                      <a:r>
                        <a:rPr lang="lt-LT" sz="1900" baseline="0" dirty="0" smtClean="0">
                          <a:solidFill>
                            <a:srgbClr val="666666"/>
                          </a:solidFill>
                          <a:effectLst/>
                        </a:rPr>
                        <a:t> trūksta dabartiniuose vertės pasiūlymuose rinkoje?</a:t>
                      </a:r>
                    </a:p>
                    <a:p>
                      <a:pPr marL="374650" indent="-285750" algn="l">
                        <a:lnSpc>
                          <a:spcPct val="115000"/>
                        </a:lnSpc>
                        <a:spcAft>
                          <a:spcPts val="0"/>
                        </a:spcAft>
                        <a:buClr>
                          <a:srgbClr val="DDB5FA"/>
                        </a:buClr>
                        <a:buSzPct val="150000"/>
                        <a:buFont typeface="Arial" panose="020B0604020202020204" pitchFamily="34" charset="0"/>
                        <a:buChar char="•"/>
                      </a:pPr>
                      <a:r>
                        <a:rPr lang="lt-LT" sz="1900" baseline="0" dirty="0" smtClean="0">
                          <a:solidFill>
                            <a:srgbClr val="666666"/>
                          </a:solidFill>
                          <a:effectLst/>
                        </a:rPr>
                        <a:t>Kokių privalumų trūksta?</a:t>
                      </a:r>
                      <a:r>
                        <a:rPr lang="en-US" sz="1900" dirty="0" smtClean="0">
                          <a:solidFill>
                            <a:srgbClr val="666666"/>
                          </a:solidFill>
                          <a:effectLst/>
                        </a:rPr>
                        <a:t> </a:t>
                      </a:r>
                      <a:endParaRPr lang="lt-LT" sz="19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Kokias</a:t>
                      </a:r>
                      <a:r>
                        <a:rPr lang="lt-LT" sz="1900" baseline="0" dirty="0" smtClean="0">
                          <a:solidFill>
                            <a:srgbClr val="666666"/>
                          </a:solidFill>
                          <a:effectLst/>
                        </a:rPr>
                        <a:t> klaidas dažniausiai daro klientai?</a:t>
                      </a:r>
                    </a:p>
                    <a:p>
                      <a:pPr marL="374650" indent="-285750" algn="l">
                        <a:lnSpc>
                          <a:spcPct val="115000"/>
                        </a:lnSpc>
                        <a:spcAft>
                          <a:spcPts val="0"/>
                        </a:spcAft>
                        <a:buClr>
                          <a:srgbClr val="DDB5FA"/>
                        </a:buClr>
                        <a:buSzPct val="150000"/>
                        <a:buFont typeface="Arial" panose="020B0604020202020204" pitchFamily="34" charset="0"/>
                        <a:buChar char="•"/>
                      </a:pPr>
                      <a:r>
                        <a:rPr lang="lt-LT" sz="1900" dirty="0" smtClean="0">
                          <a:solidFill>
                            <a:srgbClr val="666666"/>
                          </a:solidFill>
                          <a:effectLst/>
                        </a:rPr>
                        <a:t>Kokios kliūtys</a:t>
                      </a:r>
                      <a:r>
                        <a:rPr lang="lt-LT" sz="1900" baseline="0" dirty="0" smtClean="0">
                          <a:solidFill>
                            <a:srgbClr val="666666"/>
                          </a:solidFill>
                          <a:effectLst/>
                        </a:rPr>
                        <a:t> gali sutrukdyti klientams priimti naujus vertės pasiūlymus? </a:t>
                      </a:r>
                      <a:r>
                        <a:rPr lang="lt-LT" sz="1900" dirty="0" smtClean="0">
                          <a:solidFill>
                            <a:srgbClr val="666666"/>
                          </a:solidFill>
                          <a:effectLst/>
                        </a:rPr>
                        <a:t>Ar reikia investuoti pinigų, laiko,</a:t>
                      </a:r>
                      <a:r>
                        <a:rPr lang="lt-LT" sz="1900" baseline="0" dirty="0" smtClean="0">
                          <a:solidFill>
                            <a:srgbClr val="666666"/>
                          </a:solidFill>
                          <a:effectLst/>
                        </a:rPr>
                        <a:t> pastangų?</a:t>
                      </a:r>
                      <a:endParaRPr lang="en-US" sz="1900" dirty="0" smtClean="0">
                        <a:solidFill>
                          <a:srgbClr val="666666"/>
                        </a:solidFill>
                        <a:effectLst/>
                        <a:latin typeface="+mn-lt"/>
                      </a:endParaRPr>
                    </a:p>
                  </a:txBody>
                  <a:tcPr marL="68576" marR="68576" marT="0" marB="0"/>
                </a:tc>
                <a:extLst>
                  <a:ext uri="{0D108BD9-81ED-4DB2-BD59-A6C34878D82A}">
                    <a16:rowId xmlns:a16="http://schemas.microsoft.com/office/drawing/2014/main" val="10002"/>
                  </a:ext>
                </a:extLst>
              </a:tr>
              <a:tr h="510095">
                <a:tc>
                  <a:txBody>
                    <a:bodyPr/>
                    <a:lstStyle/>
                    <a:p>
                      <a:pPr algn="ctr">
                        <a:lnSpc>
                          <a:spcPct val="115000"/>
                        </a:lnSpc>
                        <a:spcAft>
                          <a:spcPts val="0"/>
                        </a:spcAft>
                      </a:pPr>
                      <a:r>
                        <a:rPr lang="en-US" sz="1600" b="0" dirty="0">
                          <a:solidFill>
                            <a:schemeClr val="tx1"/>
                          </a:solidFill>
                          <a:effectLst/>
                        </a:rPr>
                        <a:t> 2</a:t>
                      </a:r>
                      <a:endParaRPr lang="lt-LT" sz="1600" b="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lt-LT" sz="1600" dirty="0" smtClean="0">
                          <a:solidFill>
                            <a:schemeClr val="tx1"/>
                          </a:solidFill>
                          <a:effectLst/>
                        </a:rPr>
                        <a:t>Sunkumas surinkti makroelementus keto dietoje</a:t>
                      </a:r>
                      <a:r>
                        <a:rPr lang="lt-LT" sz="1600" baseline="0" dirty="0" smtClean="0">
                          <a:solidFill>
                            <a:schemeClr val="tx1"/>
                          </a:solidFill>
                          <a:effectLst/>
                        </a:rPr>
                        <a:t> (riebalai)</a:t>
                      </a: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500" dirty="0">
                          <a:solidFill>
                            <a:schemeClr val="tx1"/>
                          </a:solidFill>
                          <a:effectLst/>
                        </a:rPr>
                        <a:t> 4</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3"/>
                  </a:ext>
                </a:extLst>
              </a:tr>
              <a:tr h="510095">
                <a:tc>
                  <a:txBody>
                    <a:bodyPr/>
                    <a:lstStyle/>
                    <a:p>
                      <a:pPr algn="ctr">
                        <a:lnSpc>
                          <a:spcPct val="115000"/>
                        </a:lnSpc>
                        <a:spcAft>
                          <a:spcPts val="0"/>
                        </a:spcAft>
                      </a:pPr>
                      <a:r>
                        <a:rPr lang="en-US" sz="1600" b="0" dirty="0">
                          <a:solidFill>
                            <a:schemeClr val="tx1"/>
                          </a:solidFill>
                          <a:effectLst/>
                        </a:rPr>
                        <a:t> 3</a:t>
                      </a:r>
                      <a:endParaRPr lang="lt-LT" sz="1600" b="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lt-LT" sz="1600" dirty="0" smtClean="0">
                          <a:solidFill>
                            <a:schemeClr val="tx1"/>
                          </a:solidFill>
                          <a:effectLst/>
                        </a:rPr>
                        <a:t>Siauras</a:t>
                      </a:r>
                      <a:r>
                        <a:rPr lang="lt-LT" sz="1600" baseline="0" dirty="0" smtClean="0">
                          <a:solidFill>
                            <a:schemeClr val="tx1"/>
                          </a:solidFill>
                          <a:effectLst/>
                        </a:rPr>
                        <a:t> sveikų keto/mažai angliavandenių saldumynų pasirinkimas</a:t>
                      </a: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500" dirty="0">
                          <a:solidFill>
                            <a:schemeClr val="tx1"/>
                          </a:solidFill>
                          <a:effectLst/>
                        </a:rPr>
                        <a:t> 5</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4"/>
                  </a:ext>
                </a:extLst>
              </a:tr>
              <a:tr h="724619">
                <a:tc>
                  <a:txBody>
                    <a:bodyPr/>
                    <a:lstStyle/>
                    <a:p>
                      <a:pPr algn="ctr">
                        <a:lnSpc>
                          <a:spcPct val="115000"/>
                        </a:lnSpc>
                        <a:spcAft>
                          <a:spcPts val="0"/>
                        </a:spcAft>
                      </a:pPr>
                      <a:r>
                        <a:rPr lang="lt-LT" sz="1500" dirty="0">
                          <a:solidFill>
                            <a:schemeClr val="tx1"/>
                          </a:solidFill>
                          <a:effectLst/>
                          <a:latin typeface="+mn-lt"/>
                          <a:ea typeface="MS Mincho"/>
                          <a:cs typeface="Times New Roman"/>
                        </a:rPr>
                        <a:t>4</a:t>
                      </a:r>
                    </a:p>
                  </a:txBody>
                  <a:tcPr marL="68576" marR="68576" marT="0" marB="0"/>
                </a:tc>
                <a:tc>
                  <a:txBody>
                    <a:bodyPr/>
                    <a:lstStyle/>
                    <a:p>
                      <a:pPr algn="l">
                        <a:lnSpc>
                          <a:spcPct val="115000"/>
                        </a:lnSpc>
                        <a:spcAft>
                          <a:spcPts val="0"/>
                        </a:spcAft>
                      </a:pPr>
                      <a:r>
                        <a:rPr lang="lt-LT" sz="1500" dirty="0" smtClean="0">
                          <a:solidFill>
                            <a:schemeClr val="tx1"/>
                          </a:solidFill>
                          <a:effectLst/>
                          <a:latin typeface="+mn-lt"/>
                          <a:ea typeface="MS Mincho"/>
                          <a:cs typeface="Times New Roman"/>
                        </a:rPr>
                        <a:t>Negalima valgyti saldumynų dėl dietos ir rizikos valgyti netinkamus elementus</a:t>
                      </a:r>
                      <a:endParaRPr lang="lt-LT" sz="15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500" dirty="0">
                          <a:solidFill>
                            <a:schemeClr val="tx1"/>
                          </a:solidFill>
                          <a:effectLst/>
                        </a:rPr>
                        <a:t> 1</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5"/>
                  </a:ext>
                </a:extLst>
              </a:tr>
              <a:tr h="231900">
                <a:tc>
                  <a:txBody>
                    <a:bodyPr/>
                    <a:lstStyle/>
                    <a:p>
                      <a:pPr algn="ctr">
                        <a:lnSpc>
                          <a:spcPct val="115000"/>
                        </a:lnSpc>
                        <a:spcAft>
                          <a:spcPts val="0"/>
                        </a:spcAft>
                      </a:pPr>
                      <a:r>
                        <a:rPr lang="en-US" sz="1500" dirty="0">
                          <a:solidFill>
                            <a:schemeClr val="tx1"/>
                          </a:solidFill>
                          <a:effectLst/>
                        </a:rPr>
                        <a:t> 5</a:t>
                      </a:r>
                      <a:endParaRPr lang="lt-LT" sz="15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lt-LT" sz="1500" dirty="0" smtClean="0">
                          <a:solidFill>
                            <a:schemeClr val="tx1"/>
                          </a:solidFill>
                          <a:effectLst/>
                        </a:rPr>
                        <a:t>Jaučiasi</a:t>
                      </a:r>
                      <a:r>
                        <a:rPr lang="lt-LT" sz="1500" baseline="0" dirty="0" smtClean="0">
                          <a:solidFill>
                            <a:schemeClr val="tx1"/>
                          </a:solidFill>
                          <a:effectLst/>
                        </a:rPr>
                        <a:t> kaltas, kad valgo saldumynus</a:t>
                      </a:r>
                      <a:endParaRPr lang="lt-LT" sz="15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500" dirty="0">
                          <a:solidFill>
                            <a:schemeClr val="tx1"/>
                          </a:solidFill>
                          <a:effectLst/>
                        </a:rPr>
                        <a:t> 3</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6"/>
                  </a:ext>
                </a:extLst>
              </a:tr>
              <a:tr h="231900">
                <a:tc>
                  <a:txBody>
                    <a:bodyPr/>
                    <a:lstStyle/>
                    <a:p>
                      <a:pPr algn="l">
                        <a:lnSpc>
                          <a:spcPct val="115000"/>
                        </a:lnSpc>
                        <a:spcAft>
                          <a:spcPts val="0"/>
                        </a:spcAft>
                      </a:pPr>
                      <a:r>
                        <a:rPr lang="en-US" sz="1500" dirty="0">
                          <a:solidFill>
                            <a:schemeClr val="tx1"/>
                          </a:solidFill>
                          <a:effectLst/>
                        </a:rPr>
                        <a:t> </a:t>
                      </a:r>
                      <a:endParaRPr lang="lt-LT" sz="15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chemeClr val="tx1"/>
                          </a:solidFill>
                          <a:effectLst/>
                        </a:rPr>
                        <a:t> </a:t>
                      </a:r>
                      <a:endParaRPr lang="lt-LT" sz="15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7"/>
                  </a:ext>
                </a:extLst>
              </a:tr>
              <a:tr h="231900">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8"/>
                  </a:ext>
                </a:extLst>
              </a:tr>
              <a:tr h="231900">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9"/>
                  </a:ext>
                </a:extLst>
              </a:tr>
              <a:tr h="231900">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0"/>
                  </a:ext>
                </a:extLst>
              </a:tr>
              <a:tr h="286142">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1"/>
                  </a:ext>
                </a:extLst>
              </a:tr>
              <a:tr h="290779">
                <a:tc>
                  <a:txBody>
                    <a:bodyPr/>
                    <a:lstStyle/>
                    <a:p>
                      <a:pPr algn="l">
                        <a:lnSpc>
                          <a:spcPct val="115000"/>
                        </a:lnSpc>
                        <a:spcAft>
                          <a:spcPts val="0"/>
                        </a:spcAft>
                      </a:pPr>
                      <a:r>
                        <a:rPr lang="en-US" sz="1500" dirty="0">
                          <a:effectLst/>
                        </a:rPr>
                        <a:t> </a:t>
                      </a: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effectLst/>
                        </a:rPr>
                        <a:t> </a:t>
                      </a: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effectLst/>
                        </a:rPr>
                        <a:t> </a:t>
                      </a: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2"/>
                  </a:ext>
                </a:extLst>
              </a:tr>
              <a:tr h="234035">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3"/>
                  </a:ext>
                </a:extLst>
              </a:tr>
              <a:tr h="425389">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19" name="Rectangle 18" hidden="1">
            <a:extLst>
              <a:ext uri="{FF2B5EF4-FFF2-40B4-BE49-F238E27FC236}">
                <a16:creationId xmlns:a16="http://schemas.microsoft.com/office/drawing/2014/main" id="{FEA90154-627C-407B-A081-1652729BFF28}"/>
              </a:ext>
            </a:extLst>
          </p:cNvPr>
          <p:cNvSpPr>
            <a:spLocks noSelect="1" noChangeArrowheads="1"/>
          </p:cNvSpPr>
          <p:nvPr/>
        </p:nvSpPr>
        <p:spPr bwMode="auto">
          <a:xfrm>
            <a:off x="2932112" y="2013745"/>
            <a:ext cx="9906000" cy="4000500"/>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20" name="Rectangle 19" hidden="1">
            <a:extLst>
              <a:ext uri="{FF2B5EF4-FFF2-40B4-BE49-F238E27FC236}">
                <a16:creationId xmlns:a16="http://schemas.microsoft.com/office/drawing/2014/main" id="{490DAA87-C32A-4AB9-8B81-36BB1799DFDB}"/>
              </a:ext>
            </a:extLst>
          </p:cNvPr>
          <p:cNvSpPr>
            <a:spLocks noSelect="1" noChangeArrowheads="1"/>
          </p:cNvSpPr>
          <p:nvPr/>
        </p:nvSpPr>
        <p:spPr bwMode="auto">
          <a:xfrm>
            <a:off x="2932112" y="2013745"/>
            <a:ext cx="9906000" cy="3529012"/>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74826" name="TextBox 5">
            <a:extLst>
              <a:ext uri="{FF2B5EF4-FFF2-40B4-BE49-F238E27FC236}">
                <a16:creationId xmlns:a16="http://schemas.microsoft.com/office/drawing/2014/main" id="{E8F42094-55D5-4BA5-BA50-5A77001456BA}"/>
              </a:ext>
            </a:extLst>
          </p:cNvPr>
          <p:cNvSpPr txBox="1">
            <a:spLocks noChangeArrowheads="1"/>
          </p:cNvSpPr>
          <p:nvPr/>
        </p:nvSpPr>
        <p:spPr bwMode="auto">
          <a:xfrm>
            <a:off x="551658" y="365127"/>
            <a:ext cx="81010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t-LT" altLang="uk-UA" sz="4000" dirty="0"/>
              <a:t>Atraskite klientų SKAUSMUS</a:t>
            </a:r>
          </a:p>
        </p:txBody>
      </p:sp>
      <p:pic>
        <p:nvPicPr>
          <p:cNvPr id="10" name="Picture 9">
            <a:extLst>
              <a:ext uri="{FF2B5EF4-FFF2-40B4-BE49-F238E27FC236}">
                <a16:creationId xmlns:a16="http://schemas.microsoft.com/office/drawing/2014/main" id="{5395D915-1E64-47C1-8247-66E65EB8A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Tree>
    <p:extLst>
      <p:ext uri="{BB962C8B-B14F-4D97-AF65-F5344CB8AC3E}">
        <p14:creationId xmlns:p14="http://schemas.microsoft.com/office/powerpoint/2010/main" val="2913793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4698CB6-8D42-49F1-A40E-1FEA7AC3CA71}"/>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11">
            <a:extLst>
              <a:ext uri="{FF2B5EF4-FFF2-40B4-BE49-F238E27FC236}">
                <a16:creationId xmlns:a16="http://schemas.microsoft.com/office/drawing/2014/main" id="{A08BC0A6-A1EA-4CD3-81AB-8B2BA57D024C}"/>
              </a:ext>
            </a:extLst>
          </p:cNvPr>
          <p:cNvSpPr>
            <a:spLocks noEditPoints="1"/>
          </p:cNvSpPr>
          <p:nvPr/>
        </p:nvSpPr>
        <p:spPr bwMode="auto">
          <a:xfrm>
            <a:off x="7021513" y="2359026"/>
            <a:ext cx="2701132" cy="1507332"/>
          </a:xfrm>
          <a:custGeom>
            <a:avLst/>
            <a:gdLst/>
            <a:ahLst/>
            <a:cxnLst>
              <a:cxn ang="0">
                <a:pos x="1236" y="53"/>
              </a:cxn>
              <a:cxn ang="0">
                <a:pos x="1059" y="78"/>
              </a:cxn>
              <a:cxn ang="0">
                <a:pos x="856" y="140"/>
              </a:cxn>
              <a:cxn ang="0">
                <a:pos x="666" y="233"/>
              </a:cxn>
              <a:cxn ang="0">
                <a:pos x="494" y="357"/>
              </a:cxn>
              <a:cxn ang="0">
                <a:pos x="343" y="508"/>
              </a:cxn>
              <a:cxn ang="0">
                <a:pos x="219" y="687"/>
              </a:cxn>
              <a:cxn ang="0">
                <a:pos x="128" y="883"/>
              </a:cxn>
              <a:cxn ang="0">
                <a:pos x="70" y="1092"/>
              </a:cxn>
              <a:cxn ang="0">
                <a:pos x="49" y="1284"/>
              </a:cxn>
              <a:cxn ang="0">
                <a:pos x="1549" y="1045"/>
              </a:cxn>
              <a:cxn ang="0">
                <a:pos x="2208" y="408"/>
              </a:cxn>
              <a:cxn ang="0">
                <a:pos x="2055" y="280"/>
              </a:cxn>
              <a:cxn ang="0">
                <a:pos x="1863" y="169"/>
              </a:cxn>
              <a:cxn ang="0">
                <a:pos x="1656" y="93"/>
              </a:cxn>
              <a:cxn ang="0">
                <a:pos x="1437" y="55"/>
              </a:cxn>
              <a:cxn ang="0">
                <a:pos x="1325" y="0"/>
              </a:cxn>
              <a:cxn ang="0">
                <a:pos x="1555" y="22"/>
              </a:cxn>
              <a:cxn ang="0">
                <a:pos x="1778" y="82"/>
              </a:cxn>
              <a:cxn ang="0">
                <a:pos x="1985" y="179"/>
              </a:cxn>
              <a:cxn ang="0">
                <a:pos x="2175" y="311"/>
              </a:cxn>
              <a:cxn ang="0">
                <a:pos x="2268" y="400"/>
              </a:cxn>
              <a:cxn ang="0">
                <a:pos x="2262" y="423"/>
              </a:cxn>
              <a:cxn ang="0">
                <a:pos x="2256" y="427"/>
              </a:cxn>
              <a:cxn ang="0">
                <a:pos x="1534" y="1129"/>
              </a:cxn>
              <a:cxn ang="0">
                <a:pos x="1381" y="1276"/>
              </a:cxn>
              <a:cxn ang="0">
                <a:pos x="1360" y="1301"/>
              </a:cxn>
              <a:cxn ang="0">
                <a:pos x="1331" y="1325"/>
              </a:cxn>
              <a:cxn ang="0">
                <a:pos x="23" y="1329"/>
              </a:cxn>
              <a:cxn ang="0">
                <a:pos x="10" y="1325"/>
              </a:cxn>
              <a:cxn ang="0">
                <a:pos x="2" y="1313"/>
              </a:cxn>
              <a:cxn ang="0">
                <a:pos x="4" y="1214"/>
              </a:cxn>
              <a:cxn ang="0">
                <a:pos x="33" y="1034"/>
              </a:cxn>
              <a:cxn ang="0">
                <a:pos x="91" y="846"/>
              </a:cxn>
              <a:cxn ang="0">
                <a:pos x="182" y="658"/>
              </a:cxn>
              <a:cxn ang="0">
                <a:pos x="300" y="487"/>
              </a:cxn>
              <a:cxn ang="0">
                <a:pos x="446" y="336"/>
              </a:cxn>
              <a:cxn ang="0">
                <a:pos x="614" y="208"/>
              </a:cxn>
              <a:cxn ang="0">
                <a:pos x="804" y="107"/>
              </a:cxn>
              <a:cxn ang="0">
                <a:pos x="1005" y="41"/>
              </a:cxn>
              <a:cxn ang="0">
                <a:pos x="1216" y="6"/>
              </a:cxn>
            </a:cxnLst>
            <a:rect l="0" t="0" r="r" b="b"/>
            <a:pathLst>
              <a:path w="2268" h="1329">
                <a:moveTo>
                  <a:pt x="1325" y="49"/>
                </a:moveTo>
                <a:lnTo>
                  <a:pt x="1236" y="53"/>
                </a:lnTo>
                <a:lnTo>
                  <a:pt x="1147" y="62"/>
                </a:lnTo>
                <a:lnTo>
                  <a:pt x="1059" y="78"/>
                </a:lnTo>
                <a:lnTo>
                  <a:pt x="957" y="105"/>
                </a:lnTo>
                <a:lnTo>
                  <a:pt x="856" y="140"/>
                </a:lnTo>
                <a:lnTo>
                  <a:pt x="759" y="183"/>
                </a:lnTo>
                <a:lnTo>
                  <a:pt x="666" y="233"/>
                </a:lnTo>
                <a:lnTo>
                  <a:pt x="577" y="291"/>
                </a:lnTo>
                <a:lnTo>
                  <a:pt x="494" y="357"/>
                </a:lnTo>
                <a:lnTo>
                  <a:pt x="415" y="429"/>
                </a:lnTo>
                <a:lnTo>
                  <a:pt x="343" y="508"/>
                </a:lnTo>
                <a:lnTo>
                  <a:pt x="277" y="596"/>
                </a:lnTo>
                <a:lnTo>
                  <a:pt x="219" y="687"/>
                </a:lnTo>
                <a:lnTo>
                  <a:pt x="169" y="784"/>
                </a:lnTo>
                <a:lnTo>
                  <a:pt x="128" y="883"/>
                </a:lnTo>
                <a:lnTo>
                  <a:pt x="95" y="985"/>
                </a:lnTo>
                <a:lnTo>
                  <a:pt x="70" y="1092"/>
                </a:lnTo>
                <a:lnTo>
                  <a:pt x="54" y="1199"/>
                </a:lnTo>
                <a:lnTo>
                  <a:pt x="49" y="1284"/>
                </a:lnTo>
                <a:lnTo>
                  <a:pt x="1305" y="1284"/>
                </a:lnTo>
                <a:lnTo>
                  <a:pt x="1549" y="1045"/>
                </a:lnTo>
                <a:lnTo>
                  <a:pt x="1888" y="718"/>
                </a:lnTo>
                <a:lnTo>
                  <a:pt x="2208" y="408"/>
                </a:lnTo>
                <a:lnTo>
                  <a:pt x="2144" y="347"/>
                </a:lnTo>
                <a:lnTo>
                  <a:pt x="2055" y="280"/>
                </a:lnTo>
                <a:lnTo>
                  <a:pt x="1962" y="221"/>
                </a:lnTo>
                <a:lnTo>
                  <a:pt x="1863" y="169"/>
                </a:lnTo>
                <a:lnTo>
                  <a:pt x="1760" y="126"/>
                </a:lnTo>
                <a:lnTo>
                  <a:pt x="1656" y="93"/>
                </a:lnTo>
                <a:lnTo>
                  <a:pt x="1547" y="70"/>
                </a:lnTo>
                <a:lnTo>
                  <a:pt x="1437" y="55"/>
                </a:lnTo>
                <a:lnTo>
                  <a:pt x="1325" y="49"/>
                </a:lnTo>
                <a:close/>
                <a:moveTo>
                  <a:pt x="1325" y="0"/>
                </a:moveTo>
                <a:lnTo>
                  <a:pt x="1441" y="6"/>
                </a:lnTo>
                <a:lnTo>
                  <a:pt x="1555" y="22"/>
                </a:lnTo>
                <a:lnTo>
                  <a:pt x="1667" y="47"/>
                </a:lnTo>
                <a:lnTo>
                  <a:pt x="1778" y="82"/>
                </a:lnTo>
                <a:lnTo>
                  <a:pt x="1884" y="126"/>
                </a:lnTo>
                <a:lnTo>
                  <a:pt x="1985" y="179"/>
                </a:lnTo>
                <a:lnTo>
                  <a:pt x="2084" y="241"/>
                </a:lnTo>
                <a:lnTo>
                  <a:pt x="2175" y="311"/>
                </a:lnTo>
                <a:lnTo>
                  <a:pt x="2262" y="390"/>
                </a:lnTo>
                <a:lnTo>
                  <a:pt x="2268" y="400"/>
                </a:lnTo>
                <a:lnTo>
                  <a:pt x="2268" y="411"/>
                </a:lnTo>
                <a:lnTo>
                  <a:pt x="2262" y="423"/>
                </a:lnTo>
                <a:lnTo>
                  <a:pt x="2260" y="425"/>
                </a:lnTo>
                <a:lnTo>
                  <a:pt x="2256" y="427"/>
                </a:lnTo>
                <a:lnTo>
                  <a:pt x="1896" y="778"/>
                </a:lnTo>
                <a:lnTo>
                  <a:pt x="1534" y="1129"/>
                </a:lnTo>
                <a:lnTo>
                  <a:pt x="1456" y="1202"/>
                </a:lnTo>
                <a:lnTo>
                  <a:pt x="1381" y="1276"/>
                </a:lnTo>
                <a:lnTo>
                  <a:pt x="1371" y="1286"/>
                </a:lnTo>
                <a:lnTo>
                  <a:pt x="1360" y="1301"/>
                </a:lnTo>
                <a:lnTo>
                  <a:pt x="1344" y="1315"/>
                </a:lnTo>
                <a:lnTo>
                  <a:pt x="1331" y="1325"/>
                </a:lnTo>
                <a:lnTo>
                  <a:pt x="1317" y="1329"/>
                </a:lnTo>
                <a:lnTo>
                  <a:pt x="23" y="1329"/>
                </a:lnTo>
                <a:lnTo>
                  <a:pt x="16" y="1327"/>
                </a:lnTo>
                <a:lnTo>
                  <a:pt x="10" y="1325"/>
                </a:lnTo>
                <a:lnTo>
                  <a:pt x="4" y="1319"/>
                </a:lnTo>
                <a:lnTo>
                  <a:pt x="2" y="1313"/>
                </a:lnTo>
                <a:lnTo>
                  <a:pt x="0" y="1305"/>
                </a:lnTo>
                <a:lnTo>
                  <a:pt x="4" y="1214"/>
                </a:lnTo>
                <a:lnTo>
                  <a:pt x="16" y="1123"/>
                </a:lnTo>
                <a:lnTo>
                  <a:pt x="33" y="1034"/>
                </a:lnTo>
                <a:lnTo>
                  <a:pt x="56" y="945"/>
                </a:lnTo>
                <a:lnTo>
                  <a:pt x="91" y="846"/>
                </a:lnTo>
                <a:lnTo>
                  <a:pt x="132" y="751"/>
                </a:lnTo>
                <a:lnTo>
                  <a:pt x="182" y="658"/>
                </a:lnTo>
                <a:lnTo>
                  <a:pt x="238" y="570"/>
                </a:lnTo>
                <a:lnTo>
                  <a:pt x="300" y="487"/>
                </a:lnTo>
                <a:lnTo>
                  <a:pt x="370" y="408"/>
                </a:lnTo>
                <a:lnTo>
                  <a:pt x="446" y="336"/>
                </a:lnTo>
                <a:lnTo>
                  <a:pt x="527" y="268"/>
                </a:lnTo>
                <a:lnTo>
                  <a:pt x="614" y="208"/>
                </a:lnTo>
                <a:lnTo>
                  <a:pt x="707" y="154"/>
                </a:lnTo>
                <a:lnTo>
                  <a:pt x="804" y="107"/>
                </a:lnTo>
                <a:lnTo>
                  <a:pt x="903" y="70"/>
                </a:lnTo>
                <a:lnTo>
                  <a:pt x="1005" y="41"/>
                </a:lnTo>
                <a:lnTo>
                  <a:pt x="1110" y="18"/>
                </a:lnTo>
                <a:lnTo>
                  <a:pt x="1216" y="6"/>
                </a:lnTo>
                <a:lnTo>
                  <a:pt x="132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3" name="Freeform 13">
            <a:extLst>
              <a:ext uri="{FF2B5EF4-FFF2-40B4-BE49-F238E27FC236}">
                <a16:creationId xmlns:a16="http://schemas.microsoft.com/office/drawing/2014/main" id="{586D0D35-88C1-4441-8F40-52C8ADA7CADB}"/>
              </a:ext>
            </a:extLst>
          </p:cNvPr>
          <p:cNvSpPr>
            <a:spLocks noEditPoints="1"/>
          </p:cNvSpPr>
          <p:nvPr/>
        </p:nvSpPr>
        <p:spPr bwMode="auto">
          <a:xfrm>
            <a:off x="7021514" y="3813175"/>
            <a:ext cx="2720975" cy="1556544"/>
          </a:xfrm>
          <a:custGeom>
            <a:avLst/>
            <a:gdLst/>
            <a:ahLst/>
            <a:cxnLst>
              <a:cxn ang="0">
                <a:pos x="51" y="132"/>
              </a:cxn>
              <a:cxn ang="0">
                <a:pos x="83" y="343"/>
              </a:cxn>
              <a:cxn ang="0">
                <a:pos x="149" y="547"/>
              </a:cxn>
              <a:cxn ang="0">
                <a:pos x="250" y="737"/>
              </a:cxn>
              <a:cxn ang="0">
                <a:pos x="380" y="905"/>
              </a:cxn>
              <a:cxn ang="0">
                <a:pos x="537" y="1053"/>
              </a:cxn>
              <a:cxn ang="0">
                <a:pos x="719" y="1173"/>
              </a:cxn>
              <a:cxn ang="0">
                <a:pos x="918" y="1258"/>
              </a:cxn>
              <a:cxn ang="0">
                <a:pos x="1129" y="1309"/>
              </a:cxn>
              <a:cxn ang="0">
                <a:pos x="1346" y="1324"/>
              </a:cxn>
              <a:cxn ang="0">
                <a:pos x="1569" y="1301"/>
              </a:cxn>
              <a:cxn ang="0">
                <a:pos x="1782" y="1239"/>
              </a:cxn>
              <a:cxn ang="0">
                <a:pos x="1981" y="1142"/>
              </a:cxn>
              <a:cxn ang="0">
                <a:pos x="2163" y="1010"/>
              </a:cxn>
              <a:cxn ang="0">
                <a:pos x="1973" y="700"/>
              </a:cxn>
              <a:cxn ang="0">
                <a:pos x="47" y="47"/>
              </a:cxn>
              <a:cxn ang="0">
                <a:pos x="1327" y="0"/>
              </a:cxn>
              <a:cxn ang="0">
                <a:pos x="1609" y="273"/>
              </a:cxn>
              <a:cxn ang="0">
                <a:pos x="2285" y="944"/>
              </a:cxn>
              <a:cxn ang="0">
                <a:pos x="2279" y="965"/>
              </a:cxn>
              <a:cxn ang="0">
                <a:pos x="2107" y="1115"/>
              </a:cxn>
              <a:cxn ang="0">
                <a:pos x="1913" y="1233"/>
              </a:cxn>
              <a:cxn ang="0">
                <a:pos x="1704" y="1316"/>
              </a:cxn>
              <a:cxn ang="0">
                <a:pos x="1483" y="1363"/>
              </a:cxn>
              <a:cxn ang="0">
                <a:pos x="1259" y="1371"/>
              </a:cxn>
              <a:cxn ang="0">
                <a:pos x="1032" y="1342"/>
              </a:cxn>
              <a:cxn ang="0">
                <a:pos x="823" y="1276"/>
              </a:cxn>
              <a:cxn ang="0">
                <a:pos x="637" y="1181"/>
              </a:cxn>
              <a:cxn ang="0">
                <a:pos x="469" y="1059"/>
              </a:cxn>
              <a:cxn ang="0">
                <a:pos x="322" y="911"/>
              </a:cxn>
              <a:cxn ang="0">
                <a:pos x="196" y="741"/>
              </a:cxn>
              <a:cxn ang="0">
                <a:pos x="99" y="549"/>
              </a:cxn>
              <a:cxn ang="0">
                <a:pos x="33" y="345"/>
              </a:cxn>
              <a:cxn ang="0">
                <a:pos x="2" y="134"/>
              </a:cxn>
              <a:cxn ang="0">
                <a:pos x="2" y="17"/>
              </a:cxn>
              <a:cxn ang="0">
                <a:pos x="10" y="6"/>
              </a:cxn>
              <a:cxn ang="0">
                <a:pos x="23" y="2"/>
              </a:cxn>
              <a:cxn ang="0">
                <a:pos x="1315" y="0"/>
              </a:cxn>
            </a:cxnLst>
            <a:rect l="0" t="0" r="r" b="b"/>
            <a:pathLst>
              <a:path w="2285" h="1373">
                <a:moveTo>
                  <a:pt x="47" y="47"/>
                </a:moveTo>
                <a:lnTo>
                  <a:pt x="51" y="132"/>
                </a:lnTo>
                <a:lnTo>
                  <a:pt x="62" y="238"/>
                </a:lnTo>
                <a:lnTo>
                  <a:pt x="83" y="343"/>
                </a:lnTo>
                <a:lnTo>
                  <a:pt x="113" y="446"/>
                </a:lnTo>
                <a:lnTo>
                  <a:pt x="149" y="547"/>
                </a:lnTo>
                <a:lnTo>
                  <a:pt x="196" y="644"/>
                </a:lnTo>
                <a:lnTo>
                  <a:pt x="250" y="737"/>
                </a:lnTo>
                <a:lnTo>
                  <a:pt x="310" y="824"/>
                </a:lnTo>
                <a:lnTo>
                  <a:pt x="380" y="905"/>
                </a:lnTo>
                <a:lnTo>
                  <a:pt x="455" y="983"/>
                </a:lnTo>
                <a:lnTo>
                  <a:pt x="537" y="1053"/>
                </a:lnTo>
                <a:lnTo>
                  <a:pt x="626" y="1117"/>
                </a:lnTo>
                <a:lnTo>
                  <a:pt x="719" y="1173"/>
                </a:lnTo>
                <a:lnTo>
                  <a:pt x="815" y="1219"/>
                </a:lnTo>
                <a:lnTo>
                  <a:pt x="918" y="1258"/>
                </a:lnTo>
                <a:lnTo>
                  <a:pt x="1021" y="1289"/>
                </a:lnTo>
                <a:lnTo>
                  <a:pt x="1129" y="1309"/>
                </a:lnTo>
                <a:lnTo>
                  <a:pt x="1238" y="1322"/>
                </a:lnTo>
                <a:lnTo>
                  <a:pt x="1346" y="1324"/>
                </a:lnTo>
                <a:lnTo>
                  <a:pt x="1458" y="1316"/>
                </a:lnTo>
                <a:lnTo>
                  <a:pt x="1569" y="1301"/>
                </a:lnTo>
                <a:lnTo>
                  <a:pt x="1677" y="1274"/>
                </a:lnTo>
                <a:lnTo>
                  <a:pt x="1782" y="1239"/>
                </a:lnTo>
                <a:lnTo>
                  <a:pt x="1884" y="1194"/>
                </a:lnTo>
                <a:lnTo>
                  <a:pt x="1981" y="1142"/>
                </a:lnTo>
                <a:lnTo>
                  <a:pt x="2074" y="1080"/>
                </a:lnTo>
                <a:lnTo>
                  <a:pt x="2163" y="1010"/>
                </a:lnTo>
                <a:lnTo>
                  <a:pt x="2227" y="948"/>
                </a:lnTo>
                <a:lnTo>
                  <a:pt x="1973" y="700"/>
                </a:lnTo>
                <a:lnTo>
                  <a:pt x="1311" y="47"/>
                </a:lnTo>
                <a:lnTo>
                  <a:pt x="47" y="47"/>
                </a:lnTo>
                <a:close/>
                <a:moveTo>
                  <a:pt x="1315" y="0"/>
                </a:moveTo>
                <a:lnTo>
                  <a:pt x="1327" y="0"/>
                </a:lnTo>
                <a:lnTo>
                  <a:pt x="1338" y="6"/>
                </a:lnTo>
                <a:lnTo>
                  <a:pt x="1609" y="273"/>
                </a:lnTo>
                <a:lnTo>
                  <a:pt x="2279" y="933"/>
                </a:lnTo>
                <a:lnTo>
                  <a:pt x="2285" y="944"/>
                </a:lnTo>
                <a:lnTo>
                  <a:pt x="2285" y="954"/>
                </a:lnTo>
                <a:lnTo>
                  <a:pt x="2279" y="965"/>
                </a:lnTo>
                <a:lnTo>
                  <a:pt x="2196" y="1045"/>
                </a:lnTo>
                <a:lnTo>
                  <a:pt x="2107" y="1115"/>
                </a:lnTo>
                <a:lnTo>
                  <a:pt x="2012" y="1179"/>
                </a:lnTo>
                <a:lnTo>
                  <a:pt x="1913" y="1233"/>
                </a:lnTo>
                <a:lnTo>
                  <a:pt x="1811" y="1278"/>
                </a:lnTo>
                <a:lnTo>
                  <a:pt x="1704" y="1316"/>
                </a:lnTo>
                <a:lnTo>
                  <a:pt x="1594" y="1344"/>
                </a:lnTo>
                <a:lnTo>
                  <a:pt x="1483" y="1363"/>
                </a:lnTo>
                <a:lnTo>
                  <a:pt x="1371" y="1373"/>
                </a:lnTo>
                <a:lnTo>
                  <a:pt x="1259" y="1371"/>
                </a:lnTo>
                <a:lnTo>
                  <a:pt x="1145" y="1361"/>
                </a:lnTo>
                <a:lnTo>
                  <a:pt x="1032" y="1342"/>
                </a:lnTo>
                <a:lnTo>
                  <a:pt x="922" y="1311"/>
                </a:lnTo>
                <a:lnTo>
                  <a:pt x="823" y="1276"/>
                </a:lnTo>
                <a:lnTo>
                  <a:pt x="728" y="1231"/>
                </a:lnTo>
                <a:lnTo>
                  <a:pt x="637" y="1181"/>
                </a:lnTo>
                <a:lnTo>
                  <a:pt x="552" y="1123"/>
                </a:lnTo>
                <a:lnTo>
                  <a:pt x="469" y="1059"/>
                </a:lnTo>
                <a:lnTo>
                  <a:pt x="391" y="989"/>
                </a:lnTo>
                <a:lnTo>
                  <a:pt x="322" y="911"/>
                </a:lnTo>
                <a:lnTo>
                  <a:pt x="256" y="830"/>
                </a:lnTo>
                <a:lnTo>
                  <a:pt x="196" y="741"/>
                </a:lnTo>
                <a:lnTo>
                  <a:pt x="143" y="646"/>
                </a:lnTo>
                <a:lnTo>
                  <a:pt x="99" y="549"/>
                </a:lnTo>
                <a:lnTo>
                  <a:pt x="62" y="448"/>
                </a:lnTo>
                <a:lnTo>
                  <a:pt x="33" y="345"/>
                </a:lnTo>
                <a:lnTo>
                  <a:pt x="14" y="240"/>
                </a:lnTo>
                <a:lnTo>
                  <a:pt x="2" y="134"/>
                </a:lnTo>
                <a:lnTo>
                  <a:pt x="0" y="25"/>
                </a:lnTo>
                <a:lnTo>
                  <a:pt x="2" y="17"/>
                </a:lnTo>
                <a:lnTo>
                  <a:pt x="4" y="12"/>
                </a:lnTo>
                <a:lnTo>
                  <a:pt x="10" y="6"/>
                </a:lnTo>
                <a:lnTo>
                  <a:pt x="16" y="4"/>
                </a:lnTo>
                <a:lnTo>
                  <a:pt x="23" y="2"/>
                </a:lnTo>
                <a:lnTo>
                  <a:pt x="1313" y="2"/>
                </a:lnTo>
                <a:lnTo>
                  <a:pt x="1315"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sp>
        <p:nvSpPr>
          <p:cNvPr id="66" name="Freeform 12">
            <a:extLst>
              <a:ext uri="{FF2B5EF4-FFF2-40B4-BE49-F238E27FC236}">
                <a16:creationId xmlns:a16="http://schemas.microsoft.com/office/drawing/2014/main" id="{C970C4E1-292B-4BDB-8690-4BFA4BD19DC7}"/>
              </a:ext>
            </a:extLst>
          </p:cNvPr>
          <p:cNvSpPr>
            <a:spLocks noEditPoints="1"/>
          </p:cNvSpPr>
          <p:nvPr/>
        </p:nvSpPr>
        <p:spPr bwMode="auto">
          <a:xfrm>
            <a:off x="8566944" y="2792413"/>
            <a:ext cx="1608931" cy="2121695"/>
          </a:xfrm>
          <a:custGeom>
            <a:avLst/>
            <a:gdLst/>
            <a:ahLst/>
            <a:cxnLst>
              <a:cxn ang="0">
                <a:pos x="945" y="59"/>
              </a:cxn>
              <a:cxn ang="0">
                <a:pos x="716" y="281"/>
              </a:cxn>
              <a:cxn ang="0">
                <a:pos x="377" y="609"/>
              </a:cxn>
              <a:cxn ang="0">
                <a:pos x="58" y="921"/>
              </a:cxn>
              <a:cxn ang="0">
                <a:pos x="176" y="1040"/>
              </a:cxn>
              <a:cxn ang="0">
                <a:pos x="313" y="1175"/>
              </a:cxn>
              <a:cxn ang="0">
                <a:pos x="648" y="1503"/>
              </a:cxn>
              <a:cxn ang="0">
                <a:pos x="964" y="1817"/>
              </a:cxn>
              <a:cxn ang="0">
                <a:pos x="1022" y="1751"/>
              </a:cxn>
              <a:cxn ang="0">
                <a:pos x="1088" y="1660"/>
              </a:cxn>
              <a:cxn ang="0">
                <a:pos x="1144" y="1567"/>
              </a:cxn>
              <a:cxn ang="0">
                <a:pos x="1194" y="1466"/>
              </a:cxn>
              <a:cxn ang="0">
                <a:pos x="1235" y="1363"/>
              </a:cxn>
              <a:cxn ang="0">
                <a:pos x="1266" y="1257"/>
              </a:cxn>
              <a:cxn ang="0">
                <a:pos x="1289" y="1148"/>
              </a:cxn>
              <a:cxn ang="0">
                <a:pos x="1301" y="1038"/>
              </a:cxn>
              <a:cxn ang="0">
                <a:pos x="1305" y="925"/>
              </a:cxn>
              <a:cxn ang="0">
                <a:pos x="1297" y="815"/>
              </a:cxn>
              <a:cxn ang="0">
                <a:pos x="1281" y="706"/>
              </a:cxn>
              <a:cxn ang="0">
                <a:pos x="1256" y="601"/>
              </a:cxn>
              <a:cxn ang="0">
                <a:pos x="1221" y="497"/>
              </a:cxn>
              <a:cxn ang="0">
                <a:pos x="1179" y="398"/>
              </a:cxn>
              <a:cxn ang="0">
                <a:pos x="1129" y="301"/>
              </a:cxn>
              <a:cxn ang="0">
                <a:pos x="1070" y="210"/>
              </a:cxn>
              <a:cxn ang="0">
                <a:pos x="1003" y="123"/>
              </a:cxn>
              <a:cxn ang="0">
                <a:pos x="945" y="59"/>
              </a:cxn>
              <a:cxn ang="0">
                <a:pos x="952" y="0"/>
              </a:cxn>
              <a:cxn ang="0">
                <a:pos x="964" y="8"/>
              </a:cxn>
              <a:cxn ang="0">
                <a:pos x="1005" y="51"/>
              </a:cxn>
              <a:cxn ang="0">
                <a:pos x="1074" y="136"/>
              </a:cxn>
              <a:cxn ang="0">
                <a:pos x="1138" y="225"/>
              </a:cxn>
              <a:cxn ang="0">
                <a:pos x="1194" y="320"/>
              </a:cxn>
              <a:cxn ang="0">
                <a:pos x="1243" y="419"/>
              </a:cxn>
              <a:cxn ang="0">
                <a:pos x="1281" y="522"/>
              </a:cxn>
              <a:cxn ang="0">
                <a:pos x="1312" y="629"/>
              </a:cxn>
              <a:cxn ang="0">
                <a:pos x="1334" y="735"/>
              </a:cxn>
              <a:cxn ang="0">
                <a:pos x="1347" y="846"/>
              </a:cxn>
              <a:cxn ang="0">
                <a:pos x="1351" y="956"/>
              </a:cxn>
              <a:cxn ang="0">
                <a:pos x="1345" y="1069"/>
              </a:cxn>
              <a:cxn ang="0">
                <a:pos x="1330" y="1179"/>
              </a:cxn>
              <a:cxn ang="0">
                <a:pos x="1305" y="1288"/>
              </a:cxn>
              <a:cxn ang="0">
                <a:pos x="1272" y="1394"/>
              </a:cxn>
              <a:cxn ang="0">
                <a:pos x="1231" y="1497"/>
              </a:cxn>
              <a:cxn ang="0">
                <a:pos x="1181" y="1596"/>
              </a:cxn>
              <a:cxn ang="0">
                <a:pos x="1123" y="1691"/>
              </a:cxn>
              <a:cxn ang="0">
                <a:pos x="1055" y="1780"/>
              </a:cxn>
              <a:cxn ang="0">
                <a:pos x="981" y="1865"/>
              </a:cxn>
              <a:cxn ang="0">
                <a:pos x="970" y="1871"/>
              </a:cxn>
              <a:cxn ang="0">
                <a:pos x="958" y="1871"/>
              </a:cxn>
              <a:cxn ang="0">
                <a:pos x="948" y="1865"/>
              </a:cxn>
              <a:cxn ang="0">
                <a:pos x="668" y="1590"/>
              </a:cxn>
              <a:cxn ang="0">
                <a:pos x="5" y="939"/>
              </a:cxn>
              <a:cxn ang="0">
                <a:pos x="0" y="927"/>
              </a:cxn>
              <a:cxn ang="0">
                <a:pos x="0" y="915"/>
              </a:cxn>
              <a:cxn ang="0">
                <a:pos x="5" y="904"/>
              </a:cxn>
              <a:cxn ang="0">
                <a:pos x="253" y="663"/>
              </a:cxn>
              <a:cxn ang="0">
                <a:pos x="592" y="336"/>
              </a:cxn>
              <a:cxn ang="0">
                <a:pos x="929" y="8"/>
              </a:cxn>
              <a:cxn ang="0">
                <a:pos x="941" y="2"/>
              </a:cxn>
              <a:cxn ang="0">
                <a:pos x="952" y="0"/>
              </a:cxn>
            </a:cxnLst>
            <a:rect l="0" t="0" r="r" b="b"/>
            <a:pathLst>
              <a:path w="1351" h="1871">
                <a:moveTo>
                  <a:pt x="945" y="59"/>
                </a:moveTo>
                <a:lnTo>
                  <a:pt x="716" y="281"/>
                </a:lnTo>
                <a:lnTo>
                  <a:pt x="377" y="609"/>
                </a:lnTo>
                <a:lnTo>
                  <a:pt x="58" y="921"/>
                </a:lnTo>
                <a:lnTo>
                  <a:pt x="176" y="1040"/>
                </a:lnTo>
                <a:lnTo>
                  <a:pt x="313" y="1175"/>
                </a:lnTo>
                <a:lnTo>
                  <a:pt x="648" y="1503"/>
                </a:lnTo>
                <a:lnTo>
                  <a:pt x="964" y="1817"/>
                </a:lnTo>
                <a:lnTo>
                  <a:pt x="1022" y="1751"/>
                </a:lnTo>
                <a:lnTo>
                  <a:pt x="1088" y="1660"/>
                </a:lnTo>
                <a:lnTo>
                  <a:pt x="1144" y="1567"/>
                </a:lnTo>
                <a:lnTo>
                  <a:pt x="1194" y="1466"/>
                </a:lnTo>
                <a:lnTo>
                  <a:pt x="1235" y="1363"/>
                </a:lnTo>
                <a:lnTo>
                  <a:pt x="1266" y="1257"/>
                </a:lnTo>
                <a:lnTo>
                  <a:pt x="1289" y="1148"/>
                </a:lnTo>
                <a:lnTo>
                  <a:pt x="1301" y="1038"/>
                </a:lnTo>
                <a:lnTo>
                  <a:pt x="1305" y="925"/>
                </a:lnTo>
                <a:lnTo>
                  <a:pt x="1297" y="815"/>
                </a:lnTo>
                <a:lnTo>
                  <a:pt x="1281" y="706"/>
                </a:lnTo>
                <a:lnTo>
                  <a:pt x="1256" y="601"/>
                </a:lnTo>
                <a:lnTo>
                  <a:pt x="1221" y="497"/>
                </a:lnTo>
                <a:lnTo>
                  <a:pt x="1179" y="398"/>
                </a:lnTo>
                <a:lnTo>
                  <a:pt x="1129" y="301"/>
                </a:lnTo>
                <a:lnTo>
                  <a:pt x="1070" y="210"/>
                </a:lnTo>
                <a:lnTo>
                  <a:pt x="1003" y="123"/>
                </a:lnTo>
                <a:lnTo>
                  <a:pt x="945" y="59"/>
                </a:lnTo>
                <a:close/>
                <a:moveTo>
                  <a:pt x="952" y="0"/>
                </a:moveTo>
                <a:lnTo>
                  <a:pt x="964" y="8"/>
                </a:lnTo>
                <a:lnTo>
                  <a:pt x="1005" y="51"/>
                </a:lnTo>
                <a:lnTo>
                  <a:pt x="1074" y="136"/>
                </a:lnTo>
                <a:lnTo>
                  <a:pt x="1138" y="225"/>
                </a:lnTo>
                <a:lnTo>
                  <a:pt x="1194" y="320"/>
                </a:lnTo>
                <a:lnTo>
                  <a:pt x="1243" y="419"/>
                </a:lnTo>
                <a:lnTo>
                  <a:pt x="1281" y="522"/>
                </a:lnTo>
                <a:lnTo>
                  <a:pt x="1312" y="629"/>
                </a:lnTo>
                <a:lnTo>
                  <a:pt x="1334" y="735"/>
                </a:lnTo>
                <a:lnTo>
                  <a:pt x="1347" y="846"/>
                </a:lnTo>
                <a:lnTo>
                  <a:pt x="1351" y="956"/>
                </a:lnTo>
                <a:lnTo>
                  <a:pt x="1345" y="1069"/>
                </a:lnTo>
                <a:lnTo>
                  <a:pt x="1330" y="1179"/>
                </a:lnTo>
                <a:lnTo>
                  <a:pt x="1305" y="1288"/>
                </a:lnTo>
                <a:lnTo>
                  <a:pt x="1272" y="1394"/>
                </a:lnTo>
                <a:lnTo>
                  <a:pt x="1231" y="1497"/>
                </a:lnTo>
                <a:lnTo>
                  <a:pt x="1181" y="1596"/>
                </a:lnTo>
                <a:lnTo>
                  <a:pt x="1123" y="1691"/>
                </a:lnTo>
                <a:lnTo>
                  <a:pt x="1055" y="1780"/>
                </a:lnTo>
                <a:lnTo>
                  <a:pt x="981" y="1865"/>
                </a:lnTo>
                <a:lnTo>
                  <a:pt x="970" y="1871"/>
                </a:lnTo>
                <a:lnTo>
                  <a:pt x="958" y="1871"/>
                </a:lnTo>
                <a:lnTo>
                  <a:pt x="948" y="1865"/>
                </a:lnTo>
                <a:lnTo>
                  <a:pt x="668" y="1590"/>
                </a:lnTo>
                <a:lnTo>
                  <a:pt x="5" y="939"/>
                </a:lnTo>
                <a:lnTo>
                  <a:pt x="0" y="927"/>
                </a:lnTo>
                <a:lnTo>
                  <a:pt x="0" y="915"/>
                </a:lnTo>
                <a:lnTo>
                  <a:pt x="5" y="904"/>
                </a:lnTo>
                <a:lnTo>
                  <a:pt x="253" y="663"/>
                </a:lnTo>
                <a:lnTo>
                  <a:pt x="592" y="336"/>
                </a:lnTo>
                <a:lnTo>
                  <a:pt x="929" y="8"/>
                </a:lnTo>
                <a:lnTo>
                  <a:pt x="941" y="2"/>
                </a:lnTo>
                <a:lnTo>
                  <a:pt x="952" y="0"/>
                </a:lnTo>
                <a:close/>
              </a:path>
            </a:pathLst>
          </a:custGeom>
          <a:solidFill>
            <a:schemeClr val="bg1"/>
          </a:solidFill>
          <a:ln w="0">
            <a:noFill/>
            <a:prstDash val="solid"/>
            <a:round/>
            <a:headEnd/>
            <a:tailEnd/>
          </a:ln>
        </p:spPr>
        <p:txBody>
          <a:bodyPr lIns="87079" tIns="43539" rIns="87079" bIns="43539"/>
          <a:lstStyle/>
          <a:p>
            <a:pPr algn="ctr" eaLnBrk="1">
              <a:defRPr/>
            </a:pPr>
            <a:endParaRPr lang="en-US" sz="1333" kern="0">
              <a:cs typeface="Arial"/>
              <a:sym typeface="Arial"/>
            </a:endParaRPr>
          </a:p>
        </p:txBody>
      </p:sp>
      <p:graphicFrame>
        <p:nvGraphicFramePr>
          <p:cNvPr id="2" name="Table 1">
            <a:extLst>
              <a:ext uri="{FF2B5EF4-FFF2-40B4-BE49-F238E27FC236}">
                <a16:creationId xmlns:a16="http://schemas.microsoft.com/office/drawing/2014/main" id="{F7E9D142-F63A-41B2-A565-5161AD42D29B}"/>
              </a:ext>
            </a:extLst>
          </p:cNvPr>
          <p:cNvGraphicFramePr>
            <a:graphicFrameLocks noGrp="1"/>
          </p:cNvGraphicFramePr>
          <p:nvPr>
            <p:extLst>
              <p:ext uri="{D42A27DB-BD31-4B8C-83A1-F6EECF244321}">
                <p14:modId xmlns:p14="http://schemas.microsoft.com/office/powerpoint/2010/main" val="2576072788"/>
              </p:ext>
            </p:extLst>
          </p:nvPr>
        </p:nvGraphicFramePr>
        <p:xfrm>
          <a:off x="551658" y="1412877"/>
          <a:ext cx="11138695" cy="5215557"/>
        </p:xfrm>
        <a:graphic>
          <a:graphicData uri="http://schemas.openxmlformats.org/drawingml/2006/table">
            <a:tbl>
              <a:tblPr firstRow="1" firstCol="1" bandRow="1">
                <a:tableStyleId>{16D9F66E-5EB9-4882-86FB-DCBF35E3C3E4}</a:tableStyleId>
              </a:tblPr>
              <a:tblGrid>
                <a:gridCol w="609279">
                  <a:extLst>
                    <a:ext uri="{9D8B030D-6E8A-4147-A177-3AD203B41FA5}">
                      <a16:colId xmlns:a16="http://schemas.microsoft.com/office/drawing/2014/main" val="20000"/>
                    </a:ext>
                  </a:extLst>
                </a:gridCol>
                <a:gridCol w="2832839">
                  <a:extLst>
                    <a:ext uri="{9D8B030D-6E8A-4147-A177-3AD203B41FA5}">
                      <a16:colId xmlns:a16="http://schemas.microsoft.com/office/drawing/2014/main" val="20001"/>
                    </a:ext>
                  </a:extLst>
                </a:gridCol>
                <a:gridCol w="1044497">
                  <a:extLst>
                    <a:ext uri="{9D8B030D-6E8A-4147-A177-3AD203B41FA5}">
                      <a16:colId xmlns:a16="http://schemas.microsoft.com/office/drawing/2014/main" val="20002"/>
                    </a:ext>
                  </a:extLst>
                </a:gridCol>
                <a:gridCol w="6652080">
                  <a:extLst>
                    <a:ext uri="{9D8B030D-6E8A-4147-A177-3AD203B41FA5}">
                      <a16:colId xmlns:a16="http://schemas.microsoft.com/office/drawing/2014/main" val="20003"/>
                    </a:ext>
                  </a:extLst>
                </a:gridCol>
              </a:tblGrid>
              <a:tr h="437768">
                <a:tc gridSpan="4">
                  <a:txBody>
                    <a:bodyPr/>
                    <a:lstStyle/>
                    <a:p>
                      <a:pPr algn="l">
                        <a:lnSpc>
                          <a:spcPct val="115000"/>
                        </a:lnSpc>
                        <a:spcAft>
                          <a:spcPts val="0"/>
                        </a:spcAft>
                      </a:pPr>
                      <a:r>
                        <a:rPr lang="lt-LT" sz="2000" dirty="0" smtClean="0">
                          <a:effectLst/>
                        </a:rPr>
                        <a:t>SEGMENTAS</a:t>
                      </a:r>
                      <a:r>
                        <a:rPr lang="en-US" sz="2000" dirty="0" smtClean="0">
                          <a:effectLst/>
                        </a:rPr>
                        <a:t>:</a:t>
                      </a:r>
                      <a:r>
                        <a:rPr lang="lt-LT" sz="2000" baseline="0" dirty="0" smtClean="0">
                          <a:effectLst/>
                        </a:rPr>
                        <a:t> Žmonės, kurie laikosi keto ar mažai angliavandenių turinčios dietos  DATA:_____________________</a:t>
                      </a:r>
                      <a:endParaRPr lang="en-US" sz="2000" dirty="0">
                        <a:effectLst/>
                        <a:latin typeface="+mn-lt"/>
                        <a:ea typeface="MS Mincho"/>
                        <a:cs typeface="Times New Roman"/>
                      </a:endParaRPr>
                    </a:p>
                  </a:txBody>
                  <a:tcPr marL="68576" marR="68576"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1035">
                <a:tc>
                  <a:txBody>
                    <a:bodyPr/>
                    <a:lstStyle/>
                    <a:p>
                      <a:pPr algn="ctr">
                        <a:lnSpc>
                          <a:spcPct val="115000"/>
                        </a:lnSpc>
                        <a:spcAft>
                          <a:spcPts val="0"/>
                        </a:spcAft>
                      </a:pPr>
                      <a:r>
                        <a:rPr lang="en-US" sz="1500" dirty="0">
                          <a:solidFill>
                            <a:srgbClr val="666666"/>
                          </a:solidFill>
                          <a:effectLst/>
                        </a:rPr>
                        <a:t>#</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DARBAI</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endParaRPr>
                    </a:p>
                    <a:p>
                      <a:pPr algn="ctr">
                        <a:lnSpc>
                          <a:spcPct val="115000"/>
                        </a:lnSpc>
                        <a:spcAft>
                          <a:spcPts val="0"/>
                        </a:spcAft>
                      </a:pPr>
                      <a:r>
                        <a:rPr lang="en-US" sz="1500" dirty="0">
                          <a:solidFill>
                            <a:srgbClr val="666666"/>
                          </a:solidFill>
                          <a:effectLst/>
                        </a:rPr>
                        <a:t>1 – 10</a:t>
                      </a:r>
                      <a:endParaRPr lang="lt-LT" sz="1500" b="1" dirty="0">
                        <a:solidFill>
                          <a:srgbClr val="666666"/>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lt-LT" sz="1500" dirty="0" smtClean="0">
                          <a:solidFill>
                            <a:srgbClr val="666666"/>
                          </a:solidFill>
                          <a:effectLst/>
                        </a:rPr>
                        <a:t>KLAUSIMAI</a:t>
                      </a:r>
                      <a:endParaRPr lang="lt-LT" sz="1500" b="1" dirty="0">
                        <a:solidFill>
                          <a:srgbClr val="666666"/>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1"/>
                  </a:ext>
                </a:extLst>
              </a:tr>
              <a:tr h="270093">
                <a:tc>
                  <a:txBody>
                    <a:bodyPr/>
                    <a:lstStyle/>
                    <a:p>
                      <a:pPr algn="ctr">
                        <a:lnSpc>
                          <a:spcPct val="115000"/>
                        </a:lnSpc>
                        <a:spcAft>
                          <a:spcPts val="0"/>
                        </a:spcAft>
                      </a:pPr>
                      <a:r>
                        <a:rPr lang="en-US" sz="1600" dirty="0">
                          <a:solidFill>
                            <a:schemeClr val="tx1"/>
                          </a:solidFill>
                          <a:effectLst/>
                        </a:rPr>
                        <a:t> 1</a:t>
                      </a:r>
                      <a:endParaRPr lang="lt-LT" sz="1600" dirty="0">
                        <a:solidFill>
                          <a:schemeClr val="tx1"/>
                        </a:solidFill>
                        <a:effectLst/>
                        <a:latin typeface="+mn-lt"/>
                        <a:ea typeface="MS Mincho"/>
                        <a:cs typeface="Times New Roman"/>
                      </a:endParaRPr>
                    </a:p>
                  </a:txBody>
                  <a:tcPr marL="68576" marR="68576" marT="0" marB="0"/>
                </a:tc>
                <a:tc>
                  <a:txBody>
                    <a:bodyPr/>
                    <a:lstStyle/>
                    <a:p>
                      <a:pPr marL="0" indent="0" algn="l">
                        <a:lnSpc>
                          <a:spcPct val="100000"/>
                        </a:lnSpc>
                        <a:buNone/>
                      </a:pPr>
                      <a:r>
                        <a:rPr lang="lt-LT" sz="1600" kern="1200" dirty="0" smtClean="0">
                          <a:solidFill>
                            <a:schemeClr val="tx1"/>
                          </a:solidFill>
                          <a:effectLst/>
                          <a:latin typeface="+mn-lt"/>
                          <a:ea typeface="+mn-ea"/>
                          <a:cs typeface="+mn-cs"/>
                        </a:rPr>
                        <a:t>Klientai</a:t>
                      </a:r>
                      <a:r>
                        <a:rPr lang="lt-LT" sz="1600" kern="1200" baseline="0" dirty="0" smtClean="0">
                          <a:solidFill>
                            <a:schemeClr val="tx1"/>
                          </a:solidFill>
                          <a:effectLst/>
                          <a:latin typeface="+mn-lt"/>
                          <a:ea typeface="+mn-ea"/>
                          <a:cs typeface="+mn-cs"/>
                        </a:rPr>
                        <a:t> ieško sveikesnio maisto</a:t>
                      </a:r>
                      <a:endParaRPr lang="en-US" sz="160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r>
                        <a:rPr lang="en-US" sz="1500" dirty="0">
                          <a:solidFill>
                            <a:schemeClr val="tx1"/>
                          </a:solidFill>
                          <a:effectLst/>
                          <a:latin typeface="+mn-lt"/>
                          <a:ea typeface="MS Mincho"/>
                          <a:cs typeface="Times New Roman"/>
                        </a:rPr>
                        <a:t>3</a:t>
                      </a:r>
                      <a:endParaRPr lang="lt-LT" sz="1500" dirty="0">
                        <a:solidFill>
                          <a:schemeClr val="tx1"/>
                        </a:solidFill>
                        <a:effectLst/>
                        <a:latin typeface="+mn-lt"/>
                        <a:ea typeface="MS Mincho"/>
                        <a:cs typeface="Times New Roman"/>
                      </a:endParaRPr>
                    </a:p>
                  </a:txBody>
                  <a:tcPr marL="68576" marR="68576" marT="0" marB="0" anchor="ctr"/>
                </a:tc>
                <a:tc rowSpan="13">
                  <a:txBody>
                    <a:bodyPr/>
                    <a:lstStyle/>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Ką klientai daro kiekvieną dieną darbe ar namuose</a:t>
                      </a:r>
                      <a:r>
                        <a:rPr lang="lt-LT" sz="1700" baseline="0" dirty="0" smtClean="0">
                          <a:solidFill>
                            <a:srgbClr val="666666"/>
                          </a:solidFill>
                          <a:effectLst/>
                        </a:rPr>
                        <a:t> mano produkto ar paslaugos srityje?</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Apie ką svajoja klientai? Ką jie turi padaryti, kad pasiektų savo pagrindinį tikslą?</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Ką</a:t>
                      </a:r>
                      <a:r>
                        <a:rPr lang="lt-LT" sz="1700" baseline="0" dirty="0" smtClean="0">
                          <a:solidFill>
                            <a:srgbClr val="666666"/>
                          </a:solidFill>
                          <a:effectLst/>
                        </a:rPr>
                        <a:t> klientai turi padaryti dėl kitų žmonių ar kartu su jais? Kodėl tai yra svarbu?</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Kokios užduotys ar veiklos yra nemalonios klientui?</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Kokio</a:t>
                      </a:r>
                      <a:r>
                        <a:rPr lang="lt-LT" sz="1700" baseline="0" dirty="0" smtClean="0">
                          <a:solidFill>
                            <a:srgbClr val="666666"/>
                          </a:solidFill>
                          <a:effectLst/>
                        </a:rPr>
                        <a:t>s veiklos klientas norėtų išvengti?</a:t>
                      </a:r>
                    </a:p>
                    <a:p>
                      <a:pPr marL="374650" indent="-285750" algn="l">
                        <a:lnSpc>
                          <a:spcPct val="115000"/>
                        </a:lnSpc>
                        <a:spcAft>
                          <a:spcPts val="0"/>
                        </a:spcAft>
                        <a:buClr>
                          <a:srgbClr val="DDB5FA"/>
                        </a:buClr>
                        <a:buSzPct val="150000"/>
                        <a:buFont typeface="Arial" panose="020B0604020202020204" pitchFamily="34" charset="0"/>
                        <a:buChar char="•"/>
                      </a:pPr>
                      <a:r>
                        <a:rPr lang="lt-LT" sz="1700" baseline="0" dirty="0" smtClean="0">
                          <a:solidFill>
                            <a:srgbClr val="666666"/>
                          </a:solidFill>
                          <a:effectLst/>
                        </a:rPr>
                        <a:t>Kaip klientai nori jaustis? Kokias užduotis jie turi atlikti, kad tai pasiektų?</a:t>
                      </a:r>
                      <a:r>
                        <a:rPr lang="en-US" sz="1700" dirty="0" smtClean="0">
                          <a:solidFill>
                            <a:srgbClr val="666666"/>
                          </a:solidFill>
                          <a:effectLst/>
                        </a:rPr>
                        <a:t> </a:t>
                      </a:r>
                      <a:endParaRPr lang="lt-LT" sz="1700" dirty="0" smtClean="0">
                        <a:solidFill>
                          <a:srgbClr val="666666"/>
                        </a:solidFill>
                        <a:effectLst/>
                      </a:endParaRPr>
                    </a:p>
                    <a:p>
                      <a:pPr marL="374650" indent="-285750" algn="l">
                        <a:lnSpc>
                          <a:spcPct val="115000"/>
                        </a:lnSpc>
                        <a:spcAft>
                          <a:spcPts val="0"/>
                        </a:spcAft>
                        <a:buClr>
                          <a:srgbClr val="DDB5FA"/>
                        </a:buClr>
                        <a:buSzPct val="150000"/>
                        <a:buFont typeface="Arial" panose="020B0604020202020204" pitchFamily="34" charset="0"/>
                        <a:buChar char="•"/>
                      </a:pPr>
                      <a:r>
                        <a:rPr lang="lt-LT" sz="1700" dirty="0" smtClean="0">
                          <a:solidFill>
                            <a:srgbClr val="666666"/>
                          </a:solidFill>
                          <a:effectLst/>
                        </a:rPr>
                        <a:t>Kaip</a:t>
                      </a:r>
                      <a:r>
                        <a:rPr lang="lt-LT" sz="1700" baseline="0" dirty="0" smtClean="0">
                          <a:solidFill>
                            <a:srgbClr val="666666"/>
                          </a:solidFill>
                          <a:effectLst/>
                        </a:rPr>
                        <a:t> būtų galima lengviau ar maloniau naudoti dabartinius produktus?</a:t>
                      </a:r>
                      <a:endParaRPr lang="lt-LT" sz="1700" dirty="0" smtClean="0">
                        <a:solidFill>
                          <a:srgbClr val="666666"/>
                        </a:solidFill>
                        <a:effectLst/>
                      </a:endParaRPr>
                    </a:p>
                  </a:txBody>
                  <a:tcPr marL="68576" marR="68576" marT="0" marB="0"/>
                </a:tc>
                <a:extLst>
                  <a:ext uri="{0D108BD9-81ED-4DB2-BD59-A6C34878D82A}">
                    <a16:rowId xmlns:a16="http://schemas.microsoft.com/office/drawing/2014/main" val="10002"/>
                  </a:ext>
                </a:extLst>
              </a:tr>
              <a:tr h="270093">
                <a:tc>
                  <a:txBody>
                    <a:bodyPr/>
                    <a:lstStyle/>
                    <a:p>
                      <a:pPr algn="ctr">
                        <a:lnSpc>
                          <a:spcPct val="115000"/>
                        </a:lnSpc>
                        <a:spcAft>
                          <a:spcPts val="0"/>
                        </a:spcAft>
                      </a:pPr>
                      <a:r>
                        <a:rPr lang="en-US" sz="1600" dirty="0">
                          <a:solidFill>
                            <a:schemeClr val="tx1"/>
                          </a:solidFill>
                          <a:effectLst/>
                        </a:rPr>
                        <a:t> 2</a:t>
                      </a: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lt-LT" sz="1600" dirty="0" smtClean="0">
                          <a:solidFill>
                            <a:schemeClr val="tx1"/>
                          </a:solidFill>
                          <a:effectLst/>
                        </a:rPr>
                        <a:t>Klientas valgo saldumynus</a:t>
                      </a: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500" dirty="0">
                          <a:solidFill>
                            <a:schemeClr val="tx1"/>
                          </a:solidFill>
                          <a:effectLst/>
                          <a:latin typeface="+mn-lt"/>
                          <a:ea typeface="MS Mincho"/>
                          <a:cs typeface="Times New Roman"/>
                        </a:rPr>
                        <a:t>2</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3"/>
                  </a:ext>
                </a:extLst>
              </a:tr>
              <a:tr h="270093">
                <a:tc>
                  <a:txBody>
                    <a:bodyPr/>
                    <a:lstStyle/>
                    <a:p>
                      <a:pPr algn="ctr">
                        <a:lnSpc>
                          <a:spcPct val="115000"/>
                        </a:lnSpc>
                        <a:spcAft>
                          <a:spcPts val="0"/>
                        </a:spcAft>
                      </a:pPr>
                      <a:r>
                        <a:rPr lang="en-US" sz="1600" dirty="0">
                          <a:solidFill>
                            <a:schemeClr val="tx1"/>
                          </a:solidFill>
                          <a:effectLst/>
                        </a:rPr>
                        <a:t> 3</a:t>
                      </a:r>
                      <a:endParaRPr lang="lt-LT" sz="1600" dirty="0">
                        <a:solidFill>
                          <a:schemeClr val="tx1"/>
                        </a:solidFill>
                        <a:effectLst/>
                        <a:latin typeface="+mn-lt"/>
                        <a:ea typeface="MS Mincho"/>
                        <a:cs typeface="Times New Roman"/>
                      </a:endParaRPr>
                    </a:p>
                  </a:txBody>
                  <a:tcPr marL="68576" marR="68576"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lt-LT" sz="1600" dirty="0" smtClean="0">
                          <a:solidFill>
                            <a:schemeClr val="tx1"/>
                          </a:solidFill>
                          <a:effectLst/>
                        </a:rPr>
                        <a:t>Greitas</a:t>
                      </a:r>
                      <a:r>
                        <a:rPr lang="lt-LT" sz="1600" baseline="0" dirty="0" smtClean="0">
                          <a:solidFill>
                            <a:schemeClr val="tx1"/>
                          </a:solidFill>
                          <a:effectLst/>
                        </a:rPr>
                        <a:t> užkandis keliaujant ar sportuojant</a:t>
                      </a:r>
                      <a:endParaRPr lang="lt-LT" sz="160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500" dirty="0">
                          <a:solidFill>
                            <a:schemeClr val="tx1"/>
                          </a:solidFill>
                          <a:effectLst/>
                          <a:latin typeface="+mn-lt"/>
                          <a:ea typeface="MS Mincho"/>
                          <a:cs typeface="Times New Roman"/>
                        </a:rPr>
                        <a:t>1</a:t>
                      </a: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4"/>
                  </a:ext>
                </a:extLst>
              </a:tr>
              <a:tr h="270093">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6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5"/>
                  </a:ext>
                </a:extLst>
              </a:tr>
              <a:tr h="270093">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chemeClr val="tx1"/>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6"/>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7"/>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8"/>
                  </a:ext>
                </a:extLst>
              </a:tr>
              <a:tr h="270093">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09"/>
                  </a:ext>
                </a:extLst>
              </a:tr>
              <a:tr h="270093">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a:solidFill>
                            <a:srgbClr val="666666"/>
                          </a:solidFill>
                          <a:effectLst/>
                        </a:rPr>
                        <a:t> </a:t>
                      </a:r>
                      <a:endParaRPr lang="lt-LT" sz="150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0"/>
                  </a:ext>
                </a:extLst>
              </a:tr>
              <a:tr h="347095">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1"/>
                  </a:ext>
                </a:extLst>
              </a:tr>
              <a:tr h="352719">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500" dirty="0">
                          <a:solidFill>
                            <a:srgbClr val="666666"/>
                          </a:solidFill>
                          <a:effectLst/>
                        </a:rPr>
                        <a:t> </a:t>
                      </a: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2"/>
                  </a:ext>
                </a:extLst>
              </a:tr>
              <a:tr h="283887">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3"/>
                  </a:ext>
                </a:extLst>
              </a:tr>
              <a:tr h="274320">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500" dirty="0">
                        <a:solidFill>
                          <a:srgbClr val="666666"/>
                        </a:solidFill>
                        <a:effectLst/>
                        <a:latin typeface="+mn-lt"/>
                        <a:ea typeface="MS Mincho"/>
                        <a:cs typeface="Times New Roman"/>
                      </a:endParaRPr>
                    </a:p>
                  </a:txBody>
                  <a:tcPr marL="68576" marR="68576" marT="0" marB="0" anchor="ct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19" name="Rectangle 18" hidden="1">
            <a:extLst>
              <a:ext uri="{FF2B5EF4-FFF2-40B4-BE49-F238E27FC236}">
                <a16:creationId xmlns:a16="http://schemas.microsoft.com/office/drawing/2014/main" id="{2B0D7827-73A4-4203-9A4B-93249E15C637}"/>
              </a:ext>
            </a:extLst>
          </p:cNvPr>
          <p:cNvSpPr>
            <a:spLocks noSelect="1" noChangeArrowheads="1"/>
          </p:cNvSpPr>
          <p:nvPr/>
        </p:nvSpPr>
        <p:spPr bwMode="auto">
          <a:xfrm>
            <a:off x="2932112" y="2013745"/>
            <a:ext cx="9906000" cy="4000500"/>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20" name="Rectangle 19" hidden="1">
            <a:extLst>
              <a:ext uri="{FF2B5EF4-FFF2-40B4-BE49-F238E27FC236}">
                <a16:creationId xmlns:a16="http://schemas.microsoft.com/office/drawing/2014/main" id="{10E241A1-A14C-4B96-A6D8-0A671C161175}"/>
              </a:ext>
            </a:extLst>
          </p:cNvPr>
          <p:cNvSpPr>
            <a:spLocks noSelect="1" noChangeArrowheads="1"/>
          </p:cNvSpPr>
          <p:nvPr/>
        </p:nvSpPr>
        <p:spPr bwMode="auto">
          <a:xfrm>
            <a:off x="2932112" y="2013745"/>
            <a:ext cx="9906000" cy="3529012"/>
          </a:xfrm>
          <a:prstGeom prst="rect">
            <a:avLst/>
          </a:prstGeom>
          <a:solidFill>
            <a:srgbClr val="FFFFFF"/>
          </a:solidFill>
          <a:ln w="9525">
            <a:solidFill>
              <a:srgbClr val="000000"/>
            </a:solidFill>
            <a:round/>
            <a:headEnd/>
            <a:tailEnd/>
          </a:ln>
        </p:spPr>
        <p:txBody>
          <a:bodyPr lIns="87079" tIns="43539" rIns="87079" bIns="43539"/>
          <a:lstStyle/>
          <a:p>
            <a:pPr algn="ctr" eaLnBrk="1">
              <a:defRPr/>
            </a:pPr>
            <a:endParaRPr lang="lt-LT" sz="3048"/>
          </a:p>
        </p:txBody>
      </p:sp>
      <p:sp>
        <p:nvSpPr>
          <p:cNvPr id="87114" name="TextBox 5">
            <a:extLst>
              <a:ext uri="{FF2B5EF4-FFF2-40B4-BE49-F238E27FC236}">
                <a16:creationId xmlns:a16="http://schemas.microsoft.com/office/drawing/2014/main" id="{12D7E163-B021-4077-9579-F9FC9DAC6A81}"/>
              </a:ext>
            </a:extLst>
          </p:cNvPr>
          <p:cNvSpPr txBox="1">
            <a:spLocks noChangeArrowheads="1"/>
          </p:cNvSpPr>
          <p:nvPr/>
        </p:nvSpPr>
        <p:spPr bwMode="auto">
          <a:xfrm>
            <a:off x="659607" y="368300"/>
            <a:ext cx="81010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t-LT" altLang="uk-UA" sz="4000" dirty="0" smtClean="0"/>
              <a:t>Atraskite klientų DARBUS </a:t>
            </a:r>
            <a:endParaRPr lang="lt-LT" altLang="uk-UA" sz="4000" dirty="0">
              <a:solidFill>
                <a:srgbClr val="424242"/>
              </a:solidFill>
            </a:endParaRPr>
          </a:p>
        </p:txBody>
      </p:sp>
      <p:pic>
        <p:nvPicPr>
          <p:cNvPr id="10" name="Picture 9">
            <a:extLst>
              <a:ext uri="{FF2B5EF4-FFF2-40B4-BE49-F238E27FC236}">
                <a16:creationId xmlns:a16="http://schemas.microsoft.com/office/drawing/2014/main" id="{4219B5EC-DC05-4DE8-A244-96544DFD1B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Tree>
    <p:extLst>
      <p:ext uri="{BB962C8B-B14F-4D97-AF65-F5344CB8AC3E}">
        <p14:creationId xmlns:p14="http://schemas.microsoft.com/office/powerpoint/2010/main" val="143478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E6501-07FE-4B07-8FCF-CE5F63C49A3A}"/>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FC2AB9C0-D43D-4243-89D4-5CA7E0AFD058}"/>
              </a:ext>
            </a:extLst>
          </p:cNvPr>
          <p:cNvGraphicFramePr>
            <a:graphicFrameLocks noGrp="1"/>
          </p:cNvGraphicFramePr>
          <p:nvPr>
            <p:extLst>
              <p:ext uri="{D42A27DB-BD31-4B8C-83A1-F6EECF244321}">
                <p14:modId xmlns:p14="http://schemas.microsoft.com/office/powerpoint/2010/main" val="3805094602"/>
              </p:ext>
            </p:extLst>
          </p:nvPr>
        </p:nvGraphicFramePr>
        <p:xfrm>
          <a:off x="1149350" y="2251075"/>
          <a:ext cx="9900444" cy="4199678"/>
        </p:xfrm>
        <a:graphic>
          <a:graphicData uri="http://schemas.openxmlformats.org/drawingml/2006/table">
            <a:tbl>
              <a:tblPr firstRow="1" firstCol="1" bandRow="1">
                <a:tableStyleId>{69CF1AB2-1976-4502-BF36-3FF5EA218861}</a:tableStyleId>
              </a:tblPr>
              <a:tblGrid>
                <a:gridCol w="2219613">
                  <a:extLst>
                    <a:ext uri="{9D8B030D-6E8A-4147-A177-3AD203B41FA5}">
                      <a16:colId xmlns:a16="http://schemas.microsoft.com/office/drawing/2014/main" val="20000"/>
                    </a:ext>
                  </a:extLst>
                </a:gridCol>
                <a:gridCol w="1170528">
                  <a:extLst>
                    <a:ext uri="{9D8B030D-6E8A-4147-A177-3AD203B41FA5}">
                      <a16:colId xmlns:a16="http://schemas.microsoft.com/office/drawing/2014/main" val="20001"/>
                    </a:ext>
                  </a:extLst>
                </a:gridCol>
                <a:gridCol w="2083223">
                  <a:extLst>
                    <a:ext uri="{9D8B030D-6E8A-4147-A177-3AD203B41FA5}">
                      <a16:colId xmlns:a16="http://schemas.microsoft.com/office/drawing/2014/main" val="20002"/>
                    </a:ext>
                  </a:extLst>
                </a:gridCol>
                <a:gridCol w="1170528">
                  <a:extLst>
                    <a:ext uri="{9D8B030D-6E8A-4147-A177-3AD203B41FA5}">
                      <a16:colId xmlns:a16="http://schemas.microsoft.com/office/drawing/2014/main" val="20003"/>
                    </a:ext>
                  </a:extLst>
                </a:gridCol>
                <a:gridCol w="2136473">
                  <a:extLst>
                    <a:ext uri="{9D8B030D-6E8A-4147-A177-3AD203B41FA5}">
                      <a16:colId xmlns:a16="http://schemas.microsoft.com/office/drawing/2014/main" val="20004"/>
                    </a:ext>
                  </a:extLst>
                </a:gridCol>
                <a:gridCol w="1120079">
                  <a:extLst>
                    <a:ext uri="{9D8B030D-6E8A-4147-A177-3AD203B41FA5}">
                      <a16:colId xmlns:a16="http://schemas.microsoft.com/office/drawing/2014/main" val="20005"/>
                    </a:ext>
                  </a:extLst>
                </a:gridCol>
              </a:tblGrid>
              <a:tr h="661232">
                <a:tc gridSpan="6">
                  <a:txBody>
                    <a:bodyPr/>
                    <a:lstStyle/>
                    <a:p>
                      <a:pPr algn="l">
                        <a:lnSpc>
                          <a:spcPct val="115000"/>
                        </a:lnSpc>
                        <a:spcAft>
                          <a:spcPts val="0"/>
                        </a:spcAft>
                      </a:pPr>
                      <a:r>
                        <a:rPr lang="lt-LT" sz="2000" dirty="0" smtClean="0">
                          <a:effectLst/>
                        </a:rPr>
                        <a:t>KLIENTAS</a:t>
                      </a:r>
                      <a:r>
                        <a:rPr lang="en-US" sz="2000" dirty="0" smtClean="0">
                          <a:effectLst/>
                        </a:rPr>
                        <a:t>:__________________________</a:t>
                      </a:r>
                      <a:r>
                        <a:rPr lang="en-US" sz="2000" baseline="0" dirty="0" smtClean="0">
                          <a:effectLst/>
                        </a:rPr>
                        <a:t>______</a:t>
                      </a:r>
                      <a:r>
                        <a:rPr lang="lt-LT" sz="2000" baseline="0" dirty="0" smtClean="0">
                          <a:effectLst/>
                        </a:rPr>
                        <a:t>DATA</a:t>
                      </a:r>
                      <a:r>
                        <a:rPr lang="en-US" sz="2000" baseline="0" dirty="0" smtClean="0">
                          <a:effectLst/>
                        </a:rPr>
                        <a:t>:____________________</a:t>
                      </a:r>
                      <a:endParaRPr lang="lt-LT" sz="2000" dirty="0">
                        <a:effectLst/>
                        <a:latin typeface="Calibri"/>
                        <a:ea typeface="MS Mincho"/>
                        <a:cs typeface="Times New Roman"/>
                      </a:endParaRPr>
                    </a:p>
                  </a:txBody>
                  <a:tcPr marL="68583" marR="6858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0784">
                <a:tc>
                  <a:txBody>
                    <a:bodyPr/>
                    <a:lstStyle/>
                    <a:p>
                      <a:pPr algn="ctr">
                        <a:lnSpc>
                          <a:spcPct val="115000"/>
                        </a:lnSpc>
                        <a:spcAft>
                          <a:spcPts val="0"/>
                        </a:spcAft>
                      </a:pPr>
                      <a:r>
                        <a:rPr lang="lt-LT" sz="1500" dirty="0" smtClean="0">
                          <a:solidFill>
                            <a:srgbClr val="666666"/>
                          </a:solidFill>
                          <a:effectLst/>
                        </a:rPr>
                        <a:t>PROBLEMOS</a:t>
                      </a:r>
                      <a:r>
                        <a:rPr lang="en-US" sz="1500" dirty="0" smtClean="0">
                          <a:solidFill>
                            <a:srgbClr val="666666"/>
                          </a:solidFill>
                          <a:effectLst/>
                        </a:rPr>
                        <a:t> </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b="1" dirty="0" smtClean="0">
                          <a:solidFill>
                            <a:srgbClr val="666666"/>
                          </a:solidFill>
                          <a:effectLst/>
                        </a:rPr>
                        <a:t>DARBAI</a:t>
                      </a:r>
                      <a:endParaRPr lang="lt-LT" sz="1500" b="1"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b="1" dirty="0" smtClean="0">
                          <a:solidFill>
                            <a:srgbClr val="666666"/>
                          </a:solidFill>
                          <a:effectLst/>
                        </a:rPr>
                        <a:t>PELNAS</a:t>
                      </a:r>
                      <a:endParaRPr lang="lt-LT" sz="1500" b="1"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extLst>
                  <a:ext uri="{0D108BD9-81ED-4DB2-BD59-A6C34878D82A}">
                    <a16:rowId xmlns:a16="http://schemas.microsoft.com/office/drawing/2014/main" val="10001"/>
                  </a:ext>
                </a:extLst>
              </a:tr>
              <a:tr h="405555">
                <a:tc>
                  <a:txBody>
                    <a:bodyPr/>
                    <a:lstStyle/>
                    <a:p>
                      <a:pPr algn="l">
                        <a:lnSpc>
                          <a:spcPct val="100000"/>
                        </a:lnSpc>
                        <a:buFont typeface="Arial" panose="020B0604020202020204" pitchFamily="34" charset="0"/>
                        <a:buNone/>
                      </a:pPr>
                      <a:r>
                        <a:rPr lang="lt-LT" sz="1400" b="0" kern="1200" dirty="0" smtClean="0">
                          <a:solidFill>
                            <a:schemeClr val="tx1"/>
                          </a:solidFill>
                          <a:latin typeface="+mn-lt"/>
                          <a:ea typeface="+mn-ea"/>
                          <a:cs typeface="+mn-cs"/>
                        </a:rPr>
                        <a:t>Svorio</a:t>
                      </a:r>
                      <a:r>
                        <a:rPr lang="lt-LT" sz="1400" b="0" kern="1200" baseline="0" dirty="0" smtClean="0">
                          <a:solidFill>
                            <a:schemeClr val="tx1"/>
                          </a:solidFill>
                          <a:latin typeface="+mn-lt"/>
                          <a:ea typeface="+mn-ea"/>
                          <a:cs typeface="+mn-cs"/>
                        </a:rPr>
                        <a:t> reguliavimas</a:t>
                      </a:r>
                      <a:endParaRPr lang="en-US" sz="1400" b="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rPr>
                        <a:t> 2</a:t>
                      </a:r>
                      <a:endParaRPr lang="lt-LT" sz="1400" b="0" dirty="0">
                        <a:solidFill>
                          <a:schemeClr val="tx1"/>
                        </a:solidFill>
                        <a:effectLst/>
                        <a:latin typeface="+mn-lt"/>
                        <a:ea typeface="MS Mincho"/>
                        <a:cs typeface="Times New Roman"/>
                      </a:endParaRPr>
                    </a:p>
                  </a:txBody>
                  <a:tcPr marL="68576" marR="68576" marT="0" marB="0" anchor="ctr"/>
                </a:tc>
                <a:tc>
                  <a:txBody>
                    <a:bodyPr/>
                    <a:lstStyle/>
                    <a:p>
                      <a:pPr marL="0" indent="0" algn="l">
                        <a:lnSpc>
                          <a:spcPct val="100000"/>
                        </a:lnSpc>
                        <a:buNone/>
                      </a:pPr>
                      <a:r>
                        <a:rPr lang="lt-LT" sz="1400" b="0" kern="1200" dirty="0" smtClean="0">
                          <a:solidFill>
                            <a:schemeClr val="tx1"/>
                          </a:solidFill>
                          <a:effectLst/>
                          <a:latin typeface="+mn-lt"/>
                          <a:ea typeface="+mn-ea"/>
                          <a:cs typeface="+mn-cs"/>
                        </a:rPr>
                        <a:t>Klientai ieško sveikesnio maisto</a:t>
                      </a:r>
                      <a:endParaRPr lang="en-US" sz="1400" b="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ea typeface="MS Mincho"/>
                          <a:cs typeface="Times New Roman"/>
                        </a:rPr>
                        <a:t>3</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lt-LT" sz="1400" b="0" dirty="0" smtClean="0">
                          <a:solidFill>
                            <a:schemeClr val="tx1"/>
                          </a:solidFill>
                          <a:effectLst/>
                          <a:latin typeface="+mn-lt"/>
                        </a:rPr>
                        <a:t>Valgyti saldumynus</a:t>
                      </a:r>
                      <a:r>
                        <a:rPr lang="lt-LT" sz="1400" b="0" baseline="0" dirty="0" smtClean="0">
                          <a:solidFill>
                            <a:schemeClr val="tx1"/>
                          </a:solidFill>
                          <a:effectLst/>
                          <a:latin typeface="+mn-lt"/>
                        </a:rPr>
                        <a:t> keto dietoje</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400" dirty="0">
                          <a:solidFill>
                            <a:schemeClr val="tx1"/>
                          </a:solidFill>
                          <a:effectLst/>
                          <a:latin typeface="+mn-lt"/>
                        </a:rPr>
                        <a:t> 1</a:t>
                      </a: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2"/>
                  </a:ext>
                </a:extLst>
              </a:tr>
              <a:tr h="405555">
                <a:tc>
                  <a:txBody>
                    <a:bodyPr/>
                    <a:lstStyle/>
                    <a:p>
                      <a:pPr algn="l">
                        <a:lnSpc>
                          <a:spcPct val="115000"/>
                        </a:lnSpc>
                        <a:spcAft>
                          <a:spcPts val="0"/>
                        </a:spcAft>
                      </a:pPr>
                      <a:r>
                        <a:rPr lang="lt-LT" sz="1400" b="0" dirty="0" smtClean="0">
                          <a:solidFill>
                            <a:schemeClr val="tx1"/>
                          </a:solidFill>
                          <a:effectLst/>
                          <a:latin typeface="+mn-lt"/>
                        </a:rPr>
                        <a:t>Sunkumas surinkti makroelementus keto</a:t>
                      </a:r>
                      <a:r>
                        <a:rPr lang="lt-LT" sz="1400" b="0" baseline="0" dirty="0" smtClean="0">
                          <a:solidFill>
                            <a:schemeClr val="tx1"/>
                          </a:solidFill>
                          <a:effectLst/>
                          <a:latin typeface="+mn-lt"/>
                        </a:rPr>
                        <a:t> dietoje (riebalai)</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rPr>
                        <a:t> 4</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lt-LT" sz="1400" b="0" dirty="0" smtClean="0">
                          <a:solidFill>
                            <a:schemeClr val="tx1"/>
                          </a:solidFill>
                          <a:effectLst/>
                          <a:latin typeface="+mn-lt"/>
                        </a:rPr>
                        <a:t>Klientas valgo</a:t>
                      </a:r>
                      <a:r>
                        <a:rPr lang="lt-LT" sz="1400" b="0" baseline="0" dirty="0" smtClean="0">
                          <a:solidFill>
                            <a:schemeClr val="tx1"/>
                          </a:solidFill>
                          <a:effectLst/>
                          <a:latin typeface="+mn-lt"/>
                        </a:rPr>
                        <a:t> saldumynus</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ea typeface="MS Mincho"/>
                          <a:cs typeface="Times New Roman"/>
                        </a:rPr>
                        <a:t>2</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lt-LT" sz="1400" b="0" dirty="0" smtClean="0">
                          <a:solidFill>
                            <a:schemeClr val="tx1"/>
                          </a:solidFill>
                          <a:effectLst/>
                          <a:latin typeface="+mn-lt"/>
                        </a:rPr>
                        <a:t>Mityba (riebalai)</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400" dirty="0">
                          <a:solidFill>
                            <a:schemeClr val="tx1"/>
                          </a:solidFill>
                          <a:effectLst/>
                          <a:latin typeface="+mn-lt"/>
                        </a:rPr>
                        <a:t> 3</a:t>
                      </a: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3"/>
                  </a:ext>
                </a:extLst>
              </a:tr>
              <a:tr h="381779">
                <a:tc>
                  <a:txBody>
                    <a:bodyPr/>
                    <a:lstStyle/>
                    <a:p>
                      <a:pPr algn="l">
                        <a:lnSpc>
                          <a:spcPct val="115000"/>
                        </a:lnSpc>
                        <a:spcAft>
                          <a:spcPts val="0"/>
                        </a:spcAft>
                      </a:pPr>
                      <a:r>
                        <a:rPr lang="lt-LT" sz="1400" b="0" dirty="0" smtClean="0">
                          <a:solidFill>
                            <a:schemeClr val="tx1"/>
                          </a:solidFill>
                          <a:effectLst/>
                          <a:latin typeface="+mn-lt"/>
                        </a:rPr>
                        <a:t>Siauras</a:t>
                      </a:r>
                      <a:r>
                        <a:rPr lang="lt-LT" sz="1400" b="0" baseline="0" dirty="0" smtClean="0">
                          <a:solidFill>
                            <a:schemeClr val="tx1"/>
                          </a:solidFill>
                          <a:effectLst/>
                          <a:latin typeface="+mn-lt"/>
                        </a:rPr>
                        <a:t> sveikų keto/mažai angliavandenių saldumynų pasirinkimas</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rPr>
                        <a:t> 5</a:t>
                      </a:r>
                      <a:endParaRPr lang="lt-LT" sz="1400" b="0" dirty="0">
                        <a:solidFill>
                          <a:schemeClr val="tx1"/>
                        </a:solidFill>
                        <a:effectLst/>
                        <a:latin typeface="+mn-lt"/>
                        <a:ea typeface="MS Mincho"/>
                        <a:cs typeface="Times New Roman"/>
                      </a:endParaRPr>
                    </a:p>
                  </a:txBody>
                  <a:tcPr marL="68576" marR="68576"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lt-LT" sz="1400" b="0" dirty="0" smtClean="0">
                          <a:solidFill>
                            <a:schemeClr val="tx1"/>
                          </a:solidFill>
                          <a:effectLst/>
                          <a:latin typeface="+mn-lt"/>
                          <a:ea typeface="+mn-ea"/>
                          <a:cs typeface="+mn-cs"/>
                        </a:rPr>
                        <a:t>Greitas</a:t>
                      </a:r>
                      <a:r>
                        <a:rPr lang="lt-LT" sz="1400" b="0" baseline="0" dirty="0" smtClean="0">
                          <a:solidFill>
                            <a:schemeClr val="tx1"/>
                          </a:solidFill>
                          <a:effectLst/>
                          <a:latin typeface="+mn-lt"/>
                          <a:ea typeface="+mn-ea"/>
                          <a:cs typeface="+mn-cs"/>
                        </a:rPr>
                        <a:t> užkandis keliaujant ar sportuojant</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ea typeface="MS Mincho"/>
                          <a:cs typeface="Times New Roman"/>
                        </a:rPr>
                        <a:t>1</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lt-LT" sz="1400" b="0" dirty="0" smtClean="0">
                          <a:solidFill>
                            <a:schemeClr val="tx1"/>
                          </a:solidFill>
                          <a:effectLst/>
                          <a:latin typeface="+mn-lt"/>
                        </a:rPr>
                        <a:t>Pasiekti ketozę</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400" dirty="0">
                          <a:solidFill>
                            <a:schemeClr val="tx1"/>
                          </a:solidFill>
                          <a:effectLst/>
                          <a:latin typeface="+mn-lt"/>
                        </a:rPr>
                        <a:t> 2</a:t>
                      </a: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4"/>
                  </a:ext>
                </a:extLst>
              </a:tr>
              <a:tr h="381779">
                <a:tc>
                  <a:txBody>
                    <a:bodyPr/>
                    <a:lstStyle/>
                    <a:p>
                      <a:pPr algn="l">
                        <a:lnSpc>
                          <a:spcPct val="115000"/>
                        </a:lnSpc>
                        <a:spcAft>
                          <a:spcPts val="0"/>
                        </a:spcAft>
                      </a:pPr>
                      <a:r>
                        <a:rPr lang="lt-LT" sz="1400" b="0" dirty="0" smtClean="0">
                          <a:solidFill>
                            <a:schemeClr val="tx1"/>
                          </a:solidFill>
                          <a:effectLst/>
                          <a:latin typeface="+mn-lt"/>
                          <a:ea typeface="MS Mincho"/>
                          <a:cs typeface="Times New Roman"/>
                        </a:rPr>
                        <a:t>Negalima valgyti saldumynų dėl dietos ir rizikos valgyti netinkamus elementus</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rPr>
                        <a:t> 1</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r>
                        <a:rPr lang="en-US" sz="1400" b="0" dirty="0">
                          <a:solidFill>
                            <a:srgbClr val="666666"/>
                          </a:solidFill>
                          <a:effectLst/>
                          <a:latin typeface="+mn-lt"/>
                        </a:rPr>
                        <a:t> </a:t>
                      </a: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r>
                        <a:rPr lang="en-US" sz="1400" b="0" dirty="0">
                          <a:solidFill>
                            <a:srgbClr val="666666"/>
                          </a:solidFill>
                          <a:effectLst/>
                          <a:latin typeface="+mn-lt"/>
                        </a:rPr>
                        <a:t> </a:t>
                      </a: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r>
                        <a:rPr lang="en-US" sz="1400" b="0" dirty="0">
                          <a:solidFill>
                            <a:srgbClr val="666666"/>
                          </a:solidFill>
                          <a:effectLst/>
                          <a:latin typeface="+mn-lt"/>
                        </a:rPr>
                        <a:t> </a:t>
                      </a: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r>
                        <a:rPr lang="en-US" sz="1400" dirty="0">
                          <a:solidFill>
                            <a:srgbClr val="666666"/>
                          </a:solidFill>
                          <a:effectLst/>
                          <a:latin typeface="+mn-lt"/>
                        </a:rPr>
                        <a:t> </a:t>
                      </a:r>
                      <a:endParaRPr lang="lt-LT" sz="1400" dirty="0">
                        <a:solidFill>
                          <a:srgbClr val="666666"/>
                        </a:solidFill>
                        <a:effectLst/>
                        <a:latin typeface="+mn-lt"/>
                        <a:ea typeface="MS Mincho"/>
                        <a:cs typeface="Times New Roman"/>
                      </a:endParaRPr>
                    </a:p>
                  </a:txBody>
                  <a:tcPr marL="68583" marR="68583" marT="0" marB="0" anchor="ctr"/>
                </a:tc>
                <a:extLst>
                  <a:ext uri="{0D108BD9-81ED-4DB2-BD59-A6C34878D82A}">
                    <a16:rowId xmlns:a16="http://schemas.microsoft.com/office/drawing/2014/main" val="10005"/>
                  </a:ext>
                </a:extLst>
              </a:tr>
              <a:tr h="381779">
                <a:tc>
                  <a:txBody>
                    <a:bodyPr/>
                    <a:lstStyle/>
                    <a:p>
                      <a:pPr algn="l">
                        <a:lnSpc>
                          <a:spcPct val="115000"/>
                        </a:lnSpc>
                        <a:spcAft>
                          <a:spcPts val="0"/>
                        </a:spcAft>
                      </a:pPr>
                      <a:r>
                        <a:rPr lang="lt-LT" sz="1400" b="0" dirty="0" smtClean="0">
                          <a:solidFill>
                            <a:schemeClr val="tx1"/>
                          </a:solidFill>
                          <a:effectLst/>
                          <a:latin typeface="+mn-lt"/>
                        </a:rPr>
                        <a:t>Jaučiasi kaltas, kad valgo saldumynus</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r>
                        <a:rPr lang="en-US" sz="1400" b="0" dirty="0">
                          <a:solidFill>
                            <a:schemeClr val="tx1"/>
                          </a:solidFill>
                          <a:effectLst/>
                          <a:latin typeface="+mn-lt"/>
                        </a:rPr>
                        <a:t> 3</a:t>
                      </a: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dirty="0">
                        <a:solidFill>
                          <a:srgbClr val="666666"/>
                        </a:solidFill>
                        <a:effectLst/>
                        <a:latin typeface="+mn-lt"/>
                        <a:ea typeface="MS Mincho"/>
                        <a:cs typeface="Times New Roman"/>
                      </a:endParaRPr>
                    </a:p>
                  </a:txBody>
                  <a:tcPr marL="68583" marR="68583" marT="0" marB="0" anchor="ctr"/>
                </a:tc>
                <a:extLst>
                  <a:ext uri="{0D108BD9-81ED-4DB2-BD59-A6C34878D82A}">
                    <a16:rowId xmlns:a16="http://schemas.microsoft.com/office/drawing/2014/main" val="2200471328"/>
                  </a:ext>
                </a:extLst>
              </a:tr>
            </a:tbl>
          </a:graphicData>
        </a:graphic>
      </p:graphicFrame>
      <p:sp>
        <p:nvSpPr>
          <p:cNvPr id="11" name="TextBox 10">
            <a:extLst>
              <a:ext uri="{FF2B5EF4-FFF2-40B4-BE49-F238E27FC236}">
                <a16:creationId xmlns:a16="http://schemas.microsoft.com/office/drawing/2014/main" id="{B65094DE-14BA-4D50-AA50-8B486959B6DC}"/>
              </a:ext>
            </a:extLst>
          </p:cNvPr>
          <p:cNvSpPr txBox="1"/>
          <p:nvPr/>
        </p:nvSpPr>
        <p:spPr>
          <a:xfrm>
            <a:off x="1142206" y="561182"/>
            <a:ext cx="7948528" cy="1319035"/>
          </a:xfrm>
          <a:prstGeom prst="rect">
            <a:avLst/>
          </a:prstGeom>
          <a:noFill/>
        </p:spPr>
        <p:txBody>
          <a:bodyPr wrap="square" lIns="87079" tIns="43539" rIns="87079" bIns="43539">
            <a:spAutoFit/>
          </a:bodyPr>
          <a:lstStyle/>
          <a:p>
            <a:pPr eaLnBrk="1">
              <a:defRPr/>
            </a:pPr>
            <a:r>
              <a:rPr lang="lt-LT" sz="4000" dirty="0" smtClean="0">
                <a:latin typeface="+mj-lt"/>
                <a:cs typeface="Arial" panose="020B0604020202020204" pitchFamily="34" charset="0"/>
              </a:rPr>
              <a:t>Sukurkite savo klientų darbų, problemų ir pelno sąrašą</a:t>
            </a:r>
            <a:endParaRPr lang="en-US" sz="4000" dirty="0">
              <a:latin typeface="+mj-lt"/>
              <a:cs typeface="Arial" panose="020B0604020202020204" pitchFamily="34" charset="0"/>
            </a:endParaRPr>
          </a:p>
        </p:txBody>
      </p:sp>
      <p:pic>
        <p:nvPicPr>
          <p:cNvPr id="5" name="Picture 4">
            <a:extLst>
              <a:ext uri="{FF2B5EF4-FFF2-40B4-BE49-F238E27FC236}">
                <a16:creationId xmlns:a16="http://schemas.microsoft.com/office/drawing/2014/main" id="{2C7879AD-5BD5-4FF5-B61D-5B7F3A163D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Tree>
    <p:extLst>
      <p:ext uri="{BB962C8B-B14F-4D97-AF65-F5344CB8AC3E}">
        <p14:creationId xmlns:p14="http://schemas.microsoft.com/office/powerpoint/2010/main" val="172031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08C43D3-72E7-44E6-90BB-9258BE52F5B8}"/>
              </a:ext>
            </a:extLst>
          </p:cNvPr>
          <p:cNvCxnSpPr>
            <a:cxnSpLocks/>
          </p:cNvCxnSpPr>
          <p:nvPr/>
        </p:nvCxnSpPr>
        <p:spPr>
          <a:xfrm>
            <a:off x="1439241" y="2609877"/>
            <a:ext cx="0" cy="258997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BCE8B0B-4A19-4F13-A667-3D66E3221EAE}"/>
              </a:ext>
            </a:extLst>
          </p:cNvPr>
          <p:cNvCxnSpPr>
            <a:cxnSpLocks/>
          </p:cNvCxnSpPr>
          <p:nvPr/>
        </p:nvCxnSpPr>
        <p:spPr>
          <a:xfrm>
            <a:off x="10767191" y="2609877"/>
            <a:ext cx="0" cy="2589979"/>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D78CBB9-E1A7-4F8D-B71A-BAB3BC54D114}"/>
              </a:ext>
            </a:extLst>
          </p:cNvPr>
          <p:cNvSpPr/>
          <p:nvPr/>
        </p:nvSpPr>
        <p:spPr>
          <a:xfrm>
            <a:off x="10204912" y="1485320"/>
            <a:ext cx="1124557" cy="1124557"/>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cxnSp>
        <p:nvCxnSpPr>
          <p:cNvPr id="26" name="Straight Connector 25">
            <a:extLst>
              <a:ext uri="{FF2B5EF4-FFF2-40B4-BE49-F238E27FC236}">
                <a16:creationId xmlns:a16="http://schemas.microsoft.com/office/drawing/2014/main" id="{B537F0F0-F82B-4874-AD7D-2C1159BB996C}"/>
              </a:ext>
            </a:extLst>
          </p:cNvPr>
          <p:cNvCxnSpPr>
            <a:cxnSpLocks/>
          </p:cNvCxnSpPr>
          <p:nvPr/>
        </p:nvCxnSpPr>
        <p:spPr>
          <a:xfrm>
            <a:off x="8435201" y="2609877"/>
            <a:ext cx="0" cy="258997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8C223B8D-58BF-4D74-B4A7-EB9DA0103FAF}"/>
              </a:ext>
            </a:extLst>
          </p:cNvPr>
          <p:cNvSpPr/>
          <p:nvPr/>
        </p:nvSpPr>
        <p:spPr>
          <a:xfrm>
            <a:off x="7872923" y="1485320"/>
            <a:ext cx="1124557" cy="1124557"/>
          </a:xfrm>
          <a:prstGeom prst="ellipse">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cxnSp>
        <p:nvCxnSpPr>
          <p:cNvPr id="24" name="Straight Connector 23">
            <a:extLst>
              <a:ext uri="{FF2B5EF4-FFF2-40B4-BE49-F238E27FC236}">
                <a16:creationId xmlns:a16="http://schemas.microsoft.com/office/drawing/2014/main" id="{7C98829A-4D48-47B2-A64A-E40FC518B51F}"/>
              </a:ext>
            </a:extLst>
          </p:cNvPr>
          <p:cNvCxnSpPr>
            <a:cxnSpLocks/>
          </p:cNvCxnSpPr>
          <p:nvPr/>
        </p:nvCxnSpPr>
        <p:spPr>
          <a:xfrm>
            <a:off x="6103215" y="2609877"/>
            <a:ext cx="0" cy="258997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5522CF97-F8F9-4471-96C0-7BBBC4E208AB}"/>
              </a:ext>
            </a:extLst>
          </p:cNvPr>
          <p:cNvSpPr/>
          <p:nvPr/>
        </p:nvSpPr>
        <p:spPr>
          <a:xfrm>
            <a:off x="5533722" y="1485320"/>
            <a:ext cx="1124557" cy="1124557"/>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cxnSp>
        <p:nvCxnSpPr>
          <p:cNvPr id="22" name="Straight Connector 21">
            <a:extLst>
              <a:ext uri="{FF2B5EF4-FFF2-40B4-BE49-F238E27FC236}">
                <a16:creationId xmlns:a16="http://schemas.microsoft.com/office/drawing/2014/main" id="{910268F1-F91B-4826-9711-E95B1DDAE57A}"/>
              </a:ext>
            </a:extLst>
          </p:cNvPr>
          <p:cNvCxnSpPr>
            <a:cxnSpLocks/>
          </p:cNvCxnSpPr>
          <p:nvPr/>
        </p:nvCxnSpPr>
        <p:spPr>
          <a:xfrm>
            <a:off x="3771228" y="2609877"/>
            <a:ext cx="0" cy="258997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6E87D38E-FF5A-4BB1-A511-A694F377763F}"/>
              </a:ext>
            </a:extLst>
          </p:cNvPr>
          <p:cNvSpPr/>
          <p:nvPr/>
        </p:nvSpPr>
        <p:spPr>
          <a:xfrm>
            <a:off x="3208950" y="1485320"/>
            <a:ext cx="1124557" cy="1124557"/>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Title 5"/>
          <p:cNvSpPr>
            <a:spLocks noGrp="1"/>
          </p:cNvSpPr>
          <p:nvPr>
            <p:ph type="title"/>
          </p:nvPr>
        </p:nvSpPr>
        <p:spPr/>
        <p:txBody>
          <a:bodyPr>
            <a:normAutofit fontScale="90000"/>
          </a:bodyPr>
          <a:lstStyle/>
          <a:p>
            <a:r>
              <a:rPr lang="lt-LT" dirty="0" smtClean="0"/>
              <a:t>Vertės pasiūlymo kūrimas</a:t>
            </a:r>
            <a:endParaRPr lang="en-US" dirty="0"/>
          </a:p>
        </p:txBody>
      </p:sp>
      <p:sp>
        <p:nvSpPr>
          <p:cNvPr id="7" name="Inhaltsplatzhalter 4">
            <a:extLst>
              <a:ext uri="{FF2B5EF4-FFF2-40B4-BE49-F238E27FC236}">
                <a16:creationId xmlns:a16="http://schemas.microsoft.com/office/drawing/2014/main" id="{6D6F554D-BC0A-46A3-B41D-86C45FE5D651}"/>
              </a:ext>
            </a:extLst>
          </p:cNvPr>
          <p:cNvSpPr txBox="1">
            <a:spLocks/>
          </p:cNvSpPr>
          <p:nvPr/>
        </p:nvSpPr>
        <p:spPr>
          <a:xfrm flipH="1">
            <a:off x="714403" y="5301457"/>
            <a:ext cx="1449677" cy="49244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Klientai ir žmonės kurie pirks</a:t>
            </a:r>
            <a:endParaRPr lang="en-US" sz="1600" dirty="0">
              <a:solidFill>
                <a:schemeClr val="tx1">
                  <a:lumMod val="75000"/>
                  <a:lumOff val="25000"/>
                </a:schemeClr>
              </a:solidFill>
              <a:latin typeface="+mj-lt"/>
            </a:endParaRPr>
          </a:p>
        </p:txBody>
      </p:sp>
      <p:sp>
        <p:nvSpPr>
          <p:cNvPr id="8" name="Freeform 6">
            <a:extLst>
              <a:ext uri="{FF2B5EF4-FFF2-40B4-BE49-F238E27FC236}">
                <a16:creationId xmlns:a16="http://schemas.microsoft.com/office/drawing/2014/main" id="{BED623C3-D227-4C8B-8903-98499B8A8ED1}"/>
              </a:ext>
            </a:extLst>
          </p:cNvPr>
          <p:cNvSpPr>
            <a:spLocks/>
          </p:cNvSpPr>
          <p:nvPr/>
        </p:nvSpPr>
        <p:spPr bwMode="auto">
          <a:xfrm>
            <a:off x="470563" y="298536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1"/>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Tikslinė auditorija</a:t>
            </a:r>
            <a:endParaRPr lang="en-US" sz="2133" b="1" dirty="0">
              <a:solidFill>
                <a:schemeClr val="bg1"/>
              </a:solidFill>
            </a:endParaRPr>
          </a:p>
        </p:txBody>
      </p:sp>
      <p:sp>
        <p:nvSpPr>
          <p:cNvPr id="10" name="Inhaltsplatzhalter 4">
            <a:extLst>
              <a:ext uri="{FF2B5EF4-FFF2-40B4-BE49-F238E27FC236}">
                <a16:creationId xmlns:a16="http://schemas.microsoft.com/office/drawing/2014/main" id="{32317B6C-BA51-40ED-BC66-8A2BB5CB0091}"/>
              </a:ext>
            </a:extLst>
          </p:cNvPr>
          <p:cNvSpPr txBox="1">
            <a:spLocks/>
          </p:cNvSpPr>
          <p:nvPr/>
        </p:nvSpPr>
        <p:spPr>
          <a:xfrm flipH="1">
            <a:off x="3046390" y="5301456"/>
            <a:ext cx="1449677" cy="49244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Problema su kuria jie kovoja</a:t>
            </a:r>
            <a:endParaRPr lang="en-US" sz="1600" dirty="0">
              <a:solidFill>
                <a:schemeClr val="tx1">
                  <a:lumMod val="75000"/>
                  <a:lumOff val="25000"/>
                </a:schemeClr>
              </a:solidFill>
              <a:latin typeface="+mj-lt"/>
            </a:endParaRPr>
          </a:p>
        </p:txBody>
      </p:sp>
      <p:sp>
        <p:nvSpPr>
          <p:cNvPr id="11" name="Freeform 6">
            <a:extLst>
              <a:ext uri="{FF2B5EF4-FFF2-40B4-BE49-F238E27FC236}">
                <a16:creationId xmlns:a16="http://schemas.microsoft.com/office/drawing/2014/main" id="{239EDAD6-1743-4469-9AAE-8B7D440A0A07}"/>
              </a:ext>
            </a:extLst>
          </p:cNvPr>
          <p:cNvSpPr>
            <a:spLocks/>
          </p:cNvSpPr>
          <p:nvPr/>
        </p:nvSpPr>
        <p:spPr bwMode="auto">
          <a:xfrm>
            <a:off x="2802550" y="298536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2"/>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Problemos</a:t>
            </a:r>
            <a:endParaRPr lang="en-US" sz="2133" b="1" dirty="0">
              <a:solidFill>
                <a:schemeClr val="bg1"/>
              </a:solidFill>
            </a:endParaRPr>
          </a:p>
        </p:txBody>
      </p:sp>
      <p:sp>
        <p:nvSpPr>
          <p:cNvPr id="12" name="Inhaltsplatzhalter 4">
            <a:extLst>
              <a:ext uri="{FF2B5EF4-FFF2-40B4-BE49-F238E27FC236}">
                <a16:creationId xmlns:a16="http://schemas.microsoft.com/office/drawing/2014/main" id="{6F5BE36A-478E-4CC2-8003-999B090063A7}"/>
              </a:ext>
            </a:extLst>
          </p:cNvPr>
          <p:cNvSpPr txBox="1">
            <a:spLocks/>
          </p:cNvSpPr>
          <p:nvPr/>
        </p:nvSpPr>
        <p:spPr>
          <a:xfrm flipH="1">
            <a:off x="5378376" y="5301456"/>
            <a:ext cx="1449677" cy="49244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Sritis į kurią taikysis mūsų VP</a:t>
            </a:r>
            <a:endParaRPr lang="en-US" sz="1600" dirty="0">
              <a:solidFill>
                <a:schemeClr val="tx1">
                  <a:lumMod val="75000"/>
                  <a:lumOff val="25000"/>
                </a:schemeClr>
              </a:solidFill>
              <a:latin typeface="+mj-lt"/>
            </a:endParaRPr>
          </a:p>
        </p:txBody>
      </p:sp>
      <p:sp>
        <p:nvSpPr>
          <p:cNvPr id="13" name="Freeform 6">
            <a:extLst>
              <a:ext uri="{FF2B5EF4-FFF2-40B4-BE49-F238E27FC236}">
                <a16:creationId xmlns:a16="http://schemas.microsoft.com/office/drawing/2014/main" id="{78281711-36E0-4896-B6EA-052BD79B4B39}"/>
              </a:ext>
            </a:extLst>
          </p:cNvPr>
          <p:cNvSpPr>
            <a:spLocks/>
          </p:cNvSpPr>
          <p:nvPr/>
        </p:nvSpPr>
        <p:spPr bwMode="auto">
          <a:xfrm>
            <a:off x="5134536" y="298536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3"/>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Apimtis</a:t>
            </a:r>
            <a:endParaRPr lang="en-US" sz="2133" b="1" dirty="0">
              <a:solidFill>
                <a:schemeClr val="bg1"/>
              </a:solidFill>
            </a:endParaRPr>
          </a:p>
        </p:txBody>
      </p:sp>
      <p:sp>
        <p:nvSpPr>
          <p:cNvPr id="14" name="Inhaltsplatzhalter 4">
            <a:extLst>
              <a:ext uri="{FF2B5EF4-FFF2-40B4-BE49-F238E27FC236}">
                <a16:creationId xmlns:a16="http://schemas.microsoft.com/office/drawing/2014/main" id="{0F8F7D2A-1CA6-493C-91B9-6F269D4EA8CC}"/>
              </a:ext>
            </a:extLst>
          </p:cNvPr>
          <p:cNvSpPr txBox="1">
            <a:spLocks/>
          </p:cNvSpPr>
          <p:nvPr/>
        </p:nvSpPr>
        <p:spPr>
          <a:xfrm flipH="1">
            <a:off x="7710363" y="5301456"/>
            <a:ext cx="1449677"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Siūlymas, kuris yra mūsų vertės pasiūlymas</a:t>
            </a:r>
            <a:endParaRPr lang="en-US" sz="1600" dirty="0">
              <a:solidFill>
                <a:schemeClr val="tx1">
                  <a:lumMod val="75000"/>
                  <a:lumOff val="25000"/>
                </a:schemeClr>
              </a:solidFill>
              <a:latin typeface="+mj-lt"/>
            </a:endParaRPr>
          </a:p>
        </p:txBody>
      </p:sp>
      <p:sp>
        <p:nvSpPr>
          <p:cNvPr id="15" name="Freeform 6">
            <a:extLst>
              <a:ext uri="{FF2B5EF4-FFF2-40B4-BE49-F238E27FC236}">
                <a16:creationId xmlns:a16="http://schemas.microsoft.com/office/drawing/2014/main" id="{3092E156-6526-4580-B733-B1498665FF69}"/>
              </a:ext>
            </a:extLst>
          </p:cNvPr>
          <p:cNvSpPr>
            <a:spLocks/>
          </p:cNvSpPr>
          <p:nvPr/>
        </p:nvSpPr>
        <p:spPr bwMode="auto">
          <a:xfrm>
            <a:off x="7466523" y="298536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4"/>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Sprendimas</a:t>
            </a:r>
            <a:endParaRPr lang="en-US" sz="2133" b="1" dirty="0">
              <a:solidFill>
                <a:schemeClr val="bg1"/>
              </a:solidFill>
            </a:endParaRPr>
          </a:p>
        </p:txBody>
      </p:sp>
      <p:sp>
        <p:nvSpPr>
          <p:cNvPr id="16" name="Inhaltsplatzhalter 4">
            <a:extLst>
              <a:ext uri="{FF2B5EF4-FFF2-40B4-BE49-F238E27FC236}">
                <a16:creationId xmlns:a16="http://schemas.microsoft.com/office/drawing/2014/main" id="{A6B2005C-F4EA-4800-A269-968CC90BFAC9}"/>
              </a:ext>
            </a:extLst>
          </p:cNvPr>
          <p:cNvSpPr txBox="1">
            <a:spLocks/>
          </p:cNvSpPr>
          <p:nvPr/>
        </p:nvSpPr>
        <p:spPr>
          <a:xfrm flipH="1">
            <a:off x="10042352" y="5301456"/>
            <a:ext cx="1449677"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Privalumai kurių žmonės gali tikėtis</a:t>
            </a:r>
            <a:endParaRPr lang="en-US" sz="1600" dirty="0">
              <a:solidFill>
                <a:schemeClr val="tx1">
                  <a:lumMod val="75000"/>
                  <a:lumOff val="25000"/>
                </a:schemeClr>
              </a:solidFill>
              <a:latin typeface="+mj-lt"/>
            </a:endParaRPr>
          </a:p>
        </p:txBody>
      </p:sp>
      <p:sp>
        <p:nvSpPr>
          <p:cNvPr id="17" name="Freeform 6">
            <a:extLst>
              <a:ext uri="{FF2B5EF4-FFF2-40B4-BE49-F238E27FC236}">
                <a16:creationId xmlns:a16="http://schemas.microsoft.com/office/drawing/2014/main" id="{995F8518-9022-4C8E-8FCC-E38C5D5FD4FD}"/>
              </a:ext>
            </a:extLst>
          </p:cNvPr>
          <p:cNvSpPr>
            <a:spLocks/>
          </p:cNvSpPr>
          <p:nvPr/>
        </p:nvSpPr>
        <p:spPr bwMode="auto">
          <a:xfrm>
            <a:off x="9798512" y="298536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5"/>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Privalumai</a:t>
            </a:r>
            <a:endParaRPr lang="en-US" sz="2133" b="1" dirty="0">
              <a:solidFill>
                <a:schemeClr val="bg1"/>
              </a:solidFill>
            </a:endParaRPr>
          </a:p>
        </p:txBody>
      </p:sp>
      <p:sp>
        <p:nvSpPr>
          <p:cNvPr id="18" name="Oval 17">
            <a:extLst>
              <a:ext uri="{FF2B5EF4-FFF2-40B4-BE49-F238E27FC236}">
                <a16:creationId xmlns:a16="http://schemas.microsoft.com/office/drawing/2014/main" id="{FFF26585-EF10-40C0-B0C0-8E6717988229}"/>
              </a:ext>
            </a:extLst>
          </p:cNvPr>
          <p:cNvSpPr/>
          <p:nvPr/>
        </p:nvSpPr>
        <p:spPr>
          <a:xfrm>
            <a:off x="876963" y="1485320"/>
            <a:ext cx="1124557" cy="1124557"/>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32" name="Group 31">
            <a:extLst>
              <a:ext uri="{FF2B5EF4-FFF2-40B4-BE49-F238E27FC236}">
                <a16:creationId xmlns:a16="http://schemas.microsoft.com/office/drawing/2014/main" id="{7CA40603-B2CD-455C-9C64-F0F02284FC13}"/>
              </a:ext>
            </a:extLst>
          </p:cNvPr>
          <p:cNvGrpSpPr/>
          <p:nvPr/>
        </p:nvGrpSpPr>
        <p:grpSpPr>
          <a:xfrm>
            <a:off x="1135509" y="1743592"/>
            <a:ext cx="607464" cy="608013"/>
            <a:chOff x="-1155700" y="3082926"/>
            <a:chExt cx="1752600" cy="1754187"/>
          </a:xfrm>
          <a:solidFill>
            <a:schemeClr val="accent1"/>
          </a:solidFill>
        </p:grpSpPr>
        <p:sp>
          <p:nvSpPr>
            <p:cNvPr id="33" name="Freeform 5">
              <a:extLst>
                <a:ext uri="{FF2B5EF4-FFF2-40B4-BE49-F238E27FC236}">
                  <a16:creationId xmlns:a16="http://schemas.microsoft.com/office/drawing/2014/main" id="{F1E6B21C-734B-43FC-951B-7C5B3B13CBB6}"/>
                </a:ext>
              </a:extLst>
            </p:cNvPr>
            <p:cNvSpPr>
              <a:spLocks/>
            </p:cNvSpPr>
            <p:nvPr/>
          </p:nvSpPr>
          <p:spPr bwMode="auto">
            <a:xfrm>
              <a:off x="-1155700" y="3082926"/>
              <a:ext cx="350838" cy="349250"/>
            </a:xfrm>
            <a:custGeom>
              <a:avLst/>
              <a:gdLst>
                <a:gd name="T0" fmla="*/ 14 w 162"/>
                <a:gd name="T1" fmla="*/ 0 h 162"/>
                <a:gd name="T2" fmla="*/ 0 w 162"/>
                <a:gd name="T3" fmla="*/ 14 h 162"/>
                <a:gd name="T4" fmla="*/ 0 w 162"/>
                <a:gd name="T5" fmla="*/ 162 h 162"/>
                <a:gd name="T6" fmla="*/ 27 w 162"/>
                <a:gd name="T7" fmla="*/ 162 h 162"/>
                <a:gd name="T8" fmla="*/ 27 w 162"/>
                <a:gd name="T9" fmla="*/ 27 h 162"/>
                <a:gd name="T10" fmla="*/ 162 w 162"/>
                <a:gd name="T11" fmla="*/ 27 h 162"/>
                <a:gd name="T12" fmla="*/ 162 w 162"/>
                <a:gd name="T13" fmla="*/ 0 h 162"/>
                <a:gd name="T14" fmla="*/ 14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 y="0"/>
                  </a:moveTo>
                  <a:cubicBezTo>
                    <a:pt x="6" y="0"/>
                    <a:pt x="0" y="6"/>
                    <a:pt x="0" y="14"/>
                  </a:cubicBezTo>
                  <a:cubicBezTo>
                    <a:pt x="0" y="162"/>
                    <a:pt x="0" y="162"/>
                    <a:pt x="0" y="162"/>
                  </a:cubicBezTo>
                  <a:cubicBezTo>
                    <a:pt x="27" y="162"/>
                    <a:pt x="27" y="162"/>
                    <a:pt x="27" y="162"/>
                  </a:cubicBezTo>
                  <a:cubicBezTo>
                    <a:pt x="27" y="27"/>
                    <a:pt x="27" y="27"/>
                    <a:pt x="27" y="27"/>
                  </a:cubicBezTo>
                  <a:cubicBezTo>
                    <a:pt x="162" y="27"/>
                    <a:pt x="162" y="27"/>
                    <a:pt x="162" y="27"/>
                  </a:cubicBezTo>
                  <a:cubicBezTo>
                    <a:pt x="162" y="0"/>
                    <a:pt x="162" y="0"/>
                    <a:pt x="162" y="0"/>
                  </a:cubicBez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34" name="Freeform 6">
              <a:extLst>
                <a:ext uri="{FF2B5EF4-FFF2-40B4-BE49-F238E27FC236}">
                  <a16:creationId xmlns:a16="http://schemas.microsoft.com/office/drawing/2014/main" id="{85954856-D0F5-495A-BDEF-EDCE2285315D}"/>
                </a:ext>
              </a:extLst>
            </p:cNvPr>
            <p:cNvSpPr>
              <a:spLocks/>
            </p:cNvSpPr>
            <p:nvPr/>
          </p:nvSpPr>
          <p:spPr bwMode="auto">
            <a:xfrm>
              <a:off x="247650" y="3082926"/>
              <a:ext cx="349250" cy="349250"/>
            </a:xfrm>
            <a:custGeom>
              <a:avLst/>
              <a:gdLst>
                <a:gd name="T0" fmla="*/ 148 w 162"/>
                <a:gd name="T1" fmla="*/ 0 h 162"/>
                <a:gd name="T2" fmla="*/ 0 w 162"/>
                <a:gd name="T3" fmla="*/ 0 h 162"/>
                <a:gd name="T4" fmla="*/ 0 w 162"/>
                <a:gd name="T5" fmla="*/ 27 h 162"/>
                <a:gd name="T6" fmla="*/ 135 w 162"/>
                <a:gd name="T7" fmla="*/ 27 h 162"/>
                <a:gd name="T8" fmla="*/ 135 w 162"/>
                <a:gd name="T9" fmla="*/ 162 h 162"/>
                <a:gd name="T10" fmla="*/ 162 w 162"/>
                <a:gd name="T11" fmla="*/ 162 h 162"/>
                <a:gd name="T12" fmla="*/ 162 w 162"/>
                <a:gd name="T13" fmla="*/ 14 h 162"/>
                <a:gd name="T14" fmla="*/ 148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8" y="0"/>
                  </a:moveTo>
                  <a:cubicBezTo>
                    <a:pt x="0" y="0"/>
                    <a:pt x="0" y="0"/>
                    <a:pt x="0" y="0"/>
                  </a:cubicBezTo>
                  <a:cubicBezTo>
                    <a:pt x="0" y="27"/>
                    <a:pt x="0" y="27"/>
                    <a:pt x="0" y="27"/>
                  </a:cubicBezTo>
                  <a:cubicBezTo>
                    <a:pt x="135" y="27"/>
                    <a:pt x="135" y="27"/>
                    <a:pt x="135" y="27"/>
                  </a:cubicBezTo>
                  <a:cubicBezTo>
                    <a:pt x="135" y="162"/>
                    <a:pt x="135" y="162"/>
                    <a:pt x="135" y="162"/>
                  </a:cubicBezTo>
                  <a:cubicBezTo>
                    <a:pt x="162" y="162"/>
                    <a:pt x="162" y="162"/>
                    <a:pt x="162" y="162"/>
                  </a:cubicBezTo>
                  <a:cubicBezTo>
                    <a:pt x="162" y="14"/>
                    <a:pt x="162" y="14"/>
                    <a:pt x="162" y="14"/>
                  </a:cubicBezTo>
                  <a:cubicBezTo>
                    <a:pt x="162" y="6"/>
                    <a:pt x="156" y="0"/>
                    <a:pt x="14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35" name="Freeform 7">
              <a:extLst>
                <a:ext uri="{FF2B5EF4-FFF2-40B4-BE49-F238E27FC236}">
                  <a16:creationId xmlns:a16="http://schemas.microsoft.com/office/drawing/2014/main" id="{893F0D24-1CA1-4C91-8DC8-AFD0F01B268D}"/>
                </a:ext>
              </a:extLst>
            </p:cNvPr>
            <p:cNvSpPr>
              <a:spLocks/>
            </p:cNvSpPr>
            <p:nvPr/>
          </p:nvSpPr>
          <p:spPr bwMode="auto">
            <a:xfrm>
              <a:off x="-1155700" y="4487863"/>
              <a:ext cx="350838" cy="349250"/>
            </a:xfrm>
            <a:custGeom>
              <a:avLst/>
              <a:gdLst>
                <a:gd name="T0" fmla="*/ 27 w 162"/>
                <a:gd name="T1" fmla="*/ 135 h 162"/>
                <a:gd name="T2" fmla="*/ 27 w 162"/>
                <a:gd name="T3" fmla="*/ 0 h 162"/>
                <a:gd name="T4" fmla="*/ 0 w 162"/>
                <a:gd name="T5" fmla="*/ 0 h 162"/>
                <a:gd name="T6" fmla="*/ 0 w 162"/>
                <a:gd name="T7" fmla="*/ 148 h 162"/>
                <a:gd name="T8" fmla="*/ 14 w 162"/>
                <a:gd name="T9" fmla="*/ 162 h 162"/>
                <a:gd name="T10" fmla="*/ 162 w 162"/>
                <a:gd name="T11" fmla="*/ 162 h 162"/>
                <a:gd name="T12" fmla="*/ 162 w 162"/>
                <a:gd name="T13" fmla="*/ 135 h 162"/>
                <a:gd name="T14" fmla="*/ 27 w 162"/>
                <a:gd name="T15" fmla="*/ 135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27" y="135"/>
                  </a:moveTo>
                  <a:cubicBezTo>
                    <a:pt x="27" y="0"/>
                    <a:pt x="27" y="0"/>
                    <a:pt x="27" y="0"/>
                  </a:cubicBezTo>
                  <a:cubicBezTo>
                    <a:pt x="0" y="0"/>
                    <a:pt x="0" y="0"/>
                    <a:pt x="0" y="0"/>
                  </a:cubicBezTo>
                  <a:cubicBezTo>
                    <a:pt x="0" y="148"/>
                    <a:pt x="0" y="148"/>
                    <a:pt x="0" y="148"/>
                  </a:cubicBezTo>
                  <a:cubicBezTo>
                    <a:pt x="0" y="156"/>
                    <a:pt x="6" y="162"/>
                    <a:pt x="14" y="162"/>
                  </a:cubicBezTo>
                  <a:cubicBezTo>
                    <a:pt x="162" y="162"/>
                    <a:pt x="162" y="162"/>
                    <a:pt x="162" y="162"/>
                  </a:cubicBezTo>
                  <a:cubicBezTo>
                    <a:pt x="162" y="135"/>
                    <a:pt x="162" y="135"/>
                    <a:pt x="162" y="135"/>
                  </a:cubicBezTo>
                  <a:lnTo>
                    <a:pt x="27"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36" name="Freeform 8">
              <a:extLst>
                <a:ext uri="{FF2B5EF4-FFF2-40B4-BE49-F238E27FC236}">
                  <a16:creationId xmlns:a16="http://schemas.microsoft.com/office/drawing/2014/main" id="{11FFED36-F409-420F-B4EB-C901BDC282FE}"/>
                </a:ext>
              </a:extLst>
            </p:cNvPr>
            <p:cNvSpPr>
              <a:spLocks/>
            </p:cNvSpPr>
            <p:nvPr/>
          </p:nvSpPr>
          <p:spPr bwMode="auto">
            <a:xfrm>
              <a:off x="247650" y="4487863"/>
              <a:ext cx="349250" cy="349250"/>
            </a:xfrm>
            <a:custGeom>
              <a:avLst/>
              <a:gdLst>
                <a:gd name="T0" fmla="*/ 135 w 162"/>
                <a:gd name="T1" fmla="*/ 0 h 162"/>
                <a:gd name="T2" fmla="*/ 135 w 162"/>
                <a:gd name="T3" fmla="*/ 135 h 162"/>
                <a:gd name="T4" fmla="*/ 0 w 162"/>
                <a:gd name="T5" fmla="*/ 135 h 162"/>
                <a:gd name="T6" fmla="*/ 0 w 162"/>
                <a:gd name="T7" fmla="*/ 162 h 162"/>
                <a:gd name="T8" fmla="*/ 148 w 162"/>
                <a:gd name="T9" fmla="*/ 162 h 162"/>
                <a:gd name="T10" fmla="*/ 162 w 162"/>
                <a:gd name="T11" fmla="*/ 148 h 162"/>
                <a:gd name="T12" fmla="*/ 162 w 162"/>
                <a:gd name="T13" fmla="*/ 0 h 162"/>
                <a:gd name="T14" fmla="*/ 135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35" y="0"/>
                  </a:moveTo>
                  <a:cubicBezTo>
                    <a:pt x="135" y="135"/>
                    <a:pt x="135" y="135"/>
                    <a:pt x="135" y="135"/>
                  </a:cubicBezTo>
                  <a:cubicBezTo>
                    <a:pt x="0" y="135"/>
                    <a:pt x="0" y="135"/>
                    <a:pt x="0" y="135"/>
                  </a:cubicBezTo>
                  <a:cubicBezTo>
                    <a:pt x="0" y="162"/>
                    <a:pt x="0" y="162"/>
                    <a:pt x="0" y="162"/>
                  </a:cubicBezTo>
                  <a:cubicBezTo>
                    <a:pt x="148" y="162"/>
                    <a:pt x="148" y="162"/>
                    <a:pt x="148" y="162"/>
                  </a:cubicBezTo>
                  <a:cubicBezTo>
                    <a:pt x="156" y="162"/>
                    <a:pt x="162" y="156"/>
                    <a:pt x="162" y="148"/>
                  </a:cubicBezTo>
                  <a:cubicBezTo>
                    <a:pt x="162" y="0"/>
                    <a:pt x="162" y="0"/>
                    <a:pt x="162" y="0"/>
                  </a:cubicBezTo>
                  <a:lnTo>
                    <a:pt x="1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37" name="Freeform 9">
              <a:extLst>
                <a:ext uri="{FF2B5EF4-FFF2-40B4-BE49-F238E27FC236}">
                  <a16:creationId xmlns:a16="http://schemas.microsoft.com/office/drawing/2014/main" id="{F18C6737-93C7-4858-8CEA-67C86D6CEF77}"/>
                </a:ext>
              </a:extLst>
            </p:cNvPr>
            <p:cNvSpPr>
              <a:spLocks noEditPoints="1"/>
            </p:cNvSpPr>
            <p:nvPr/>
          </p:nvSpPr>
          <p:spPr bwMode="auto">
            <a:xfrm>
              <a:off x="-1155700" y="3082926"/>
              <a:ext cx="1752600" cy="1754187"/>
            </a:xfrm>
            <a:custGeom>
              <a:avLst/>
              <a:gdLst>
                <a:gd name="T0" fmla="*/ 420 w 812"/>
                <a:gd name="T1" fmla="*/ 0 h 812"/>
                <a:gd name="T2" fmla="*/ 27 w 812"/>
                <a:gd name="T3" fmla="*/ 392 h 812"/>
                <a:gd name="T4" fmla="*/ 27 w 812"/>
                <a:gd name="T5" fmla="*/ 420 h 812"/>
                <a:gd name="T6" fmla="*/ 420 w 812"/>
                <a:gd name="T7" fmla="*/ 812 h 812"/>
                <a:gd name="T8" fmla="*/ 812 w 812"/>
                <a:gd name="T9" fmla="*/ 420 h 812"/>
                <a:gd name="T10" fmla="*/ 119 w 812"/>
                <a:gd name="T11" fmla="*/ 609 h 812"/>
                <a:gd name="T12" fmla="*/ 139 w 812"/>
                <a:gd name="T13" fmla="*/ 474 h 812"/>
                <a:gd name="T14" fmla="*/ 153 w 812"/>
                <a:gd name="T15" fmla="*/ 537 h 812"/>
                <a:gd name="T16" fmla="*/ 226 w 812"/>
                <a:gd name="T17" fmla="*/ 537 h 812"/>
                <a:gd name="T18" fmla="*/ 240 w 812"/>
                <a:gd name="T19" fmla="*/ 474 h 812"/>
                <a:gd name="T20" fmla="*/ 119 w 812"/>
                <a:gd name="T21" fmla="*/ 609 h 812"/>
                <a:gd name="T22" fmla="*/ 189 w 812"/>
                <a:gd name="T23" fmla="*/ 447 h 812"/>
                <a:gd name="T24" fmla="*/ 123 w 812"/>
                <a:gd name="T25" fmla="*/ 365 h 812"/>
                <a:gd name="T26" fmla="*/ 210 w 812"/>
                <a:gd name="T27" fmla="*/ 327 h 812"/>
                <a:gd name="T28" fmla="*/ 123 w 812"/>
                <a:gd name="T29" fmla="*/ 365 h 812"/>
                <a:gd name="T30" fmla="*/ 178 w 812"/>
                <a:gd name="T31" fmla="*/ 525 h 812"/>
                <a:gd name="T32" fmla="*/ 420 w 812"/>
                <a:gd name="T33" fmla="*/ 758 h 812"/>
                <a:gd name="T34" fmla="*/ 392 w 812"/>
                <a:gd name="T35" fmla="*/ 758 h 812"/>
                <a:gd name="T36" fmla="*/ 311 w 812"/>
                <a:gd name="T37" fmla="*/ 623 h 812"/>
                <a:gd name="T38" fmla="*/ 501 w 812"/>
                <a:gd name="T39" fmla="*/ 623 h 812"/>
                <a:gd name="T40" fmla="*/ 420 w 812"/>
                <a:gd name="T41" fmla="*/ 758 h 812"/>
                <a:gd name="T42" fmla="*/ 406 w 812"/>
                <a:gd name="T43" fmla="*/ 365 h 812"/>
                <a:gd name="T44" fmla="*/ 339 w 812"/>
                <a:gd name="T45" fmla="*/ 283 h 812"/>
                <a:gd name="T46" fmla="*/ 427 w 812"/>
                <a:gd name="T47" fmla="*/ 246 h 812"/>
                <a:gd name="T48" fmla="*/ 339 w 812"/>
                <a:gd name="T49" fmla="*/ 283 h 812"/>
                <a:gd name="T50" fmla="*/ 395 w 812"/>
                <a:gd name="T51" fmla="*/ 443 h 812"/>
                <a:gd name="T52" fmla="*/ 386 w 812"/>
                <a:gd name="T53" fmla="*/ 392 h 812"/>
                <a:gd name="T54" fmla="*/ 396 w 812"/>
                <a:gd name="T55" fmla="*/ 483 h 812"/>
                <a:gd name="T56" fmla="*/ 446 w 812"/>
                <a:gd name="T57" fmla="*/ 442 h 812"/>
                <a:gd name="T58" fmla="*/ 501 w 812"/>
                <a:gd name="T59" fmla="*/ 437 h 812"/>
                <a:gd name="T60" fmla="*/ 311 w 812"/>
                <a:gd name="T61" fmla="*/ 437 h 812"/>
                <a:gd name="T62" fmla="*/ 717 w 812"/>
                <a:gd name="T63" fmla="*/ 570 h 812"/>
                <a:gd name="T64" fmla="*/ 528 w 812"/>
                <a:gd name="T65" fmla="*/ 518 h 812"/>
                <a:gd name="T66" fmla="*/ 583 w 812"/>
                <a:gd name="T67" fmla="*/ 523 h 812"/>
                <a:gd name="T68" fmla="*/ 632 w 812"/>
                <a:gd name="T69" fmla="*/ 564 h 812"/>
                <a:gd name="T70" fmla="*/ 643 w 812"/>
                <a:gd name="T71" fmla="*/ 474 h 812"/>
                <a:gd name="T72" fmla="*/ 717 w 812"/>
                <a:gd name="T73" fmla="*/ 570 h 812"/>
                <a:gd name="T74" fmla="*/ 623 w 812"/>
                <a:gd name="T75" fmla="*/ 447 h 812"/>
                <a:gd name="T76" fmla="*/ 556 w 812"/>
                <a:gd name="T77" fmla="*/ 365 h 812"/>
                <a:gd name="T78" fmla="*/ 643 w 812"/>
                <a:gd name="T79" fmla="*/ 327 h 812"/>
                <a:gd name="T80" fmla="*/ 556 w 812"/>
                <a:gd name="T81" fmla="*/ 365 h 812"/>
                <a:gd name="T82" fmla="*/ 611 w 812"/>
                <a:gd name="T83" fmla="*/ 525 h 812"/>
                <a:gd name="T84" fmla="*/ 758 w 812"/>
                <a:gd name="T85" fmla="*/ 420 h 812"/>
                <a:gd name="T86" fmla="*/ 717 w 812"/>
                <a:gd name="T87" fmla="*/ 379 h 812"/>
                <a:gd name="T88" fmla="*/ 563 w 812"/>
                <a:gd name="T89" fmla="*/ 447 h 812"/>
                <a:gd name="T90" fmla="*/ 528 w 812"/>
                <a:gd name="T91" fmla="*/ 437 h 812"/>
                <a:gd name="T92" fmla="*/ 406 w 812"/>
                <a:gd name="T93" fmla="*/ 189 h 812"/>
                <a:gd name="T94" fmla="*/ 284 w 812"/>
                <a:gd name="T95" fmla="*/ 437 h 812"/>
                <a:gd name="T96" fmla="*/ 249 w 812"/>
                <a:gd name="T97" fmla="*/ 447 h 812"/>
                <a:gd name="T98" fmla="*/ 95 w 812"/>
                <a:gd name="T99" fmla="*/ 379 h 812"/>
                <a:gd name="T100" fmla="*/ 54 w 812"/>
                <a:gd name="T101" fmla="*/ 420 h 812"/>
                <a:gd name="T102" fmla="*/ 54 w 812"/>
                <a:gd name="T103" fmla="*/ 392 h 812"/>
                <a:gd name="T104" fmla="*/ 420 w 812"/>
                <a:gd name="T105" fmla="*/ 81 h 812"/>
                <a:gd name="T106" fmla="*/ 731 w 812"/>
                <a:gd name="T107" fmla="*/ 392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2" h="812">
                  <a:moveTo>
                    <a:pt x="785" y="392"/>
                  </a:moveTo>
                  <a:cubicBezTo>
                    <a:pt x="777" y="194"/>
                    <a:pt x="618" y="35"/>
                    <a:pt x="420" y="27"/>
                  </a:cubicBezTo>
                  <a:cubicBezTo>
                    <a:pt x="420" y="0"/>
                    <a:pt x="420" y="0"/>
                    <a:pt x="420" y="0"/>
                  </a:cubicBezTo>
                  <a:cubicBezTo>
                    <a:pt x="392" y="0"/>
                    <a:pt x="392" y="0"/>
                    <a:pt x="392" y="0"/>
                  </a:cubicBezTo>
                  <a:cubicBezTo>
                    <a:pt x="392" y="27"/>
                    <a:pt x="392" y="27"/>
                    <a:pt x="392" y="27"/>
                  </a:cubicBezTo>
                  <a:cubicBezTo>
                    <a:pt x="194" y="35"/>
                    <a:pt x="35" y="194"/>
                    <a:pt x="27" y="392"/>
                  </a:cubicBezTo>
                  <a:cubicBezTo>
                    <a:pt x="0" y="392"/>
                    <a:pt x="0" y="392"/>
                    <a:pt x="0" y="392"/>
                  </a:cubicBezTo>
                  <a:cubicBezTo>
                    <a:pt x="0" y="420"/>
                    <a:pt x="0" y="420"/>
                    <a:pt x="0" y="420"/>
                  </a:cubicBezTo>
                  <a:cubicBezTo>
                    <a:pt x="27" y="420"/>
                    <a:pt x="27" y="420"/>
                    <a:pt x="27" y="420"/>
                  </a:cubicBezTo>
                  <a:cubicBezTo>
                    <a:pt x="35" y="618"/>
                    <a:pt x="194" y="777"/>
                    <a:pt x="392" y="785"/>
                  </a:cubicBezTo>
                  <a:cubicBezTo>
                    <a:pt x="392" y="812"/>
                    <a:pt x="392" y="812"/>
                    <a:pt x="392" y="812"/>
                  </a:cubicBezTo>
                  <a:cubicBezTo>
                    <a:pt x="420" y="812"/>
                    <a:pt x="420" y="812"/>
                    <a:pt x="420" y="812"/>
                  </a:cubicBezTo>
                  <a:cubicBezTo>
                    <a:pt x="420" y="785"/>
                    <a:pt x="420" y="785"/>
                    <a:pt x="420" y="785"/>
                  </a:cubicBezTo>
                  <a:cubicBezTo>
                    <a:pt x="618" y="777"/>
                    <a:pt x="777" y="618"/>
                    <a:pt x="785" y="420"/>
                  </a:cubicBezTo>
                  <a:cubicBezTo>
                    <a:pt x="812" y="420"/>
                    <a:pt x="812" y="420"/>
                    <a:pt x="812" y="420"/>
                  </a:cubicBezTo>
                  <a:cubicBezTo>
                    <a:pt x="812" y="392"/>
                    <a:pt x="812" y="392"/>
                    <a:pt x="812" y="392"/>
                  </a:cubicBezTo>
                  <a:cubicBezTo>
                    <a:pt x="785" y="392"/>
                    <a:pt x="785" y="392"/>
                    <a:pt x="785" y="392"/>
                  </a:cubicBezTo>
                  <a:close/>
                  <a:moveTo>
                    <a:pt x="119" y="609"/>
                  </a:moveTo>
                  <a:cubicBezTo>
                    <a:pt x="110" y="596"/>
                    <a:pt x="102" y="583"/>
                    <a:pt x="95" y="570"/>
                  </a:cubicBezTo>
                  <a:cubicBezTo>
                    <a:pt x="95" y="518"/>
                    <a:pt x="95" y="518"/>
                    <a:pt x="95" y="518"/>
                  </a:cubicBezTo>
                  <a:cubicBezTo>
                    <a:pt x="95" y="494"/>
                    <a:pt x="115" y="474"/>
                    <a:pt x="139" y="474"/>
                  </a:cubicBezTo>
                  <a:cubicBezTo>
                    <a:pt x="169" y="474"/>
                    <a:pt x="169" y="474"/>
                    <a:pt x="169" y="474"/>
                  </a:cubicBezTo>
                  <a:cubicBezTo>
                    <a:pt x="150" y="523"/>
                    <a:pt x="150" y="523"/>
                    <a:pt x="150" y="523"/>
                  </a:cubicBezTo>
                  <a:cubicBezTo>
                    <a:pt x="148" y="528"/>
                    <a:pt x="149" y="534"/>
                    <a:pt x="153" y="537"/>
                  </a:cubicBezTo>
                  <a:cubicBezTo>
                    <a:pt x="180" y="564"/>
                    <a:pt x="180" y="564"/>
                    <a:pt x="180" y="564"/>
                  </a:cubicBezTo>
                  <a:cubicBezTo>
                    <a:pt x="185" y="570"/>
                    <a:pt x="194" y="570"/>
                    <a:pt x="199" y="564"/>
                  </a:cubicBezTo>
                  <a:cubicBezTo>
                    <a:pt x="226" y="537"/>
                    <a:pt x="226" y="537"/>
                    <a:pt x="226" y="537"/>
                  </a:cubicBezTo>
                  <a:cubicBezTo>
                    <a:pt x="230" y="534"/>
                    <a:pt x="231" y="528"/>
                    <a:pt x="229" y="523"/>
                  </a:cubicBezTo>
                  <a:cubicBezTo>
                    <a:pt x="209" y="474"/>
                    <a:pt x="209" y="474"/>
                    <a:pt x="209" y="474"/>
                  </a:cubicBezTo>
                  <a:cubicBezTo>
                    <a:pt x="240" y="474"/>
                    <a:pt x="240" y="474"/>
                    <a:pt x="240" y="474"/>
                  </a:cubicBezTo>
                  <a:cubicBezTo>
                    <a:pt x="264" y="474"/>
                    <a:pt x="284" y="494"/>
                    <a:pt x="284" y="518"/>
                  </a:cubicBezTo>
                  <a:cubicBezTo>
                    <a:pt x="284" y="609"/>
                    <a:pt x="284" y="609"/>
                    <a:pt x="284" y="609"/>
                  </a:cubicBezTo>
                  <a:lnTo>
                    <a:pt x="119" y="609"/>
                  </a:lnTo>
                  <a:close/>
                  <a:moveTo>
                    <a:pt x="208" y="357"/>
                  </a:moveTo>
                  <a:cubicBezTo>
                    <a:pt x="256" y="386"/>
                    <a:pt x="256" y="386"/>
                    <a:pt x="256" y="386"/>
                  </a:cubicBezTo>
                  <a:cubicBezTo>
                    <a:pt x="251" y="419"/>
                    <a:pt x="210" y="447"/>
                    <a:pt x="189" y="447"/>
                  </a:cubicBezTo>
                  <a:cubicBezTo>
                    <a:pt x="159" y="441"/>
                    <a:pt x="134" y="421"/>
                    <a:pt x="124" y="392"/>
                  </a:cubicBezTo>
                  <a:cubicBezTo>
                    <a:pt x="147" y="390"/>
                    <a:pt x="189" y="383"/>
                    <a:pt x="208" y="357"/>
                  </a:cubicBezTo>
                  <a:close/>
                  <a:moveTo>
                    <a:pt x="123" y="365"/>
                  </a:moveTo>
                  <a:cubicBezTo>
                    <a:pt x="126" y="319"/>
                    <a:pt x="148" y="298"/>
                    <a:pt x="189" y="298"/>
                  </a:cubicBezTo>
                  <a:cubicBezTo>
                    <a:pt x="228" y="298"/>
                    <a:pt x="249" y="316"/>
                    <a:pt x="255" y="354"/>
                  </a:cubicBezTo>
                  <a:cubicBezTo>
                    <a:pt x="210" y="327"/>
                    <a:pt x="210" y="327"/>
                    <a:pt x="210" y="327"/>
                  </a:cubicBezTo>
                  <a:cubicBezTo>
                    <a:pt x="204" y="323"/>
                    <a:pt x="195" y="325"/>
                    <a:pt x="191" y="331"/>
                  </a:cubicBezTo>
                  <a:cubicBezTo>
                    <a:pt x="191" y="332"/>
                    <a:pt x="190" y="333"/>
                    <a:pt x="190" y="334"/>
                  </a:cubicBezTo>
                  <a:cubicBezTo>
                    <a:pt x="183" y="355"/>
                    <a:pt x="146" y="362"/>
                    <a:pt x="123" y="365"/>
                  </a:cubicBezTo>
                  <a:close/>
                  <a:moveTo>
                    <a:pt x="201" y="525"/>
                  </a:moveTo>
                  <a:cubicBezTo>
                    <a:pt x="189" y="536"/>
                    <a:pt x="189" y="536"/>
                    <a:pt x="189" y="536"/>
                  </a:cubicBezTo>
                  <a:cubicBezTo>
                    <a:pt x="178" y="525"/>
                    <a:pt x="178" y="525"/>
                    <a:pt x="178" y="525"/>
                  </a:cubicBezTo>
                  <a:cubicBezTo>
                    <a:pt x="189" y="497"/>
                    <a:pt x="189" y="497"/>
                    <a:pt x="189" y="497"/>
                  </a:cubicBezTo>
                  <a:lnTo>
                    <a:pt x="201" y="525"/>
                  </a:lnTo>
                  <a:close/>
                  <a:moveTo>
                    <a:pt x="420" y="758"/>
                  </a:moveTo>
                  <a:cubicBezTo>
                    <a:pt x="420" y="731"/>
                    <a:pt x="420" y="731"/>
                    <a:pt x="420" y="731"/>
                  </a:cubicBezTo>
                  <a:cubicBezTo>
                    <a:pt x="392" y="731"/>
                    <a:pt x="392" y="731"/>
                    <a:pt x="392" y="731"/>
                  </a:cubicBezTo>
                  <a:cubicBezTo>
                    <a:pt x="392" y="758"/>
                    <a:pt x="392" y="758"/>
                    <a:pt x="392" y="758"/>
                  </a:cubicBezTo>
                  <a:cubicBezTo>
                    <a:pt x="295" y="754"/>
                    <a:pt x="204" y="710"/>
                    <a:pt x="140" y="636"/>
                  </a:cubicBezTo>
                  <a:cubicBezTo>
                    <a:pt x="298" y="636"/>
                    <a:pt x="298" y="636"/>
                    <a:pt x="298" y="636"/>
                  </a:cubicBezTo>
                  <a:cubicBezTo>
                    <a:pt x="305" y="636"/>
                    <a:pt x="311" y="630"/>
                    <a:pt x="311" y="623"/>
                  </a:cubicBezTo>
                  <a:cubicBezTo>
                    <a:pt x="311" y="555"/>
                    <a:pt x="311" y="555"/>
                    <a:pt x="311" y="555"/>
                  </a:cubicBezTo>
                  <a:cubicBezTo>
                    <a:pt x="501" y="555"/>
                    <a:pt x="501" y="555"/>
                    <a:pt x="501" y="555"/>
                  </a:cubicBezTo>
                  <a:cubicBezTo>
                    <a:pt x="501" y="623"/>
                    <a:pt x="501" y="623"/>
                    <a:pt x="501" y="623"/>
                  </a:cubicBezTo>
                  <a:cubicBezTo>
                    <a:pt x="501" y="630"/>
                    <a:pt x="507" y="636"/>
                    <a:pt x="514" y="636"/>
                  </a:cubicBezTo>
                  <a:cubicBezTo>
                    <a:pt x="672" y="636"/>
                    <a:pt x="672" y="636"/>
                    <a:pt x="672" y="636"/>
                  </a:cubicBezTo>
                  <a:cubicBezTo>
                    <a:pt x="608" y="710"/>
                    <a:pt x="517" y="754"/>
                    <a:pt x="420" y="758"/>
                  </a:cubicBezTo>
                  <a:close/>
                  <a:moveTo>
                    <a:pt x="425" y="276"/>
                  </a:moveTo>
                  <a:cubicBezTo>
                    <a:pt x="473" y="305"/>
                    <a:pt x="473" y="305"/>
                    <a:pt x="473" y="305"/>
                  </a:cubicBezTo>
                  <a:cubicBezTo>
                    <a:pt x="468" y="338"/>
                    <a:pt x="427" y="365"/>
                    <a:pt x="406" y="365"/>
                  </a:cubicBezTo>
                  <a:cubicBezTo>
                    <a:pt x="376" y="360"/>
                    <a:pt x="351" y="339"/>
                    <a:pt x="340" y="311"/>
                  </a:cubicBezTo>
                  <a:cubicBezTo>
                    <a:pt x="363" y="309"/>
                    <a:pt x="405" y="302"/>
                    <a:pt x="425" y="276"/>
                  </a:cubicBezTo>
                  <a:close/>
                  <a:moveTo>
                    <a:pt x="339" y="283"/>
                  </a:moveTo>
                  <a:cubicBezTo>
                    <a:pt x="343" y="238"/>
                    <a:pt x="364" y="217"/>
                    <a:pt x="406" y="217"/>
                  </a:cubicBezTo>
                  <a:cubicBezTo>
                    <a:pt x="444" y="217"/>
                    <a:pt x="466" y="235"/>
                    <a:pt x="472" y="273"/>
                  </a:cubicBezTo>
                  <a:cubicBezTo>
                    <a:pt x="427" y="246"/>
                    <a:pt x="427" y="246"/>
                    <a:pt x="427" y="246"/>
                  </a:cubicBezTo>
                  <a:cubicBezTo>
                    <a:pt x="420" y="242"/>
                    <a:pt x="412" y="244"/>
                    <a:pt x="408" y="250"/>
                  </a:cubicBezTo>
                  <a:cubicBezTo>
                    <a:pt x="407" y="251"/>
                    <a:pt x="407" y="252"/>
                    <a:pt x="407" y="253"/>
                  </a:cubicBezTo>
                  <a:cubicBezTo>
                    <a:pt x="400" y="273"/>
                    <a:pt x="363" y="281"/>
                    <a:pt x="339" y="283"/>
                  </a:cubicBezTo>
                  <a:close/>
                  <a:moveTo>
                    <a:pt x="417" y="443"/>
                  </a:moveTo>
                  <a:cubicBezTo>
                    <a:pt x="406" y="455"/>
                    <a:pt x="406" y="455"/>
                    <a:pt x="406" y="455"/>
                  </a:cubicBezTo>
                  <a:cubicBezTo>
                    <a:pt x="395" y="443"/>
                    <a:pt x="395" y="443"/>
                    <a:pt x="395" y="443"/>
                  </a:cubicBezTo>
                  <a:cubicBezTo>
                    <a:pt x="406" y="415"/>
                    <a:pt x="406" y="415"/>
                    <a:pt x="406" y="415"/>
                  </a:cubicBezTo>
                  <a:lnTo>
                    <a:pt x="417" y="443"/>
                  </a:lnTo>
                  <a:close/>
                  <a:moveTo>
                    <a:pt x="386" y="392"/>
                  </a:moveTo>
                  <a:cubicBezTo>
                    <a:pt x="366" y="442"/>
                    <a:pt x="366" y="442"/>
                    <a:pt x="366" y="442"/>
                  </a:cubicBezTo>
                  <a:cubicBezTo>
                    <a:pt x="364" y="447"/>
                    <a:pt x="366" y="452"/>
                    <a:pt x="369" y="456"/>
                  </a:cubicBezTo>
                  <a:cubicBezTo>
                    <a:pt x="396" y="483"/>
                    <a:pt x="396" y="483"/>
                    <a:pt x="396" y="483"/>
                  </a:cubicBezTo>
                  <a:cubicBezTo>
                    <a:pt x="402" y="489"/>
                    <a:pt x="410" y="489"/>
                    <a:pt x="416" y="483"/>
                  </a:cubicBezTo>
                  <a:cubicBezTo>
                    <a:pt x="443" y="456"/>
                    <a:pt x="443" y="456"/>
                    <a:pt x="443" y="456"/>
                  </a:cubicBezTo>
                  <a:cubicBezTo>
                    <a:pt x="446" y="452"/>
                    <a:pt x="448" y="447"/>
                    <a:pt x="446" y="442"/>
                  </a:cubicBezTo>
                  <a:cubicBezTo>
                    <a:pt x="426" y="392"/>
                    <a:pt x="426" y="392"/>
                    <a:pt x="426" y="392"/>
                  </a:cubicBezTo>
                  <a:cubicBezTo>
                    <a:pt x="456" y="392"/>
                    <a:pt x="456" y="392"/>
                    <a:pt x="456" y="392"/>
                  </a:cubicBezTo>
                  <a:cubicBezTo>
                    <a:pt x="481" y="392"/>
                    <a:pt x="501" y="412"/>
                    <a:pt x="501" y="437"/>
                  </a:cubicBezTo>
                  <a:cubicBezTo>
                    <a:pt x="501" y="528"/>
                    <a:pt x="501" y="528"/>
                    <a:pt x="501" y="528"/>
                  </a:cubicBezTo>
                  <a:cubicBezTo>
                    <a:pt x="311" y="528"/>
                    <a:pt x="311" y="528"/>
                    <a:pt x="311" y="528"/>
                  </a:cubicBezTo>
                  <a:cubicBezTo>
                    <a:pt x="311" y="437"/>
                    <a:pt x="311" y="437"/>
                    <a:pt x="311" y="437"/>
                  </a:cubicBezTo>
                  <a:cubicBezTo>
                    <a:pt x="311" y="412"/>
                    <a:pt x="331" y="392"/>
                    <a:pt x="356" y="392"/>
                  </a:cubicBezTo>
                  <a:lnTo>
                    <a:pt x="386" y="392"/>
                  </a:lnTo>
                  <a:close/>
                  <a:moveTo>
                    <a:pt x="717" y="570"/>
                  </a:moveTo>
                  <a:cubicBezTo>
                    <a:pt x="710" y="583"/>
                    <a:pt x="702" y="596"/>
                    <a:pt x="693" y="609"/>
                  </a:cubicBezTo>
                  <a:cubicBezTo>
                    <a:pt x="528" y="609"/>
                    <a:pt x="528" y="609"/>
                    <a:pt x="528" y="609"/>
                  </a:cubicBezTo>
                  <a:cubicBezTo>
                    <a:pt x="528" y="518"/>
                    <a:pt x="528" y="518"/>
                    <a:pt x="528" y="518"/>
                  </a:cubicBezTo>
                  <a:cubicBezTo>
                    <a:pt x="528" y="494"/>
                    <a:pt x="548" y="474"/>
                    <a:pt x="572" y="474"/>
                  </a:cubicBezTo>
                  <a:cubicBezTo>
                    <a:pt x="603" y="474"/>
                    <a:pt x="603" y="474"/>
                    <a:pt x="603" y="474"/>
                  </a:cubicBezTo>
                  <a:cubicBezTo>
                    <a:pt x="583" y="523"/>
                    <a:pt x="583" y="523"/>
                    <a:pt x="583" y="523"/>
                  </a:cubicBezTo>
                  <a:cubicBezTo>
                    <a:pt x="581" y="528"/>
                    <a:pt x="582" y="534"/>
                    <a:pt x="586" y="537"/>
                  </a:cubicBezTo>
                  <a:cubicBezTo>
                    <a:pt x="613" y="564"/>
                    <a:pt x="613" y="564"/>
                    <a:pt x="613" y="564"/>
                  </a:cubicBezTo>
                  <a:cubicBezTo>
                    <a:pt x="618" y="570"/>
                    <a:pt x="627" y="570"/>
                    <a:pt x="632" y="564"/>
                  </a:cubicBezTo>
                  <a:cubicBezTo>
                    <a:pt x="659" y="537"/>
                    <a:pt x="659" y="537"/>
                    <a:pt x="659" y="537"/>
                  </a:cubicBezTo>
                  <a:cubicBezTo>
                    <a:pt x="663" y="534"/>
                    <a:pt x="664" y="528"/>
                    <a:pt x="662" y="523"/>
                  </a:cubicBezTo>
                  <a:cubicBezTo>
                    <a:pt x="643" y="474"/>
                    <a:pt x="643" y="474"/>
                    <a:pt x="643" y="474"/>
                  </a:cubicBezTo>
                  <a:cubicBezTo>
                    <a:pt x="673" y="474"/>
                    <a:pt x="673" y="474"/>
                    <a:pt x="673" y="474"/>
                  </a:cubicBezTo>
                  <a:cubicBezTo>
                    <a:pt x="697" y="474"/>
                    <a:pt x="717" y="494"/>
                    <a:pt x="717" y="518"/>
                  </a:cubicBezTo>
                  <a:lnTo>
                    <a:pt x="717" y="570"/>
                  </a:lnTo>
                  <a:close/>
                  <a:moveTo>
                    <a:pt x="641" y="357"/>
                  </a:moveTo>
                  <a:cubicBezTo>
                    <a:pt x="690" y="386"/>
                    <a:pt x="690" y="386"/>
                    <a:pt x="690" y="386"/>
                  </a:cubicBezTo>
                  <a:cubicBezTo>
                    <a:pt x="684" y="419"/>
                    <a:pt x="643" y="447"/>
                    <a:pt x="623" y="447"/>
                  </a:cubicBezTo>
                  <a:cubicBezTo>
                    <a:pt x="592" y="441"/>
                    <a:pt x="567" y="421"/>
                    <a:pt x="557" y="392"/>
                  </a:cubicBezTo>
                  <a:cubicBezTo>
                    <a:pt x="580" y="390"/>
                    <a:pt x="622" y="383"/>
                    <a:pt x="641" y="357"/>
                  </a:cubicBezTo>
                  <a:close/>
                  <a:moveTo>
                    <a:pt x="556" y="365"/>
                  </a:moveTo>
                  <a:cubicBezTo>
                    <a:pt x="559" y="319"/>
                    <a:pt x="581" y="298"/>
                    <a:pt x="623" y="298"/>
                  </a:cubicBezTo>
                  <a:cubicBezTo>
                    <a:pt x="661" y="298"/>
                    <a:pt x="682" y="316"/>
                    <a:pt x="688" y="354"/>
                  </a:cubicBezTo>
                  <a:cubicBezTo>
                    <a:pt x="643" y="327"/>
                    <a:pt x="643" y="327"/>
                    <a:pt x="643" y="327"/>
                  </a:cubicBezTo>
                  <a:cubicBezTo>
                    <a:pt x="637" y="323"/>
                    <a:pt x="628" y="325"/>
                    <a:pt x="624" y="331"/>
                  </a:cubicBezTo>
                  <a:cubicBezTo>
                    <a:pt x="624" y="332"/>
                    <a:pt x="624" y="333"/>
                    <a:pt x="623" y="334"/>
                  </a:cubicBezTo>
                  <a:cubicBezTo>
                    <a:pt x="616" y="355"/>
                    <a:pt x="579" y="362"/>
                    <a:pt x="556" y="365"/>
                  </a:cubicBezTo>
                  <a:close/>
                  <a:moveTo>
                    <a:pt x="634" y="525"/>
                  </a:moveTo>
                  <a:cubicBezTo>
                    <a:pt x="623" y="536"/>
                    <a:pt x="623" y="536"/>
                    <a:pt x="623" y="536"/>
                  </a:cubicBezTo>
                  <a:cubicBezTo>
                    <a:pt x="611" y="525"/>
                    <a:pt x="611" y="525"/>
                    <a:pt x="611" y="525"/>
                  </a:cubicBezTo>
                  <a:cubicBezTo>
                    <a:pt x="623" y="497"/>
                    <a:pt x="623" y="497"/>
                    <a:pt x="623" y="497"/>
                  </a:cubicBezTo>
                  <a:lnTo>
                    <a:pt x="634" y="525"/>
                  </a:lnTo>
                  <a:close/>
                  <a:moveTo>
                    <a:pt x="758" y="420"/>
                  </a:moveTo>
                  <a:cubicBezTo>
                    <a:pt x="756" y="449"/>
                    <a:pt x="752" y="478"/>
                    <a:pt x="743" y="506"/>
                  </a:cubicBezTo>
                  <a:cubicBezTo>
                    <a:pt x="738" y="475"/>
                    <a:pt x="713" y="451"/>
                    <a:pt x="682" y="447"/>
                  </a:cubicBezTo>
                  <a:cubicBezTo>
                    <a:pt x="703" y="431"/>
                    <a:pt x="716" y="406"/>
                    <a:pt x="717" y="379"/>
                  </a:cubicBezTo>
                  <a:cubicBezTo>
                    <a:pt x="717" y="289"/>
                    <a:pt x="666" y="271"/>
                    <a:pt x="623" y="271"/>
                  </a:cubicBezTo>
                  <a:cubicBezTo>
                    <a:pt x="579" y="271"/>
                    <a:pt x="528" y="289"/>
                    <a:pt x="528" y="379"/>
                  </a:cubicBezTo>
                  <a:cubicBezTo>
                    <a:pt x="529" y="406"/>
                    <a:pt x="542" y="431"/>
                    <a:pt x="563" y="447"/>
                  </a:cubicBezTo>
                  <a:cubicBezTo>
                    <a:pt x="552" y="449"/>
                    <a:pt x="542" y="453"/>
                    <a:pt x="533" y="459"/>
                  </a:cubicBezTo>
                  <a:cubicBezTo>
                    <a:pt x="531" y="460"/>
                    <a:pt x="529" y="461"/>
                    <a:pt x="528" y="462"/>
                  </a:cubicBezTo>
                  <a:cubicBezTo>
                    <a:pt x="528" y="437"/>
                    <a:pt x="528" y="437"/>
                    <a:pt x="528" y="437"/>
                  </a:cubicBezTo>
                  <a:cubicBezTo>
                    <a:pt x="528" y="401"/>
                    <a:pt x="501" y="370"/>
                    <a:pt x="465" y="366"/>
                  </a:cubicBezTo>
                  <a:cubicBezTo>
                    <a:pt x="486" y="349"/>
                    <a:pt x="499" y="325"/>
                    <a:pt x="501" y="298"/>
                  </a:cubicBezTo>
                  <a:cubicBezTo>
                    <a:pt x="501" y="208"/>
                    <a:pt x="449" y="189"/>
                    <a:pt x="406" y="189"/>
                  </a:cubicBezTo>
                  <a:cubicBezTo>
                    <a:pt x="363" y="189"/>
                    <a:pt x="311" y="208"/>
                    <a:pt x="311" y="298"/>
                  </a:cubicBezTo>
                  <a:cubicBezTo>
                    <a:pt x="313" y="325"/>
                    <a:pt x="326" y="349"/>
                    <a:pt x="347" y="366"/>
                  </a:cubicBezTo>
                  <a:cubicBezTo>
                    <a:pt x="311" y="370"/>
                    <a:pt x="284" y="401"/>
                    <a:pt x="284" y="437"/>
                  </a:cubicBezTo>
                  <a:cubicBezTo>
                    <a:pt x="284" y="462"/>
                    <a:pt x="284" y="462"/>
                    <a:pt x="284" y="462"/>
                  </a:cubicBezTo>
                  <a:cubicBezTo>
                    <a:pt x="283" y="461"/>
                    <a:pt x="281" y="460"/>
                    <a:pt x="279" y="459"/>
                  </a:cubicBezTo>
                  <a:cubicBezTo>
                    <a:pt x="270" y="452"/>
                    <a:pt x="260" y="449"/>
                    <a:pt x="249" y="447"/>
                  </a:cubicBezTo>
                  <a:cubicBezTo>
                    <a:pt x="270" y="431"/>
                    <a:pt x="283" y="406"/>
                    <a:pt x="284" y="379"/>
                  </a:cubicBezTo>
                  <a:cubicBezTo>
                    <a:pt x="284" y="289"/>
                    <a:pt x="233" y="271"/>
                    <a:pt x="189" y="271"/>
                  </a:cubicBezTo>
                  <a:cubicBezTo>
                    <a:pt x="146" y="271"/>
                    <a:pt x="95" y="289"/>
                    <a:pt x="95" y="379"/>
                  </a:cubicBezTo>
                  <a:cubicBezTo>
                    <a:pt x="96" y="406"/>
                    <a:pt x="109" y="431"/>
                    <a:pt x="130" y="447"/>
                  </a:cubicBezTo>
                  <a:cubicBezTo>
                    <a:pt x="99" y="451"/>
                    <a:pt x="74" y="475"/>
                    <a:pt x="69" y="506"/>
                  </a:cubicBezTo>
                  <a:cubicBezTo>
                    <a:pt x="60" y="478"/>
                    <a:pt x="56" y="449"/>
                    <a:pt x="54" y="420"/>
                  </a:cubicBezTo>
                  <a:cubicBezTo>
                    <a:pt x="81" y="420"/>
                    <a:pt x="81" y="420"/>
                    <a:pt x="81" y="420"/>
                  </a:cubicBezTo>
                  <a:cubicBezTo>
                    <a:pt x="81" y="392"/>
                    <a:pt x="81" y="392"/>
                    <a:pt x="81" y="392"/>
                  </a:cubicBezTo>
                  <a:cubicBezTo>
                    <a:pt x="54" y="392"/>
                    <a:pt x="54" y="392"/>
                    <a:pt x="54" y="392"/>
                  </a:cubicBezTo>
                  <a:cubicBezTo>
                    <a:pt x="62" y="209"/>
                    <a:pt x="209" y="62"/>
                    <a:pt x="392" y="54"/>
                  </a:cubicBezTo>
                  <a:cubicBezTo>
                    <a:pt x="392" y="81"/>
                    <a:pt x="392" y="81"/>
                    <a:pt x="392" y="81"/>
                  </a:cubicBezTo>
                  <a:cubicBezTo>
                    <a:pt x="420" y="81"/>
                    <a:pt x="420" y="81"/>
                    <a:pt x="420" y="81"/>
                  </a:cubicBezTo>
                  <a:cubicBezTo>
                    <a:pt x="420" y="54"/>
                    <a:pt x="420" y="54"/>
                    <a:pt x="420" y="54"/>
                  </a:cubicBezTo>
                  <a:cubicBezTo>
                    <a:pt x="603" y="62"/>
                    <a:pt x="750" y="209"/>
                    <a:pt x="758" y="392"/>
                  </a:cubicBezTo>
                  <a:cubicBezTo>
                    <a:pt x="731" y="392"/>
                    <a:pt x="731" y="392"/>
                    <a:pt x="731" y="392"/>
                  </a:cubicBezTo>
                  <a:cubicBezTo>
                    <a:pt x="731" y="420"/>
                    <a:pt x="731" y="420"/>
                    <a:pt x="731" y="420"/>
                  </a:cubicBezTo>
                  <a:lnTo>
                    <a:pt x="758" y="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a:extLst>
              <a:ext uri="{FF2B5EF4-FFF2-40B4-BE49-F238E27FC236}">
                <a16:creationId xmlns:a16="http://schemas.microsoft.com/office/drawing/2014/main" id="{70A9B486-7C3B-4531-9EDE-BF0EAFD04F75}"/>
              </a:ext>
            </a:extLst>
          </p:cNvPr>
          <p:cNvGrpSpPr/>
          <p:nvPr/>
        </p:nvGrpSpPr>
        <p:grpSpPr>
          <a:xfrm>
            <a:off x="10414224" y="1694520"/>
            <a:ext cx="766893" cy="706157"/>
            <a:chOff x="7999412" y="1685925"/>
            <a:chExt cx="1022351" cy="941387"/>
          </a:xfrm>
          <a:solidFill>
            <a:schemeClr val="accent5"/>
          </a:solidFill>
        </p:grpSpPr>
        <p:sp>
          <p:nvSpPr>
            <p:cNvPr id="39" name="Freeform 27">
              <a:extLst>
                <a:ext uri="{FF2B5EF4-FFF2-40B4-BE49-F238E27FC236}">
                  <a16:creationId xmlns:a16="http://schemas.microsoft.com/office/drawing/2014/main" id="{EB6AF60D-F577-44B8-92F7-1A36A12D50CC}"/>
                </a:ext>
              </a:extLst>
            </p:cNvPr>
            <p:cNvSpPr>
              <a:spLocks noEditPoints="1"/>
            </p:cNvSpPr>
            <p:nvPr/>
          </p:nvSpPr>
          <p:spPr bwMode="auto">
            <a:xfrm>
              <a:off x="7999412" y="1685925"/>
              <a:ext cx="1022351" cy="941387"/>
            </a:xfrm>
            <a:custGeom>
              <a:avLst/>
              <a:gdLst>
                <a:gd name="T0" fmla="*/ 970 w 970"/>
                <a:gd name="T1" fmla="*/ 327 h 891"/>
                <a:gd name="T2" fmla="*/ 618 w 970"/>
                <a:gd name="T3" fmla="*/ 203 h 891"/>
                <a:gd name="T4" fmla="*/ 466 w 970"/>
                <a:gd name="T5" fmla="*/ 162 h 891"/>
                <a:gd name="T6" fmla="*/ 333 w 970"/>
                <a:gd name="T7" fmla="*/ 107 h 891"/>
                <a:gd name="T8" fmla="*/ 206 w 970"/>
                <a:gd name="T9" fmla="*/ 209 h 891"/>
                <a:gd name="T10" fmla="*/ 73 w 970"/>
                <a:gd name="T11" fmla="*/ 264 h 891"/>
                <a:gd name="T12" fmla="*/ 55 w 970"/>
                <a:gd name="T13" fmla="*/ 425 h 891"/>
                <a:gd name="T14" fmla="*/ 0 w 970"/>
                <a:gd name="T15" fmla="*/ 558 h 891"/>
                <a:gd name="T16" fmla="*/ 102 w 970"/>
                <a:gd name="T17" fmla="*/ 685 h 891"/>
                <a:gd name="T18" fmla="*/ 157 w 970"/>
                <a:gd name="T19" fmla="*/ 818 h 891"/>
                <a:gd name="T20" fmla="*/ 318 w 970"/>
                <a:gd name="T21" fmla="*/ 836 h 891"/>
                <a:gd name="T22" fmla="*/ 376 w 970"/>
                <a:gd name="T23" fmla="*/ 891 h 891"/>
                <a:gd name="T24" fmla="*/ 689 w 970"/>
                <a:gd name="T25" fmla="*/ 765 h 891"/>
                <a:gd name="T26" fmla="*/ 376 w 970"/>
                <a:gd name="T27" fmla="*/ 860 h 891"/>
                <a:gd name="T28" fmla="*/ 343 w 970"/>
                <a:gd name="T29" fmla="*/ 809 h 891"/>
                <a:gd name="T30" fmla="*/ 215 w 970"/>
                <a:gd name="T31" fmla="*/ 758 h 891"/>
                <a:gd name="T32" fmla="*/ 162 w 970"/>
                <a:gd name="T33" fmla="*/ 779 h 891"/>
                <a:gd name="T34" fmla="*/ 138 w 970"/>
                <a:gd name="T35" fmla="*/ 684 h 891"/>
                <a:gd name="T36" fmla="*/ 84 w 970"/>
                <a:gd name="T37" fmla="*/ 557 h 891"/>
                <a:gd name="T38" fmla="*/ 31 w 970"/>
                <a:gd name="T39" fmla="*/ 534 h 891"/>
                <a:gd name="T40" fmla="*/ 82 w 970"/>
                <a:gd name="T41" fmla="*/ 450 h 891"/>
                <a:gd name="T42" fmla="*/ 133 w 970"/>
                <a:gd name="T43" fmla="*/ 322 h 891"/>
                <a:gd name="T44" fmla="*/ 112 w 970"/>
                <a:gd name="T45" fmla="*/ 269 h 891"/>
                <a:gd name="T46" fmla="*/ 207 w 970"/>
                <a:gd name="T47" fmla="*/ 246 h 891"/>
                <a:gd name="T48" fmla="*/ 334 w 970"/>
                <a:gd name="T49" fmla="*/ 191 h 891"/>
                <a:gd name="T50" fmla="*/ 357 w 970"/>
                <a:gd name="T51" fmla="*/ 138 h 891"/>
                <a:gd name="T52" fmla="*/ 441 w 970"/>
                <a:gd name="T53" fmla="*/ 189 h 891"/>
                <a:gd name="T54" fmla="*/ 568 w 970"/>
                <a:gd name="T55" fmla="*/ 240 h 891"/>
                <a:gd name="T56" fmla="*/ 593 w 970"/>
                <a:gd name="T57" fmla="*/ 240 h 891"/>
                <a:gd name="T58" fmla="*/ 392 w 970"/>
                <a:gd name="T59" fmla="*/ 217 h 891"/>
                <a:gd name="T60" fmla="*/ 391 w 970"/>
                <a:gd name="T61" fmla="*/ 781 h 891"/>
                <a:gd name="T62" fmla="*/ 690 w 970"/>
                <a:gd name="T63" fmla="*/ 311 h 891"/>
                <a:gd name="T64" fmla="*/ 594 w 970"/>
                <a:gd name="T65" fmla="*/ 295 h 891"/>
                <a:gd name="T66" fmla="*/ 911 w 970"/>
                <a:gd name="T67" fmla="*/ 295 h 891"/>
                <a:gd name="T68" fmla="*/ 815 w 970"/>
                <a:gd name="T69" fmla="*/ 311 h 891"/>
                <a:gd name="T70" fmla="*/ 376 w 970"/>
                <a:gd name="T71" fmla="*/ 860 h 891"/>
                <a:gd name="T72" fmla="*/ 486 w 970"/>
                <a:gd name="T73" fmla="*/ 730 h 891"/>
                <a:gd name="T74" fmla="*/ 455 w 970"/>
                <a:gd name="T75" fmla="*/ 593 h 891"/>
                <a:gd name="T76" fmla="*/ 329 w 970"/>
                <a:gd name="T77" fmla="*/ 742 h 891"/>
                <a:gd name="T78" fmla="*/ 298 w 970"/>
                <a:gd name="T79" fmla="*/ 515 h 891"/>
                <a:gd name="T80" fmla="*/ 172 w 970"/>
                <a:gd name="T81" fmla="*/ 620 h 891"/>
                <a:gd name="T82" fmla="*/ 392 w 970"/>
                <a:gd name="T83" fmla="*/ 248 h 891"/>
                <a:gd name="T84" fmla="*/ 535 w 970"/>
                <a:gd name="T85" fmla="*/ 327 h 891"/>
                <a:gd name="T86" fmla="*/ 611 w 970"/>
                <a:gd name="T87" fmla="*/ 591 h 891"/>
                <a:gd name="T88" fmla="*/ 486 w 970"/>
                <a:gd name="T89" fmla="*/ 483 h 891"/>
                <a:gd name="T90" fmla="*/ 580 w 970"/>
                <a:gd name="T91" fmla="*/ 648 h 891"/>
                <a:gd name="T92" fmla="*/ 517 w 970"/>
                <a:gd name="T93" fmla="*/ 712 h 891"/>
                <a:gd name="T94" fmla="*/ 580 w 970"/>
                <a:gd name="T95" fmla="*/ 515 h 891"/>
                <a:gd name="T96" fmla="*/ 423 w 970"/>
                <a:gd name="T97" fmla="*/ 749 h 891"/>
                <a:gd name="T98" fmla="*/ 392 w 970"/>
                <a:gd name="T99" fmla="*/ 750 h 891"/>
                <a:gd name="T100" fmla="*/ 361 w 970"/>
                <a:gd name="T101" fmla="*/ 624 h 891"/>
                <a:gd name="T102" fmla="*/ 267 w 970"/>
                <a:gd name="T103" fmla="*/ 546 h 891"/>
                <a:gd name="T104" fmla="*/ 204 w 970"/>
                <a:gd name="T105" fmla="*/ 664 h 891"/>
                <a:gd name="T106" fmla="*/ 267 w 970"/>
                <a:gd name="T107" fmla="*/ 546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0" h="891">
                  <a:moveTo>
                    <a:pt x="846" y="327"/>
                  </a:moveTo>
                  <a:cubicBezTo>
                    <a:pt x="970" y="327"/>
                    <a:pt x="970" y="327"/>
                    <a:pt x="970" y="327"/>
                  </a:cubicBezTo>
                  <a:cubicBezTo>
                    <a:pt x="753" y="0"/>
                    <a:pt x="753" y="0"/>
                    <a:pt x="753" y="0"/>
                  </a:cubicBezTo>
                  <a:cubicBezTo>
                    <a:pt x="618" y="203"/>
                    <a:pt x="618" y="203"/>
                    <a:pt x="618" y="203"/>
                  </a:cubicBezTo>
                  <a:cubicBezTo>
                    <a:pt x="581" y="210"/>
                    <a:pt x="581" y="210"/>
                    <a:pt x="581" y="210"/>
                  </a:cubicBezTo>
                  <a:cubicBezTo>
                    <a:pt x="546" y="187"/>
                    <a:pt x="507" y="171"/>
                    <a:pt x="466" y="162"/>
                  </a:cubicBezTo>
                  <a:cubicBezTo>
                    <a:pt x="451" y="107"/>
                    <a:pt x="451" y="107"/>
                    <a:pt x="451" y="107"/>
                  </a:cubicBezTo>
                  <a:cubicBezTo>
                    <a:pt x="333" y="107"/>
                    <a:pt x="333" y="107"/>
                    <a:pt x="333" y="107"/>
                  </a:cubicBezTo>
                  <a:cubicBezTo>
                    <a:pt x="318" y="162"/>
                    <a:pt x="318" y="162"/>
                    <a:pt x="318" y="162"/>
                  </a:cubicBezTo>
                  <a:cubicBezTo>
                    <a:pt x="278" y="171"/>
                    <a:pt x="240" y="187"/>
                    <a:pt x="206" y="209"/>
                  </a:cubicBezTo>
                  <a:cubicBezTo>
                    <a:pt x="157" y="180"/>
                    <a:pt x="157" y="180"/>
                    <a:pt x="157" y="180"/>
                  </a:cubicBezTo>
                  <a:cubicBezTo>
                    <a:pt x="73" y="264"/>
                    <a:pt x="73" y="264"/>
                    <a:pt x="73" y="264"/>
                  </a:cubicBezTo>
                  <a:cubicBezTo>
                    <a:pt x="102" y="313"/>
                    <a:pt x="102" y="313"/>
                    <a:pt x="102" y="313"/>
                  </a:cubicBezTo>
                  <a:cubicBezTo>
                    <a:pt x="80" y="347"/>
                    <a:pt x="64" y="385"/>
                    <a:pt x="55" y="425"/>
                  </a:cubicBezTo>
                  <a:cubicBezTo>
                    <a:pt x="0" y="440"/>
                    <a:pt x="0" y="440"/>
                    <a:pt x="0" y="440"/>
                  </a:cubicBezTo>
                  <a:cubicBezTo>
                    <a:pt x="0" y="558"/>
                    <a:pt x="0" y="558"/>
                    <a:pt x="0" y="558"/>
                  </a:cubicBezTo>
                  <a:cubicBezTo>
                    <a:pt x="55" y="573"/>
                    <a:pt x="55" y="573"/>
                    <a:pt x="55" y="573"/>
                  </a:cubicBezTo>
                  <a:cubicBezTo>
                    <a:pt x="64" y="613"/>
                    <a:pt x="79" y="651"/>
                    <a:pt x="102" y="685"/>
                  </a:cubicBezTo>
                  <a:cubicBezTo>
                    <a:pt x="73" y="734"/>
                    <a:pt x="73" y="734"/>
                    <a:pt x="73" y="734"/>
                  </a:cubicBezTo>
                  <a:cubicBezTo>
                    <a:pt x="157" y="818"/>
                    <a:pt x="157" y="818"/>
                    <a:pt x="157" y="818"/>
                  </a:cubicBezTo>
                  <a:cubicBezTo>
                    <a:pt x="206" y="789"/>
                    <a:pt x="206" y="789"/>
                    <a:pt x="206" y="789"/>
                  </a:cubicBezTo>
                  <a:cubicBezTo>
                    <a:pt x="240" y="811"/>
                    <a:pt x="278" y="827"/>
                    <a:pt x="318" y="836"/>
                  </a:cubicBezTo>
                  <a:cubicBezTo>
                    <a:pt x="333" y="891"/>
                    <a:pt x="333" y="891"/>
                    <a:pt x="333" y="891"/>
                  </a:cubicBezTo>
                  <a:cubicBezTo>
                    <a:pt x="376" y="891"/>
                    <a:pt x="376" y="891"/>
                    <a:pt x="376" y="891"/>
                  </a:cubicBezTo>
                  <a:cubicBezTo>
                    <a:pt x="376" y="891"/>
                    <a:pt x="378" y="891"/>
                    <a:pt x="381" y="891"/>
                  </a:cubicBezTo>
                  <a:cubicBezTo>
                    <a:pt x="410" y="891"/>
                    <a:pt x="564" y="885"/>
                    <a:pt x="689" y="765"/>
                  </a:cubicBezTo>
                  <a:cubicBezTo>
                    <a:pt x="791" y="666"/>
                    <a:pt x="844" y="519"/>
                    <a:pt x="846" y="327"/>
                  </a:cubicBezTo>
                  <a:close/>
                  <a:moveTo>
                    <a:pt x="376" y="860"/>
                  </a:moveTo>
                  <a:cubicBezTo>
                    <a:pt x="357" y="860"/>
                    <a:pt x="357" y="860"/>
                    <a:pt x="357" y="860"/>
                  </a:cubicBezTo>
                  <a:cubicBezTo>
                    <a:pt x="343" y="809"/>
                    <a:pt x="343" y="809"/>
                    <a:pt x="343" y="809"/>
                  </a:cubicBezTo>
                  <a:cubicBezTo>
                    <a:pt x="334" y="807"/>
                    <a:pt x="334" y="807"/>
                    <a:pt x="334" y="807"/>
                  </a:cubicBezTo>
                  <a:cubicBezTo>
                    <a:pt x="291" y="799"/>
                    <a:pt x="251" y="782"/>
                    <a:pt x="215" y="758"/>
                  </a:cubicBezTo>
                  <a:cubicBezTo>
                    <a:pt x="207" y="753"/>
                    <a:pt x="207" y="753"/>
                    <a:pt x="207" y="753"/>
                  </a:cubicBezTo>
                  <a:cubicBezTo>
                    <a:pt x="162" y="779"/>
                    <a:pt x="162" y="779"/>
                    <a:pt x="162" y="779"/>
                  </a:cubicBezTo>
                  <a:cubicBezTo>
                    <a:pt x="112" y="729"/>
                    <a:pt x="112" y="729"/>
                    <a:pt x="112" y="729"/>
                  </a:cubicBezTo>
                  <a:cubicBezTo>
                    <a:pt x="138" y="684"/>
                    <a:pt x="138" y="684"/>
                    <a:pt x="138" y="684"/>
                  </a:cubicBezTo>
                  <a:cubicBezTo>
                    <a:pt x="133" y="676"/>
                    <a:pt x="133" y="676"/>
                    <a:pt x="133" y="676"/>
                  </a:cubicBezTo>
                  <a:cubicBezTo>
                    <a:pt x="109" y="640"/>
                    <a:pt x="92" y="600"/>
                    <a:pt x="84" y="557"/>
                  </a:cubicBezTo>
                  <a:cubicBezTo>
                    <a:pt x="82" y="548"/>
                    <a:pt x="82" y="548"/>
                    <a:pt x="82" y="548"/>
                  </a:cubicBezTo>
                  <a:cubicBezTo>
                    <a:pt x="31" y="534"/>
                    <a:pt x="31" y="534"/>
                    <a:pt x="31" y="534"/>
                  </a:cubicBezTo>
                  <a:cubicBezTo>
                    <a:pt x="31" y="464"/>
                    <a:pt x="31" y="464"/>
                    <a:pt x="31" y="464"/>
                  </a:cubicBezTo>
                  <a:cubicBezTo>
                    <a:pt x="82" y="450"/>
                    <a:pt x="82" y="450"/>
                    <a:pt x="82" y="450"/>
                  </a:cubicBezTo>
                  <a:cubicBezTo>
                    <a:pt x="84" y="441"/>
                    <a:pt x="84" y="441"/>
                    <a:pt x="84" y="441"/>
                  </a:cubicBezTo>
                  <a:cubicBezTo>
                    <a:pt x="92" y="398"/>
                    <a:pt x="109" y="358"/>
                    <a:pt x="133" y="322"/>
                  </a:cubicBezTo>
                  <a:cubicBezTo>
                    <a:pt x="138" y="314"/>
                    <a:pt x="138" y="314"/>
                    <a:pt x="138" y="314"/>
                  </a:cubicBezTo>
                  <a:cubicBezTo>
                    <a:pt x="112" y="269"/>
                    <a:pt x="112" y="269"/>
                    <a:pt x="112" y="269"/>
                  </a:cubicBezTo>
                  <a:cubicBezTo>
                    <a:pt x="162" y="219"/>
                    <a:pt x="162" y="219"/>
                    <a:pt x="162" y="219"/>
                  </a:cubicBezTo>
                  <a:cubicBezTo>
                    <a:pt x="207" y="246"/>
                    <a:pt x="207" y="246"/>
                    <a:pt x="207" y="246"/>
                  </a:cubicBezTo>
                  <a:cubicBezTo>
                    <a:pt x="215" y="240"/>
                    <a:pt x="215" y="240"/>
                    <a:pt x="215" y="240"/>
                  </a:cubicBezTo>
                  <a:cubicBezTo>
                    <a:pt x="251" y="216"/>
                    <a:pt x="291" y="199"/>
                    <a:pt x="334" y="191"/>
                  </a:cubicBezTo>
                  <a:cubicBezTo>
                    <a:pt x="343" y="189"/>
                    <a:pt x="343" y="189"/>
                    <a:pt x="343" y="189"/>
                  </a:cubicBezTo>
                  <a:cubicBezTo>
                    <a:pt x="357" y="138"/>
                    <a:pt x="357" y="138"/>
                    <a:pt x="357" y="138"/>
                  </a:cubicBezTo>
                  <a:cubicBezTo>
                    <a:pt x="427" y="138"/>
                    <a:pt x="427" y="138"/>
                    <a:pt x="427" y="138"/>
                  </a:cubicBezTo>
                  <a:cubicBezTo>
                    <a:pt x="441" y="189"/>
                    <a:pt x="441" y="189"/>
                    <a:pt x="441" y="189"/>
                  </a:cubicBezTo>
                  <a:cubicBezTo>
                    <a:pt x="450" y="191"/>
                    <a:pt x="450" y="191"/>
                    <a:pt x="450" y="191"/>
                  </a:cubicBezTo>
                  <a:cubicBezTo>
                    <a:pt x="493" y="199"/>
                    <a:pt x="533" y="216"/>
                    <a:pt x="568" y="240"/>
                  </a:cubicBezTo>
                  <a:cubicBezTo>
                    <a:pt x="574" y="244"/>
                    <a:pt x="574" y="244"/>
                    <a:pt x="574" y="244"/>
                  </a:cubicBezTo>
                  <a:cubicBezTo>
                    <a:pt x="593" y="240"/>
                    <a:pt x="593" y="240"/>
                    <a:pt x="593" y="240"/>
                  </a:cubicBezTo>
                  <a:cubicBezTo>
                    <a:pt x="568" y="278"/>
                    <a:pt x="568" y="278"/>
                    <a:pt x="568" y="278"/>
                  </a:cubicBezTo>
                  <a:cubicBezTo>
                    <a:pt x="519" y="237"/>
                    <a:pt x="460" y="217"/>
                    <a:pt x="392" y="217"/>
                  </a:cubicBezTo>
                  <a:cubicBezTo>
                    <a:pt x="236" y="217"/>
                    <a:pt x="110" y="343"/>
                    <a:pt x="110" y="499"/>
                  </a:cubicBezTo>
                  <a:cubicBezTo>
                    <a:pt x="110" y="654"/>
                    <a:pt x="236" y="781"/>
                    <a:pt x="391" y="781"/>
                  </a:cubicBezTo>
                  <a:cubicBezTo>
                    <a:pt x="401" y="782"/>
                    <a:pt x="484" y="787"/>
                    <a:pt x="560" y="719"/>
                  </a:cubicBezTo>
                  <a:cubicBezTo>
                    <a:pt x="646" y="642"/>
                    <a:pt x="690" y="504"/>
                    <a:pt x="690" y="311"/>
                  </a:cubicBezTo>
                  <a:cubicBezTo>
                    <a:pt x="690" y="295"/>
                    <a:pt x="690" y="295"/>
                    <a:pt x="690" y="295"/>
                  </a:cubicBezTo>
                  <a:cubicBezTo>
                    <a:pt x="594" y="295"/>
                    <a:pt x="594" y="295"/>
                    <a:pt x="594" y="295"/>
                  </a:cubicBezTo>
                  <a:cubicBezTo>
                    <a:pt x="753" y="57"/>
                    <a:pt x="753" y="57"/>
                    <a:pt x="753" y="57"/>
                  </a:cubicBezTo>
                  <a:cubicBezTo>
                    <a:pt x="911" y="295"/>
                    <a:pt x="911" y="295"/>
                    <a:pt x="911" y="295"/>
                  </a:cubicBezTo>
                  <a:cubicBezTo>
                    <a:pt x="815" y="295"/>
                    <a:pt x="815" y="295"/>
                    <a:pt x="815" y="295"/>
                  </a:cubicBezTo>
                  <a:cubicBezTo>
                    <a:pt x="815" y="311"/>
                    <a:pt x="815" y="311"/>
                    <a:pt x="815" y="311"/>
                  </a:cubicBezTo>
                  <a:cubicBezTo>
                    <a:pt x="815" y="502"/>
                    <a:pt x="765" y="647"/>
                    <a:pt x="667" y="742"/>
                  </a:cubicBezTo>
                  <a:cubicBezTo>
                    <a:pt x="542" y="863"/>
                    <a:pt x="378" y="860"/>
                    <a:pt x="376" y="860"/>
                  </a:cubicBezTo>
                  <a:close/>
                  <a:moveTo>
                    <a:pt x="486" y="483"/>
                  </a:moveTo>
                  <a:cubicBezTo>
                    <a:pt x="486" y="730"/>
                    <a:pt x="486" y="730"/>
                    <a:pt x="486" y="730"/>
                  </a:cubicBezTo>
                  <a:cubicBezTo>
                    <a:pt x="475" y="736"/>
                    <a:pt x="464" y="739"/>
                    <a:pt x="455" y="742"/>
                  </a:cubicBezTo>
                  <a:cubicBezTo>
                    <a:pt x="455" y="593"/>
                    <a:pt x="455" y="593"/>
                    <a:pt x="455" y="593"/>
                  </a:cubicBezTo>
                  <a:cubicBezTo>
                    <a:pt x="329" y="593"/>
                    <a:pt x="329" y="593"/>
                    <a:pt x="329" y="593"/>
                  </a:cubicBezTo>
                  <a:cubicBezTo>
                    <a:pt x="329" y="742"/>
                    <a:pt x="329" y="742"/>
                    <a:pt x="329" y="742"/>
                  </a:cubicBezTo>
                  <a:cubicBezTo>
                    <a:pt x="319" y="739"/>
                    <a:pt x="308" y="736"/>
                    <a:pt x="298" y="731"/>
                  </a:cubicBezTo>
                  <a:cubicBezTo>
                    <a:pt x="298" y="515"/>
                    <a:pt x="298" y="515"/>
                    <a:pt x="298" y="515"/>
                  </a:cubicBezTo>
                  <a:cubicBezTo>
                    <a:pt x="172" y="515"/>
                    <a:pt x="172" y="515"/>
                    <a:pt x="172" y="515"/>
                  </a:cubicBezTo>
                  <a:cubicBezTo>
                    <a:pt x="172" y="620"/>
                    <a:pt x="172" y="620"/>
                    <a:pt x="172" y="620"/>
                  </a:cubicBezTo>
                  <a:cubicBezTo>
                    <a:pt x="153" y="584"/>
                    <a:pt x="141" y="543"/>
                    <a:pt x="141" y="499"/>
                  </a:cubicBezTo>
                  <a:cubicBezTo>
                    <a:pt x="141" y="361"/>
                    <a:pt x="254" y="248"/>
                    <a:pt x="392" y="248"/>
                  </a:cubicBezTo>
                  <a:cubicBezTo>
                    <a:pt x="455" y="248"/>
                    <a:pt x="507" y="266"/>
                    <a:pt x="550" y="304"/>
                  </a:cubicBezTo>
                  <a:cubicBezTo>
                    <a:pt x="535" y="327"/>
                    <a:pt x="535" y="327"/>
                    <a:pt x="535" y="327"/>
                  </a:cubicBezTo>
                  <a:cubicBezTo>
                    <a:pt x="658" y="327"/>
                    <a:pt x="658" y="327"/>
                    <a:pt x="658" y="327"/>
                  </a:cubicBezTo>
                  <a:cubicBezTo>
                    <a:pt x="657" y="435"/>
                    <a:pt x="641" y="523"/>
                    <a:pt x="611" y="591"/>
                  </a:cubicBezTo>
                  <a:cubicBezTo>
                    <a:pt x="611" y="483"/>
                    <a:pt x="611" y="483"/>
                    <a:pt x="611" y="483"/>
                  </a:cubicBezTo>
                  <a:lnTo>
                    <a:pt x="486" y="483"/>
                  </a:lnTo>
                  <a:close/>
                  <a:moveTo>
                    <a:pt x="580" y="515"/>
                  </a:moveTo>
                  <a:cubicBezTo>
                    <a:pt x="580" y="648"/>
                    <a:pt x="580" y="648"/>
                    <a:pt x="580" y="648"/>
                  </a:cubicBezTo>
                  <a:cubicBezTo>
                    <a:pt x="568" y="666"/>
                    <a:pt x="554" y="681"/>
                    <a:pt x="540" y="695"/>
                  </a:cubicBezTo>
                  <a:cubicBezTo>
                    <a:pt x="532" y="701"/>
                    <a:pt x="525" y="707"/>
                    <a:pt x="517" y="712"/>
                  </a:cubicBezTo>
                  <a:cubicBezTo>
                    <a:pt x="517" y="515"/>
                    <a:pt x="517" y="515"/>
                    <a:pt x="517" y="515"/>
                  </a:cubicBezTo>
                  <a:lnTo>
                    <a:pt x="580" y="515"/>
                  </a:lnTo>
                  <a:close/>
                  <a:moveTo>
                    <a:pt x="423" y="624"/>
                  </a:moveTo>
                  <a:cubicBezTo>
                    <a:pt x="423" y="749"/>
                    <a:pt x="423" y="749"/>
                    <a:pt x="423" y="749"/>
                  </a:cubicBezTo>
                  <a:cubicBezTo>
                    <a:pt x="405" y="751"/>
                    <a:pt x="394" y="750"/>
                    <a:pt x="394" y="750"/>
                  </a:cubicBezTo>
                  <a:cubicBezTo>
                    <a:pt x="392" y="750"/>
                    <a:pt x="392" y="750"/>
                    <a:pt x="392" y="750"/>
                  </a:cubicBezTo>
                  <a:cubicBezTo>
                    <a:pt x="381" y="750"/>
                    <a:pt x="371" y="749"/>
                    <a:pt x="361" y="748"/>
                  </a:cubicBezTo>
                  <a:cubicBezTo>
                    <a:pt x="361" y="624"/>
                    <a:pt x="361" y="624"/>
                    <a:pt x="361" y="624"/>
                  </a:cubicBezTo>
                  <a:lnTo>
                    <a:pt x="423" y="624"/>
                  </a:lnTo>
                  <a:close/>
                  <a:moveTo>
                    <a:pt x="267" y="546"/>
                  </a:moveTo>
                  <a:cubicBezTo>
                    <a:pt x="267" y="716"/>
                    <a:pt x="267" y="716"/>
                    <a:pt x="267" y="716"/>
                  </a:cubicBezTo>
                  <a:cubicBezTo>
                    <a:pt x="243" y="702"/>
                    <a:pt x="222" y="685"/>
                    <a:pt x="204" y="664"/>
                  </a:cubicBezTo>
                  <a:cubicBezTo>
                    <a:pt x="204" y="546"/>
                    <a:pt x="204" y="546"/>
                    <a:pt x="204" y="546"/>
                  </a:cubicBezTo>
                  <a:lnTo>
                    <a:pt x="267"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0" name="Freeform 28">
              <a:extLst>
                <a:ext uri="{FF2B5EF4-FFF2-40B4-BE49-F238E27FC236}">
                  <a16:creationId xmlns:a16="http://schemas.microsoft.com/office/drawing/2014/main" id="{AEDEBB82-7BE3-4943-A682-753C343BC96E}"/>
                </a:ext>
              </a:extLst>
            </p:cNvPr>
            <p:cNvSpPr>
              <a:spLocks noEditPoints="1"/>
            </p:cNvSpPr>
            <p:nvPr/>
          </p:nvSpPr>
          <p:spPr bwMode="auto">
            <a:xfrm>
              <a:off x="8197850" y="2063750"/>
              <a:ext cx="430213" cy="215900"/>
            </a:xfrm>
            <a:custGeom>
              <a:avLst/>
              <a:gdLst>
                <a:gd name="T0" fmla="*/ 361 w 408"/>
                <a:gd name="T1" fmla="*/ 0 h 204"/>
                <a:gd name="T2" fmla="*/ 314 w 408"/>
                <a:gd name="T3" fmla="*/ 47 h 204"/>
                <a:gd name="T4" fmla="*/ 316 w 408"/>
                <a:gd name="T5" fmla="*/ 59 h 204"/>
                <a:gd name="T6" fmla="*/ 231 w 408"/>
                <a:gd name="T7" fmla="*/ 119 h 204"/>
                <a:gd name="T8" fmla="*/ 204 w 408"/>
                <a:gd name="T9" fmla="*/ 110 h 204"/>
                <a:gd name="T10" fmla="*/ 171 w 408"/>
                <a:gd name="T11" fmla="*/ 123 h 204"/>
                <a:gd name="T12" fmla="*/ 94 w 408"/>
                <a:gd name="T13" fmla="*/ 84 h 204"/>
                <a:gd name="T14" fmla="*/ 94 w 408"/>
                <a:gd name="T15" fmla="*/ 78 h 204"/>
                <a:gd name="T16" fmla="*/ 47 w 408"/>
                <a:gd name="T17" fmla="*/ 31 h 204"/>
                <a:gd name="T18" fmla="*/ 0 w 408"/>
                <a:gd name="T19" fmla="*/ 78 h 204"/>
                <a:gd name="T20" fmla="*/ 47 w 408"/>
                <a:gd name="T21" fmla="*/ 125 h 204"/>
                <a:gd name="T22" fmla="*/ 80 w 408"/>
                <a:gd name="T23" fmla="*/ 112 h 204"/>
                <a:gd name="T24" fmla="*/ 157 w 408"/>
                <a:gd name="T25" fmla="*/ 151 h 204"/>
                <a:gd name="T26" fmla="*/ 157 w 408"/>
                <a:gd name="T27" fmla="*/ 157 h 204"/>
                <a:gd name="T28" fmla="*/ 204 w 408"/>
                <a:gd name="T29" fmla="*/ 204 h 204"/>
                <a:gd name="T30" fmla="*/ 251 w 408"/>
                <a:gd name="T31" fmla="*/ 157 h 204"/>
                <a:gd name="T32" fmla="*/ 249 w 408"/>
                <a:gd name="T33" fmla="*/ 144 h 204"/>
                <a:gd name="T34" fmla="*/ 333 w 408"/>
                <a:gd name="T35" fmla="*/ 85 h 204"/>
                <a:gd name="T36" fmla="*/ 361 w 408"/>
                <a:gd name="T37" fmla="*/ 94 h 204"/>
                <a:gd name="T38" fmla="*/ 408 w 408"/>
                <a:gd name="T39" fmla="*/ 47 h 204"/>
                <a:gd name="T40" fmla="*/ 361 w 408"/>
                <a:gd name="T41" fmla="*/ 0 h 204"/>
                <a:gd name="T42" fmla="*/ 47 w 408"/>
                <a:gd name="T43" fmla="*/ 94 h 204"/>
                <a:gd name="T44" fmla="*/ 31 w 408"/>
                <a:gd name="T45" fmla="*/ 78 h 204"/>
                <a:gd name="T46" fmla="*/ 47 w 408"/>
                <a:gd name="T47" fmla="*/ 63 h 204"/>
                <a:gd name="T48" fmla="*/ 63 w 408"/>
                <a:gd name="T49" fmla="*/ 78 h 204"/>
                <a:gd name="T50" fmla="*/ 47 w 408"/>
                <a:gd name="T51" fmla="*/ 94 h 204"/>
                <a:gd name="T52" fmla="*/ 204 w 408"/>
                <a:gd name="T53" fmla="*/ 172 h 204"/>
                <a:gd name="T54" fmla="*/ 188 w 408"/>
                <a:gd name="T55" fmla="*/ 157 h 204"/>
                <a:gd name="T56" fmla="*/ 204 w 408"/>
                <a:gd name="T57" fmla="*/ 141 h 204"/>
                <a:gd name="T58" fmla="*/ 220 w 408"/>
                <a:gd name="T59" fmla="*/ 157 h 204"/>
                <a:gd name="T60" fmla="*/ 204 w 408"/>
                <a:gd name="T61" fmla="*/ 172 h 204"/>
                <a:gd name="T62" fmla="*/ 361 w 408"/>
                <a:gd name="T63" fmla="*/ 63 h 204"/>
                <a:gd name="T64" fmla="*/ 345 w 408"/>
                <a:gd name="T65" fmla="*/ 47 h 204"/>
                <a:gd name="T66" fmla="*/ 361 w 408"/>
                <a:gd name="T67" fmla="*/ 31 h 204"/>
                <a:gd name="T68" fmla="*/ 376 w 408"/>
                <a:gd name="T69" fmla="*/ 47 h 204"/>
                <a:gd name="T70" fmla="*/ 361 w 408"/>
                <a:gd name="T71" fmla="*/ 6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8" h="204">
                  <a:moveTo>
                    <a:pt x="361" y="0"/>
                  </a:moveTo>
                  <a:cubicBezTo>
                    <a:pt x="335" y="0"/>
                    <a:pt x="314" y="21"/>
                    <a:pt x="314" y="47"/>
                  </a:cubicBezTo>
                  <a:cubicBezTo>
                    <a:pt x="314" y="51"/>
                    <a:pt x="314" y="55"/>
                    <a:pt x="316" y="59"/>
                  </a:cubicBezTo>
                  <a:cubicBezTo>
                    <a:pt x="231" y="119"/>
                    <a:pt x="231" y="119"/>
                    <a:pt x="231" y="119"/>
                  </a:cubicBezTo>
                  <a:cubicBezTo>
                    <a:pt x="223" y="113"/>
                    <a:pt x="214" y="110"/>
                    <a:pt x="204" y="110"/>
                  </a:cubicBezTo>
                  <a:cubicBezTo>
                    <a:pt x="191" y="110"/>
                    <a:pt x="180" y="115"/>
                    <a:pt x="171" y="123"/>
                  </a:cubicBezTo>
                  <a:cubicBezTo>
                    <a:pt x="94" y="84"/>
                    <a:pt x="94" y="84"/>
                    <a:pt x="94" y="84"/>
                  </a:cubicBezTo>
                  <a:cubicBezTo>
                    <a:pt x="94" y="82"/>
                    <a:pt x="94" y="80"/>
                    <a:pt x="94" y="78"/>
                  </a:cubicBezTo>
                  <a:cubicBezTo>
                    <a:pt x="94" y="52"/>
                    <a:pt x="73" y="31"/>
                    <a:pt x="47" y="31"/>
                  </a:cubicBezTo>
                  <a:cubicBezTo>
                    <a:pt x="21" y="31"/>
                    <a:pt x="0" y="52"/>
                    <a:pt x="0" y="78"/>
                  </a:cubicBezTo>
                  <a:cubicBezTo>
                    <a:pt x="0" y="104"/>
                    <a:pt x="21" y="125"/>
                    <a:pt x="47" y="125"/>
                  </a:cubicBezTo>
                  <a:cubicBezTo>
                    <a:pt x="60" y="125"/>
                    <a:pt x="71" y="120"/>
                    <a:pt x="80" y="112"/>
                  </a:cubicBezTo>
                  <a:cubicBezTo>
                    <a:pt x="157" y="151"/>
                    <a:pt x="157" y="151"/>
                    <a:pt x="157" y="151"/>
                  </a:cubicBezTo>
                  <a:cubicBezTo>
                    <a:pt x="157" y="153"/>
                    <a:pt x="157" y="155"/>
                    <a:pt x="157" y="157"/>
                  </a:cubicBezTo>
                  <a:cubicBezTo>
                    <a:pt x="157" y="183"/>
                    <a:pt x="178" y="204"/>
                    <a:pt x="204" y="204"/>
                  </a:cubicBezTo>
                  <a:cubicBezTo>
                    <a:pt x="230" y="204"/>
                    <a:pt x="251" y="183"/>
                    <a:pt x="251" y="157"/>
                  </a:cubicBezTo>
                  <a:cubicBezTo>
                    <a:pt x="251" y="152"/>
                    <a:pt x="250" y="148"/>
                    <a:pt x="249" y="144"/>
                  </a:cubicBezTo>
                  <a:cubicBezTo>
                    <a:pt x="333" y="85"/>
                    <a:pt x="333" y="85"/>
                    <a:pt x="333" y="85"/>
                  </a:cubicBezTo>
                  <a:cubicBezTo>
                    <a:pt x="341" y="91"/>
                    <a:pt x="351" y="94"/>
                    <a:pt x="361" y="94"/>
                  </a:cubicBezTo>
                  <a:cubicBezTo>
                    <a:pt x="387" y="94"/>
                    <a:pt x="408" y="73"/>
                    <a:pt x="408" y="47"/>
                  </a:cubicBezTo>
                  <a:cubicBezTo>
                    <a:pt x="408" y="21"/>
                    <a:pt x="387" y="0"/>
                    <a:pt x="361" y="0"/>
                  </a:cubicBezTo>
                  <a:close/>
                  <a:moveTo>
                    <a:pt x="47" y="94"/>
                  </a:moveTo>
                  <a:cubicBezTo>
                    <a:pt x="39" y="94"/>
                    <a:pt x="31" y="87"/>
                    <a:pt x="31" y="78"/>
                  </a:cubicBezTo>
                  <a:cubicBezTo>
                    <a:pt x="31" y="70"/>
                    <a:pt x="39" y="63"/>
                    <a:pt x="47" y="63"/>
                  </a:cubicBezTo>
                  <a:cubicBezTo>
                    <a:pt x="56" y="63"/>
                    <a:pt x="63" y="70"/>
                    <a:pt x="63" y="78"/>
                  </a:cubicBezTo>
                  <a:cubicBezTo>
                    <a:pt x="63" y="87"/>
                    <a:pt x="56" y="94"/>
                    <a:pt x="47" y="94"/>
                  </a:cubicBezTo>
                  <a:close/>
                  <a:moveTo>
                    <a:pt x="204" y="172"/>
                  </a:moveTo>
                  <a:cubicBezTo>
                    <a:pt x="195" y="172"/>
                    <a:pt x="188" y="165"/>
                    <a:pt x="188" y="157"/>
                  </a:cubicBezTo>
                  <a:cubicBezTo>
                    <a:pt x="188" y="148"/>
                    <a:pt x="195" y="141"/>
                    <a:pt x="204" y="141"/>
                  </a:cubicBezTo>
                  <a:cubicBezTo>
                    <a:pt x="213" y="141"/>
                    <a:pt x="220" y="148"/>
                    <a:pt x="220" y="157"/>
                  </a:cubicBezTo>
                  <a:cubicBezTo>
                    <a:pt x="220" y="165"/>
                    <a:pt x="213" y="172"/>
                    <a:pt x="204" y="172"/>
                  </a:cubicBezTo>
                  <a:close/>
                  <a:moveTo>
                    <a:pt x="361" y="63"/>
                  </a:moveTo>
                  <a:cubicBezTo>
                    <a:pt x="352" y="63"/>
                    <a:pt x="345" y="56"/>
                    <a:pt x="345" y="47"/>
                  </a:cubicBezTo>
                  <a:cubicBezTo>
                    <a:pt x="345" y="38"/>
                    <a:pt x="352" y="31"/>
                    <a:pt x="361" y="31"/>
                  </a:cubicBezTo>
                  <a:cubicBezTo>
                    <a:pt x="369" y="31"/>
                    <a:pt x="376" y="38"/>
                    <a:pt x="376" y="47"/>
                  </a:cubicBezTo>
                  <a:cubicBezTo>
                    <a:pt x="376" y="56"/>
                    <a:pt x="369" y="63"/>
                    <a:pt x="36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1" name="Rectangle 29">
              <a:extLst>
                <a:ext uri="{FF2B5EF4-FFF2-40B4-BE49-F238E27FC236}">
                  <a16:creationId xmlns:a16="http://schemas.microsoft.com/office/drawing/2014/main" id="{B50A422F-2389-434B-8424-72F98B0D6852}"/>
                </a:ext>
              </a:extLst>
            </p:cNvPr>
            <p:cNvSpPr>
              <a:spLocks noChangeArrowheads="1"/>
            </p:cNvSpPr>
            <p:nvPr/>
          </p:nvSpPr>
          <p:spPr bwMode="auto">
            <a:xfrm>
              <a:off x="8578850" y="1698625"/>
              <a:ext cx="31750"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2" name="Rectangle 30">
              <a:extLst>
                <a:ext uri="{FF2B5EF4-FFF2-40B4-BE49-F238E27FC236}">
                  <a16:creationId xmlns:a16="http://schemas.microsoft.com/office/drawing/2014/main" id="{24060D6E-3442-446F-923C-6184C33C9951}"/>
                </a:ext>
              </a:extLst>
            </p:cNvPr>
            <p:cNvSpPr>
              <a:spLocks noChangeArrowheads="1"/>
            </p:cNvSpPr>
            <p:nvPr/>
          </p:nvSpPr>
          <p:spPr bwMode="auto">
            <a:xfrm>
              <a:off x="8578850" y="1765300"/>
              <a:ext cx="31750"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3" name="Rectangle 31">
              <a:extLst>
                <a:ext uri="{FF2B5EF4-FFF2-40B4-BE49-F238E27FC236}">
                  <a16:creationId xmlns:a16="http://schemas.microsoft.com/office/drawing/2014/main" id="{9D1D4086-989D-42DC-B15D-2C4EE336FBA0}"/>
                </a:ext>
              </a:extLst>
            </p:cNvPr>
            <p:cNvSpPr>
              <a:spLocks noChangeArrowheads="1"/>
            </p:cNvSpPr>
            <p:nvPr/>
          </p:nvSpPr>
          <p:spPr bwMode="auto">
            <a:xfrm>
              <a:off x="8610600" y="1731963"/>
              <a:ext cx="33338"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4" name="Rectangle 32">
              <a:extLst>
                <a:ext uri="{FF2B5EF4-FFF2-40B4-BE49-F238E27FC236}">
                  <a16:creationId xmlns:a16="http://schemas.microsoft.com/office/drawing/2014/main" id="{ABB78CDA-603D-43BC-AF68-201CD7741213}"/>
                </a:ext>
              </a:extLst>
            </p:cNvPr>
            <p:cNvSpPr>
              <a:spLocks noChangeArrowheads="1"/>
            </p:cNvSpPr>
            <p:nvPr/>
          </p:nvSpPr>
          <p:spPr bwMode="auto">
            <a:xfrm>
              <a:off x="8543925" y="1731963"/>
              <a:ext cx="34925"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a:extLst>
              <a:ext uri="{FF2B5EF4-FFF2-40B4-BE49-F238E27FC236}">
                <a16:creationId xmlns:a16="http://schemas.microsoft.com/office/drawing/2014/main" id="{7066CDEC-D48C-4B44-BE3F-E4587C3A257A}"/>
              </a:ext>
            </a:extLst>
          </p:cNvPr>
          <p:cNvGrpSpPr/>
          <p:nvPr/>
        </p:nvGrpSpPr>
        <p:grpSpPr>
          <a:xfrm>
            <a:off x="3556194" y="1749237"/>
            <a:ext cx="430069" cy="596723"/>
            <a:chOff x="-447675" y="2074863"/>
            <a:chExt cx="762000" cy="1057276"/>
          </a:xfrm>
          <a:solidFill>
            <a:schemeClr val="accent2"/>
          </a:solidFill>
        </p:grpSpPr>
        <p:sp>
          <p:nvSpPr>
            <p:cNvPr id="46" name="Freeform 12">
              <a:extLst>
                <a:ext uri="{FF2B5EF4-FFF2-40B4-BE49-F238E27FC236}">
                  <a16:creationId xmlns:a16="http://schemas.microsoft.com/office/drawing/2014/main" id="{18192947-B2BC-4F76-AF05-F9E0DE2475E7}"/>
                </a:ext>
              </a:extLst>
            </p:cNvPr>
            <p:cNvSpPr>
              <a:spLocks/>
            </p:cNvSpPr>
            <p:nvPr/>
          </p:nvSpPr>
          <p:spPr bwMode="auto">
            <a:xfrm>
              <a:off x="-209550" y="2867026"/>
              <a:ext cx="263525" cy="265113"/>
            </a:xfrm>
            <a:custGeom>
              <a:avLst/>
              <a:gdLst>
                <a:gd name="T0" fmla="*/ 104 w 831"/>
                <a:gd name="T1" fmla="*/ 0 h 832"/>
                <a:gd name="T2" fmla="*/ 727 w 831"/>
                <a:gd name="T3" fmla="*/ 0 h 832"/>
                <a:gd name="T4" fmla="*/ 747 w 831"/>
                <a:gd name="T5" fmla="*/ 2 h 832"/>
                <a:gd name="T6" fmla="*/ 766 w 831"/>
                <a:gd name="T7" fmla="*/ 8 h 832"/>
                <a:gd name="T8" fmla="*/ 783 w 831"/>
                <a:gd name="T9" fmla="*/ 17 h 832"/>
                <a:gd name="T10" fmla="*/ 799 w 831"/>
                <a:gd name="T11" fmla="*/ 32 h 832"/>
                <a:gd name="T12" fmla="*/ 814 w 831"/>
                <a:gd name="T13" fmla="*/ 48 h 832"/>
                <a:gd name="T14" fmla="*/ 823 w 831"/>
                <a:gd name="T15" fmla="*/ 66 h 832"/>
                <a:gd name="T16" fmla="*/ 829 w 831"/>
                <a:gd name="T17" fmla="*/ 84 h 832"/>
                <a:gd name="T18" fmla="*/ 831 w 831"/>
                <a:gd name="T19" fmla="*/ 105 h 832"/>
                <a:gd name="T20" fmla="*/ 831 w 831"/>
                <a:gd name="T21" fmla="*/ 728 h 832"/>
                <a:gd name="T22" fmla="*/ 829 w 831"/>
                <a:gd name="T23" fmla="*/ 749 h 832"/>
                <a:gd name="T24" fmla="*/ 823 w 831"/>
                <a:gd name="T25" fmla="*/ 767 h 832"/>
                <a:gd name="T26" fmla="*/ 814 w 831"/>
                <a:gd name="T27" fmla="*/ 785 h 832"/>
                <a:gd name="T28" fmla="*/ 799 w 831"/>
                <a:gd name="T29" fmla="*/ 801 h 832"/>
                <a:gd name="T30" fmla="*/ 783 w 831"/>
                <a:gd name="T31" fmla="*/ 814 h 832"/>
                <a:gd name="T32" fmla="*/ 766 w 831"/>
                <a:gd name="T33" fmla="*/ 825 h 832"/>
                <a:gd name="T34" fmla="*/ 747 w 831"/>
                <a:gd name="T35" fmla="*/ 830 h 832"/>
                <a:gd name="T36" fmla="*/ 727 w 831"/>
                <a:gd name="T37" fmla="*/ 832 h 832"/>
                <a:gd name="T38" fmla="*/ 104 w 831"/>
                <a:gd name="T39" fmla="*/ 832 h 832"/>
                <a:gd name="T40" fmla="*/ 83 w 831"/>
                <a:gd name="T41" fmla="*/ 830 h 832"/>
                <a:gd name="T42" fmla="*/ 65 w 831"/>
                <a:gd name="T43" fmla="*/ 825 h 832"/>
                <a:gd name="T44" fmla="*/ 47 w 831"/>
                <a:gd name="T45" fmla="*/ 814 h 832"/>
                <a:gd name="T46" fmla="*/ 31 w 831"/>
                <a:gd name="T47" fmla="*/ 801 h 832"/>
                <a:gd name="T48" fmla="*/ 18 w 831"/>
                <a:gd name="T49" fmla="*/ 785 h 832"/>
                <a:gd name="T50" fmla="*/ 7 w 831"/>
                <a:gd name="T51" fmla="*/ 767 h 832"/>
                <a:gd name="T52" fmla="*/ 2 w 831"/>
                <a:gd name="T53" fmla="*/ 749 h 832"/>
                <a:gd name="T54" fmla="*/ 0 w 831"/>
                <a:gd name="T55" fmla="*/ 728 h 832"/>
                <a:gd name="T56" fmla="*/ 0 w 831"/>
                <a:gd name="T57" fmla="*/ 105 h 832"/>
                <a:gd name="T58" fmla="*/ 2 w 831"/>
                <a:gd name="T59" fmla="*/ 84 h 832"/>
                <a:gd name="T60" fmla="*/ 7 w 831"/>
                <a:gd name="T61" fmla="*/ 66 h 832"/>
                <a:gd name="T62" fmla="*/ 18 w 831"/>
                <a:gd name="T63" fmla="*/ 48 h 832"/>
                <a:gd name="T64" fmla="*/ 31 w 831"/>
                <a:gd name="T65" fmla="*/ 32 h 832"/>
                <a:gd name="T66" fmla="*/ 47 w 831"/>
                <a:gd name="T67" fmla="*/ 18 h 832"/>
                <a:gd name="T68" fmla="*/ 65 w 831"/>
                <a:gd name="T69" fmla="*/ 8 h 832"/>
                <a:gd name="T70" fmla="*/ 83 w 831"/>
                <a:gd name="T71" fmla="*/ 2 h 832"/>
                <a:gd name="T72" fmla="*/ 104 w 831"/>
                <a:gd name="T73"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31" h="832">
                  <a:moveTo>
                    <a:pt x="104" y="0"/>
                  </a:moveTo>
                  <a:lnTo>
                    <a:pt x="727" y="0"/>
                  </a:lnTo>
                  <a:lnTo>
                    <a:pt x="747" y="2"/>
                  </a:lnTo>
                  <a:lnTo>
                    <a:pt x="766" y="8"/>
                  </a:lnTo>
                  <a:lnTo>
                    <a:pt x="783" y="17"/>
                  </a:lnTo>
                  <a:lnTo>
                    <a:pt x="799" y="32"/>
                  </a:lnTo>
                  <a:lnTo>
                    <a:pt x="814" y="48"/>
                  </a:lnTo>
                  <a:lnTo>
                    <a:pt x="823" y="66"/>
                  </a:lnTo>
                  <a:lnTo>
                    <a:pt x="829" y="84"/>
                  </a:lnTo>
                  <a:lnTo>
                    <a:pt x="831" y="105"/>
                  </a:lnTo>
                  <a:lnTo>
                    <a:pt x="831" y="728"/>
                  </a:lnTo>
                  <a:lnTo>
                    <a:pt x="829" y="749"/>
                  </a:lnTo>
                  <a:lnTo>
                    <a:pt x="823" y="767"/>
                  </a:lnTo>
                  <a:lnTo>
                    <a:pt x="814" y="785"/>
                  </a:lnTo>
                  <a:lnTo>
                    <a:pt x="799" y="801"/>
                  </a:lnTo>
                  <a:lnTo>
                    <a:pt x="783" y="814"/>
                  </a:lnTo>
                  <a:lnTo>
                    <a:pt x="766" y="825"/>
                  </a:lnTo>
                  <a:lnTo>
                    <a:pt x="747" y="830"/>
                  </a:lnTo>
                  <a:lnTo>
                    <a:pt x="727" y="832"/>
                  </a:lnTo>
                  <a:lnTo>
                    <a:pt x="104" y="832"/>
                  </a:lnTo>
                  <a:lnTo>
                    <a:pt x="83" y="830"/>
                  </a:lnTo>
                  <a:lnTo>
                    <a:pt x="65" y="825"/>
                  </a:lnTo>
                  <a:lnTo>
                    <a:pt x="47" y="814"/>
                  </a:lnTo>
                  <a:lnTo>
                    <a:pt x="31" y="801"/>
                  </a:lnTo>
                  <a:lnTo>
                    <a:pt x="18" y="785"/>
                  </a:lnTo>
                  <a:lnTo>
                    <a:pt x="7" y="767"/>
                  </a:lnTo>
                  <a:lnTo>
                    <a:pt x="2" y="749"/>
                  </a:lnTo>
                  <a:lnTo>
                    <a:pt x="0" y="728"/>
                  </a:lnTo>
                  <a:lnTo>
                    <a:pt x="0" y="105"/>
                  </a:lnTo>
                  <a:lnTo>
                    <a:pt x="2" y="84"/>
                  </a:lnTo>
                  <a:lnTo>
                    <a:pt x="7" y="66"/>
                  </a:lnTo>
                  <a:lnTo>
                    <a:pt x="18" y="48"/>
                  </a:lnTo>
                  <a:lnTo>
                    <a:pt x="31" y="32"/>
                  </a:lnTo>
                  <a:lnTo>
                    <a:pt x="47" y="18"/>
                  </a:lnTo>
                  <a:lnTo>
                    <a:pt x="65" y="8"/>
                  </a:lnTo>
                  <a:lnTo>
                    <a:pt x="83" y="2"/>
                  </a:lnTo>
                  <a:lnTo>
                    <a:pt x="10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3">
              <a:extLst>
                <a:ext uri="{FF2B5EF4-FFF2-40B4-BE49-F238E27FC236}">
                  <a16:creationId xmlns:a16="http://schemas.microsoft.com/office/drawing/2014/main" id="{6580176B-5A4E-4E69-A53C-787B6B2D762C}"/>
                </a:ext>
              </a:extLst>
            </p:cNvPr>
            <p:cNvSpPr>
              <a:spLocks/>
            </p:cNvSpPr>
            <p:nvPr/>
          </p:nvSpPr>
          <p:spPr bwMode="auto">
            <a:xfrm>
              <a:off x="-447675" y="2074863"/>
              <a:ext cx="762000" cy="739775"/>
            </a:xfrm>
            <a:custGeom>
              <a:avLst/>
              <a:gdLst>
                <a:gd name="T0" fmla="*/ 1387 w 2399"/>
                <a:gd name="T1" fmla="*/ 13 h 2328"/>
                <a:gd name="T2" fmla="*/ 1639 w 2399"/>
                <a:gd name="T3" fmla="*/ 81 h 2328"/>
                <a:gd name="T4" fmla="*/ 1876 w 2399"/>
                <a:gd name="T5" fmla="*/ 197 h 2328"/>
                <a:gd name="T6" fmla="*/ 2072 w 2399"/>
                <a:gd name="T7" fmla="*/ 343 h 2328"/>
                <a:gd name="T8" fmla="*/ 2216 w 2399"/>
                <a:gd name="T9" fmla="*/ 504 h 2328"/>
                <a:gd name="T10" fmla="*/ 2325 w 2399"/>
                <a:gd name="T11" fmla="*/ 694 h 2328"/>
                <a:gd name="T12" fmla="*/ 2388 w 2399"/>
                <a:gd name="T13" fmla="*/ 897 h 2328"/>
                <a:gd name="T14" fmla="*/ 2397 w 2399"/>
                <a:gd name="T15" fmla="*/ 1109 h 2328"/>
                <a:gd name="T16" fmla="*/ 2359 w 2399"/>
                <a:gd name="T17" fmla="*/ 1302 h 2328"/>
                <a:gd name="T18" fmla="*/ 2292 w 2399"/>
                <a:gd name="T19" fmla="*/ 1459 h 2328"/>
                <a:gd name="T20" fmla="*/ 2207 w 2399"/>
                <a:gd name="T21" fmla="*/ 1578 h 2328"/>
                <a:gd name="T22" fmla="*/ 2090 w 2399"/>
                <a:gd name="T23" fmla="*/ 1685 h 2328"/>
                <a:gd name="T24" fmla="*/ 2000 w 2399"/>
                <a:gd name="T25" fmla="*/ 1753 h 2328"/>
                <a:gd name="T26" fmla="*/ 1923 w 2399"/>
                <a:gd name="T27" fmla="*/ 1800 h 2328"/>
                <a:gd name="T28" fmla="*/ 1817 w 2399"/>
                <a:gd name="T29" fmla="*/ 1861 h 2328"/>
                <a:gd name="T30" fmla="*/ 1702 w 2399"/>
                <a:gd name="T31" fmla="*/ 1950 h 2328"/>
                <a:gd name="T32" fmla="*/ 1618 w 2399"/>
                <a:gd name="T33" fmla="*/ 2065 h 2328"/>
                <a:gd name="T34" fmla="*/ 1576 w 2399"/>
                <a:gd name="T35" fmla="*/ 2156 h 2328"/>
                <a:gd name="T36" fmla="*/ 1565 w 2399"/>
                <a:gd name="T37" fmla="*/ 2233 h 2328"/>
                <a:gd name="T38" fmla="*/ 1521 w 2399"/>
                <a:gd name="T39" fmla="*/ 2306 h 2328"/>
                <a:gd name="T40" fmla="*/ 1464 w 2399"/>
                <a:gd name="T41" fmla="*/ 2328 h 2328"/>
                <a:gd name="T42" fmla="*/ 806 w 2399"/>
                <a:gd name="T43" fmla="*/ 2317 h 2328"/>
                <a:gd name="T44" fmla="*/ 760 w 2399"/>
                <a:gd name="T45" fmla="*/ 2248 h 2328"/>
                <a:gd name="T46" fmla="*/ 748 w 2399"/>
                <a:gd name="T47" fmla="*/ 2066 h 2328"/>
                <a:gd name="T48" fmla="*/ 779 w 2399"/>
                <a:gd name="T49" fmla="*/ 1886 h 2328"/>
                <a:gd name="T50" fmla="*/ 872 w 2399"/>
                <a:gd name="T51" fmla="*/ 1714 h 2328"/>
                <a:gd name="T52" fmla="*/ 1033 w 2399"/>
                <a:gd name="T53" fmla="*/ 1544 h 2328"/>
                <a:gd name="T54" fmla="*/ 1221 w 2399"/>
                <a:gd name="T55" fmla="*/ 1411 h 2328"/>
                <a:gd name="T56" fmla="*/ 1397 w 2399"/>
                <a:gd name="T57" fmla="*/ 1321 h 2328"/>
                <a:gd name="T58" fmla="*/ 1506 w 2399"/>
                <a:gd name="T59" fmla="*/ 1232 h 2328"/>
                <a:gd name="T60" fmla="*/ 1555 w 2399"/>
                <a:gd name="T61" fmla="*/ 1145 h 2328"/>
                <a:gd name="T62" fmla="*/ 1571 w 2399"/>
                <a:gd name="T63" fmla="*/ 1034 h 2328"/>
                <a:gd name="T64" fmla="*/ 1541 w 2399"/>
                <a:gd name="T65" fmla="*/ 931 h 2328"/>
                <a:gd name="T66" fmla="*/ 1450 w 2399"/>
                <a:gd name="T67" fmla="*/ 842 h 2328"/>
                <a:gd name="T68" fmla="*/ 1321 w 2399"/>
                <a:gd name="T69" fmla="*/ 779 h 2328"/>
                <a:gd name="T70" fmla="*/ 1171 w 2399"/>
                <a:gd name="T71" fmla="*/ 759 h 2328"/>
                <a:gd name="T72" fmla="*/ 1017 w 2399"/>
                <a:gd name="T73" fmla="*/ 777 h 2328"/>
                <a:gd name="T74" fmla="*/ 891 w 2399"/>
                <a:gd name="T75" fmla="*/ 835 h 2328"/>
                <a:gd name="T76" fmla="*/ 820 w 2399"/>
                <a:gd name="T77" fmla="*/ 896 h 2328"/>
                <a:gd name="T78" fmla="*/ 727 w 2399"/>
                <a:gd name="T79" fmla="*/ 996 h 2328"/>
                <a:gd name="T80" fmla="*/ 613 w 2399"/>
                <a:gd name="T81" fmla="*/ 1134 h 2328"/>
                <a:gd name="T82" fmla="*/ 555 w 2399"/>
                <a:gd name="T83" fmla="*/ 1172 h 2328"/>
                <a:gd name="T84" fmla="*/ 489 w 2399"/>
                <a:gd name="T85" fmla="*/ 1166 h 2328"/>
                <a:gd name="T86" fmla="*/ 27 w 2399"/>
                <a:gd name="T87" fmla="*/ 815 h 2328"/>
                <a:gd name="T88" fmla="*/ 1 w 2399"/>
                <a:gd name="T89" fmla="*/ 764 h 2328"/>
                <a:gd name="T90" fmla="*/ 15 w 2399"/>
                <a:gd name="T91" fmla="*/ 691 h 2328"/>
                <a:gd name="T92" fmla="*/ 174 w 2399"/>
                <a:gd name="T93" fmla="*/ 469 h 2328"/>
                <a:gd name="T94" fmla="*/ 356 w 2399"/>
                <a:gd name="T95" fmla="*/ 289 h 2328"/>
                <a:gd name="T96" fmla="*/ 560 w 2399"/>
                <a:gd name="T97" fmla="*/ 153 h 2328"/>
                <a:gd name="T98" fmla="*/ 788 w 2399"/>
                <a:gd name="T99" fmla="*/ 59 h 2328"/>
                <a:gd name="T100" fmla="*/ 1041 w 2399"/>
                <a:gd name="T101" fmla="*/ 10 h 2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99" h="2328">
                  <a:moveTo>
                    <a:pt x="1220" y="0"/>
                  </a:moveTo>
                  <a:lnTo>
                    <a:pt x="1304" y="3"/>
                  </a:lnTo>
                  <a:lnTo>
                    <a:pt x="1387" y="13"/>
                  </a:lnTo>
                  <a:lnTo>
                    <a:pt x="1471" y="28"/>
                  </a:lnTo>
                  <a:lnTo>
                    <a:pt x="1555" y="51"/>
                  </a:lnTo>
                  <a:lnTo>
                    <a:pt x="1639" y="81"/>
                  </a:lnTo>
                  <a:lnTo>
                    <a:pt x="1721" y="115"/>
                  </a:lnTo>
                  <a:lnTo>
                    <a:pt x="1800" y="154"/>
                  </a:lnTo>
                  <a:lnTo>
                    <a:pt x="1876" y="197"/>
                  </a:lnTo>
                  <a:lnTo>
                    <a:pt x="1949" y="244"/>
                  </a:lnTo>
                  <a:lnTo>
                    <a:pt x="2017" y="296"/>
                  </a:lnTo>
                  <a:lnTo>
                    <a:pt x="2072" y="343"/>
                  </a:lnTo>
                  <a:lnTo>
                    <a:pt x="2123" y="393"/>
                  </a:lnTo>
                  <a:lnTo>
                    <a:pt x="2171" y="446"/>
                  </a:lnTo>
                  <a:lnTo>
                    <a:pt x="2216" y="504"/>
                  </a:lnTo>
                  <a:lnTo>
                    <a:pt x="2256" y="564"/>
                  </a:lnTo>
                  <a:lnTo>
                    <a:pt x="2294" y="627"/>
                  </a:lnTo>
                  <a:lnTo>
                    <a:pt x="2325" y="694"/>
                  </a:lnTo>
                  <a:lnTo>
                    <a:pt x="2352" y="761"/>
                  </a:lnTo>
                  <a:lnTo>
                    <a:pt x="2373" y="829"/>
                  </a:lnTo>
                  <a:lnTo>
                    <a:pt x="2388" y="897"/>
                  </a:lnTo>
                  <a:lnTo>
                    <a:pt x="2396" y="968"/>
                  </a:lnTo>
                  <a:lnTo>
                    <a:pt x="2399" y="1039"/>
                  </a:lnTo>
                  <a:lnTo>
                    <a:pt x="2397" y="1109"/>
                  </a:lnTo>
                  <a:lnTo>
                    <a:pt x="2389" y="1176"/>
                  </a:lnTo>
                  <a:lnTo>
                    <a:pt x="2377" y="1239"/>
                  </a:lnTo>
                  <a:lnTo>
                    <a:pt x="2359" y="1302"/>
                  </a:lnTo>
                  <a:lnTo>
                    <a:pt x="2339" y="1361"/>
                  </a:lnTo>
                  <a:lnTo>
                    <a:pt x="2316" y="1413"/>
                  </a:lnTo>
                  <a:lnTo>
                    <a:pt x="2292" y="1459"/>
                  </a:lnTo>
                  <a:lnTo>
                    <a:pt x="2268" y="1501"/>
                  </a:lnTo>
                  <a:lnTo>
                    <a:pt x="2240" y="1539"/>
                  </a:lnTo>
                  <a:lnTo>
                    <a:pt x="2207" y="1578"/>
                  </a:lnTo>
                  <a:lnTo>
                    <a:pt x="2169" y="1617"/>
                  </a:lnTo>
                  <a:lnTo>
                    <a:pt x="2125" y="1656"/>
                  </a:lnTo>
                  <a:lnTo>
                    <a:pt x="2090" y="1685"/>
                  </a:lnTo>
                  <a:lnTo>
                    <a:pt x="2057" y="1711"/>
                  </a:lnTo>
                  <a:lnTo>
                    <a:pt x="2028" y="1734"/>
                  </a:lnTo>
                  <a:lnTo>
                    <a:pt x="2000" y="1753"/>
                  </a:lnTo>
                  <a:lnTo>
                    <a:pt x="1976" y="1769"/>
                  </a:lnTo>
                  <a:lnTo>
                    <a:pt x="1952" y="1784"/>
                  </a:lnTo>
                  <a:lnTo>
                    <a:pt x="1923" y="1800"/>
                  </a:lnTo>
                  <a:lnTo>
                    <a:pt x="1891" y="1819"/>
                  </a:lnTo>
                  <a:lnTo>
                    <a:pt x="1856" y="1839"/>
                  </a:lnTo>
                  <a:lnTo>
                    <a:pt x="1817" y="1861"/>
                  </a:lnTo>
                  <a:lnTo>
                    <a:pt x="1776" y="1887"/>
                  </a:lnTo>
                  <a:lnTo>
                    <a:pt x="1738" y="1916"/>
                  </a:lnTo>
                  <a:lnTo>
                    <a:pt x="1702" y="1950"/>
                  </a:lnTo>
                  <a:lnTo>
                    <a:pt x="1670" y="1988"/>
                  </a:lnTo>
                  <a:lnTo>
                    <a:pt x="1640" y="2029"/>
                  </a:lnTo>
                  <a:lnTo>
                    <a:pt x="1618" y="2065"/>
                  </a:lnTo>
                  <a:lnTo>
                    <a:pt x="1600" y="2098"/>
                  </a:lnTo>
                  <a:lnTo>
                    <a:pt x="1586" y="2128"/>
                  </a:lnTo>
                  <a:lnTo>
                    <a:pt x="1576" y="2156"/>
                  </a:lnTo>
                  <a:lnTo>
                    <a:pt x="1570" y="2182"/>
                  </a:lnTo>
                  <a:lnTo>
                    <a:pt x="1569" y="2204"/>
                  </a:lnTo>
                  <a:lnTo>
                    <a:pt x="1565" y="2233"/>
                  </a:lnTo>
                  <a:lnTo>
                    <a:pt x="1555" y="2262"/>
                  </a:lnTo>
                  <a:lnTo>
                    <a:pt x="1537" y="2288"/>
                  </a:lnTo>
                  <a:lnTo>
                    <a:pt x="1521" y="2306"/>
                  </a:lnTo>
                  <a:lnTo>
                    <a:pt x="1503" y="2319"/>
                  </a:lnTo>
                  <a:lnTo>
                    <a:pt x="1485" y="2326"/>
                  </a:lnTo>
                  <a:lnTo>
                    <a:pt x="1464" y="2328"/>
                  </a:lnTo>
                  <a:lnTo>
                    <a:pt x="841" y="2328"/>
                  </a:lnTo>
                  <a:lnTo>
                    <a:pt x="823" y="2326"/>
                  </a:lnTo>
                  <a:lnTo>
                    <a:pt x="806" y="2317"/>
                  </a:lnTo>
                  <a:lnTo>
                    <a:pt x="789" y="2302"/>
                  </a:lnTo>
                  <a:lnTo>
                    <a:pt x="775" y="2281"/>
                  </a:lnTo>
                  <a:lnTo>
                    <a:pt x="760" y="2248"/>
                  </a:lnTo>
                  <a:lnTo>
                    <a:pt x="751" y="2216"/>
                  </a:lnTo>
                  <a:lnTo>
                    <a:pt x="748" y="2184"/>
                  </a:lnTo>
                  <a:lnTo>
                    <a:pt x="748" y="2066"/>
                  </a:lnTo>
                  <a:lnTo>
                    <a:pt x="751" y="2005"/>
                  </a:lnTo>
                  <a:lnTo>
                    <a:pt x="761" y="1945"/>
                  </a:lnTo>
                  <a:lnTo>
                    <a:pt x="779" y="1886"/>
                  </a:lnTo>
                  <a:lnTo>
                    <a:pt x="804" y="1828"/>
                  </a:lnTo>
                  <a:lnTo>
                    <a:pt x="834" y="1771"/>
                  </a:lnTo>
                  <a:lnTo>
                    <a:pt x="872" y="1714"/>
                  </a:lnTo>
                  <a:lnTo>
                    <a:pt x="916" y="1660"/>
                  </a:lnTo>
                  <a:lnTo>
                    <a:pt x="974" y="1599"/>
                  </a:lnTo>
                  <a:lnTo>
                    <a:pt x="1033" y="1544"/>
                  </a:lnTo>
                  <a:lnTo>
                    <a:pt x="1094" y="1493"/>
                  </a:lnTo>
                  <a:lnTo>
                    <a:pt x="1157" y="1449"/>
                  </a:lnTo>
                  <a:lnTo>
                    <a:pt x="1221" y="1411"/>
                  </a:lnTo>
                  <a:lnTo>
                    <a:pt x="1288" y="1377"/>
                  </a:lnTo>
                  <a:lnTo>
                    <a:pt x="1345" y="1349"/>
                  </a:lnTo>
                  <a:lnTo>
                    <a:pt x="1397" y="1321"/>
                  </a:lnTo>
                  <a:lnTo>
                    <a:pt x="1440" y="1292"/>
                  </a:lnTo>
                  <a:lnTo>
                    <a:pt x="1477" y="1262"/>
                  </a:lnTo>
                  <a:lnTo>
                    <a:pt x="1506" y="1232"/>
                  </a:lnTo>
                  <a:lnTo>
                    <a:pt x="1526" y="1206"/>
                  </a:lnTo>
                  <a:lnTo>
                    <a:pt x="1542" y="1177"/>
                  </a:lnTo>
                  <a:lnTo>
                    <a:pt x="1555" y="1145"/>
                  </a:lnTo>
                  <a:lnTo>
                    <a:pt x="1564" y="1111"/>
                  </a:lnTo>
                  <a:lnTo>
                    <a:pt x="1569" y="1074"/>
                  </a:lnTo>
                  <a:lnTo>
                    <a:pt x="1571" y="1034"/>
                  </a:lnTo>
                  <a:lnTo>
                    <a:pt x="1568" y="999"/>
                  </a:lnTo>
                  <a:lnTo>
                    <a:pt x="1558" y="964"/>
                  </a:lnTo>
                  <a:lnTo>
                    <a:pt x="1541" y="931"/>
                  </a:lnTo>
                  <a:lnTo>
                    <a:pt x="1518" y="900"/>
                  </a:lnTo>
                  <a:lnTo>
                    <a:pt x="1487" y="871"/>
                  </a:lnTo>
                  <a:lnTo>
                    <a:pt x="1450" y="842"/>
                  </a:lnTo>
                  <a:lnTo>
                    <a:pt x="1409" y="816"/>
                  </a:lnTo>
                  <a:lnTo>
                    <a:pt x="1366" y="796"/>
                  </a:lnTo>
                  <a:lnTo>
                    <a:pt x="1321" y="779"/>
                  </a:lnTo>
                  <a:lnTo>
                    <a:pt x="1272" y="768"/>
                  </a:lnTo>
                  <a:lnTo>
                    <a:pt x="1223" y="761"/>
                  </a:lnTo>
                  <a:lnTo>
                    <a:pt x="1171" y="759"/>
                  </a:lnTo>
                  <a:lnTo>
                    <a:pt x="1116" y="761"/>
                  </a:lnTo>
                  <a:lnTo>
                    <a:pt x="1065" y="767"/>
                  </a:lnTo>
                  <a:lnTo>
                    <a:pt x="1017" y="777"/>
                  </a:lnTo>
                  <a:lnTo>
                    <a:pt x="972" y="793"/>
                  </a:lnTo>
                  <a:lnTo>
                    <a:pt x="930" y="811"/>
                  </a:lnTo>
                  <a:lnTo>
                    <a:pt x="891" y="835"/>
                  </a:lnTo>
                  <a:lnTo>
                    <a:pt x="869" y="851"/>
                  </a:lnTo>
                  <a:lnTo>
                    <a:pt x="846" y="872"/>
                  </a:lnTo>
                  <a:lnTo>
                    <a:pt x="820" y="896"/>
                  </a:lnTo>
                  <a:lnTo>
                    <a:pt x="791" y="925"/>
                  </a:lnTo>
                  <a:lnTo>
                    <a:pt x="760" y="959"/>
                  </a:lnTo>
                  <a:lnTo>
                    <a:pt x="727" y="996"/>
                  </a:lnTo>
                  <a:lnTo>
                    <a:pt x="692" y="1037"/>
                  </a:lnTo>
                  <a:lnTo>
                    <a:pt x="654" y="1083"/>
                  </a:lnTo>
                  <a:lnTo>
                    <a:pt x="613" y="1134"/>
                  </a:lnTo>
                  <a:lnTo>
                    <a:pt x="595" y="1151"/>
                  </a:lnTo>
                  <a:lnTo>
                    <a:pt x="576" y="1165"/>
                  </a:lnTo>
                  <a:lnTo>
                    <a:pt x="555" y="1172"/>
                  </a:lnTo>
                  <a:lnTo>
                    <a:pt x="533" y="1175"/>
                  </a:lnTo>
                  <a:lnTo>
                    <a:pt x="511" y="1173"/>
                  </a:lnTo>
                  <a:lnTo>
                    <a:pt x="489" y="1166"/>
                  </a:lnTo>
                  <a:lnTo>
                    <a:pt x="468" y="1154"/>
                  </a:lnTo>
                  <a:lnTo>
                    <a:pt x="42" y="830"/>
                  </a:lnTo>
                  <a:lnTo>
                    <a:pt x="27" y="815"/>
                  </a:lnTo>
                  <a:lnTo>
                    <a:pt x="14" y="800"/>
                  </a:lnTo>
                  <a:lnTo>
                    <a:pt x="6" y="782"/>
                  </a:lnTo>
                  <a:lnTo>
                    <a:pt x="1" y="764"/>
                  </a:lnTo>
                  <a:lnTo>
                    <a:pt x="0" y="738"/>
                  </a:lnTo>
                  <a:lnTo>
                    <a:pt x="5" y="715"/>
                  </a:lnTo>
                  <a:lnTo>
                    <a:pt x="15" y="691"/>
                  </a:lnTo>
                  <a:lnTo>
                    <a:pt x="66" y="612"/>
                  </a:lnTo>
                  <a:lnTo>
                    <a:pt x="119" y="538"/>
                  </a:lnTo>
                  <a:lnTo>
                    <a:pt x="174" y="469"/>
                  </a:lnTo>
                  <a:lnTo>
                    <a:pt x="232" y="404"/>
                  </a:lnTo>
                  <a:lnTo>
                    <a:pt x="292" y="345"/>
                  </a:lnTo>
                  <a:lnTo>
                    <a:pt x="356" y="289"/>
                  </a:lnTo>
                  <a:lnTo>
                    <a:pt x="422" y="239"/>
                  </a:lnTo>
                  <a:lnTo>
                    <a:pt x="489" y="194"/>
                  </a:lnTo>
                  <a:lnTo>
                    <a:pt x="560" y="153"/>
                  </a:lnTo>
                  <a:lnTo>
                    <a:pt x="634" y="117"/>
                  </a:lnTo>
                  <a:lnTo>
                    <a:pt x="710" y="86"/>
                  </a:lnTo>
                  <a:lnTo>
                    <a:pt x="788" y="59"/>
                  </a:lnTo>
                  <a:lnTo>
                    <a:pt x="870" y="38"/>
                  </a:lnTo>
                  <a:lnTo>
                    <a:pt x="953" y="21"/>
                  </a:lnTo>
                  <a:lnTo>
                    <a:pt x="1041" y="10"/>
                  </a:lnTo>
                  <a:lnTo>
                    <a:pt x="1129" y="3"/>
                  </a:lnTo>
                  <a:lnTo>
                    <a:pt x="122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47">
            <a:extLst>
              <a:ext uri="{FF2B5EF4-FFF2-40B4-BE49-F238E27FC236}">
                <a16:creationId xmlns:a16="http://schemas.microsoft.com/office/drawing/2014/main" id="{9E4F8BD6-39B5-4688-B584-92690ABA074E}"/>
              </a:ext>
            </a:extLst>
          </p:cNvPr>
          <p:cNvGrpSpPr/>
          <p:nvPr/>
        </p:nvGrpSpPr>
        <p:grpSpPr>
          <a:xfrm>
            <a:off x="8101829" y="1681377"/>
            <a:ext cx="666744" cy="732443"/>
            <a:chOff x="244139" y="35035"/>
            <a:chExt cx="4442957" cy="4880760"/>
          </a:xfrm>
          <a:solidFill>
            <a:schemeClr val="accent4"/>
          </a:solidFill>
        </p:grpSpPr>
        <p:sp>
          <p:nvSpPr>
            <p:cNvPr id="49" name="Freeform 47">
              <a:extLst>
                <a:ext uri="{FF2B5EF4-FFF2-40B4-BE49-F238E27FC236}">
                  <a16:creationId xmlns:a16="http://schemas.microsoft.com/office/drawing/2014/main" id="{0B5C4DA1-11F6-4243-8674-6EA539C31C87}"/>
                </a:ext>
              </a:extLst>
            </p:cNvPr>
            <p:cNvSpPr>
              <a:spLocks noEditPoints="1"/>
            </p:cNvSpPr>
            <p:nvPr/>
          </p:nvSpPr>
          <p:spPr bwMode="auto">
            <a:xfrm>
              <a:off x="973825" y="780931"/>
              <a:ext cx="2983585" cy="4134864"/>
            </a:xfrm>
            <a:custGeom>
              <a:avLst/>
              <a:gdLst>
                <a:gd name="T0" fmla="*/ 750 w 2029"/>
                <a:gd name="T1" fmla="*/ 299 h 2800"/>
                <a:gd name="T2" fmla="*/ 479 w 2029"/>
                <a:gd name="T3" fmla="*/ 466 h 2800"/>
                <a:gd name="T4" fmla="*/ 304 w 2029"/>
                <a:gd name="T5" fmla="*/ 723 h 2800"/>
                <a:gd name="T6" fmla="*/ 259 w 2029"/>
                <a:gd name="T7" fmla="*/ 1034 h 2800"/>
                <a:gd name="T8" fmla="*/ 314 w 2029"/>
                <a:gd name="T9" fmla="*/ 1283 h 2800"/>
                <a:gd name="T10" fmla="*/ 414 w 2029"/>
                <a:gd name="T11" fmla="*/ 1472 h 2800"/>
                <a:gd name="T12" fmla="*/ 530 w 2029"/>
                <a:gd name="T13" fmla="*/ 1646 h 2800"/>
                <a:gd name="T14" fmla="*/ 603 w 2029"/>
                <a:gd name="T15" fmla="*/ 1843 h 2800"/>
                <a:gd name="T16" fmla="*/ 647 w 2029"/>
                <a:gd name="T17" fmla="*/ 1978 h 2800"/>
                <a:gd name="T18" fmla="*/ 1346 w 2029"/>
                <a:gd name="T19" fmla="*/ 2011 h 2800"/>
                <a:gd name="T20" fmla="*/ 1421 w 2029"/>
                <a:gd name="T21" fmla="*/ 1912 h 2800"/>
                <a:gd name="T22" fmla="*/ 1460 w 2029"/>
                <a:gd name="T23" fmla="*/ 1721 h 2800"/>
                <a:gd name="T24" fmla="*/ 1570 w 2029"/>
                <a:gd name="T25" fmla="*/ 1538 h 2800"/>
                <a:gd name="T26" fmla="*/ 1678 w 2029"/>
                <a:gd name="T27" fmla="*/ 1364 h 2800"/>
                <a:gd name="T28" fmla="*/ 1756 w 2029"/>
                <a:gd name="T29" fmla="*/ 1143 h 2800"/>
                <a:gd name="T30" fmla="*/ 1760 w 2029"/>
                <a:gd name="T31" fmla="*/ 844 h 2800"/>
                <a:gd name="T32" fmla="*/ 1634 w 2029"/>
                <a:gd name="T33" fmla="*/ 559 h 2800"/>
                <a:gd name="T34" fmla="*/ 1397 w 2029"/>
                <a:gd name="T35" fmla="*/ 352 h 2800"/>
                <a:gd name="T36" fmla="*/ 1084 w 2029"/>
                <a:gd name="T37" fmla="*/ 258 h 2800"/>
                <a:gd name="T38" fmla="*/ 1258 w 2029"/>
                <a:gd name="T39" fmla="*/ 29 h 2800"/>
                <a:gd name="T40" fmla="*/ 1613 w 2029"/>
                <a:gd name="T41" fmla="*/ 188 h 2800"/>
                <a:gd name="T42" fmla="*/ 1877 w 2029"/>
                <a:gd name="T43" fmla="*/ 461 h 2800"/>
                <a:gd name="T44" fmla="*/ 2015 w 2029"/>
                <a:gd name="T45" fmla="*/ 815 h 2800"/>
                <a:gd name="T46" fmla="*/ 2013 w 2029"/>
                <a:gd name="T47" fmla="*/ 1166 h 2800"/>
                <a:gd name="T48" fmla="*/ 1934 w 2029"/>
                <a:gd name="T49" fmla="*/ 1424 h 2800"/>
                <a:gd name="T50" fmla="*/ 1825 w 2029"/>
                <a:gd name="T51" fmla="*/ 1617 h 2800"/>
                <a:gd name="T52" fmla="*/ 1714 w 2029"/>
                <a:gd name="T53" fmla="*/ 1785 h 2800"/>
                <a:gd name="T54" fmla="*/ 1677 w 2029"/>
                <a:gd name="T55" fmla="*/ 1934 h 2800"/>
                <a:gd name="T56" fmla="*/ 1572 w 2029"/>
                <a:gd name="T57" fmla="*/ 2150 h 2800"/>
                <a:gd name="T58" fmla="*/ 1487 w 2029"/>
                <a:gd name="T59" fmla="*/ 2294 h 2800"/>
                <a:gd name="T60" fmla="*/ 1480 w 2029"/>
                <a:gd name="T61" fmla="*/ 2429 h 2800"/>
                <a:gd name="T62" fmla="*/ 1476 w 2029"/>
                <a:gd name="T63" fmla="*/ 2492 h 2800"/>
                <a:gd name="T64" fmla="*/ 1446 w 2029"/>
                <a:gd name="T65" fmla="*/ 2575 h 2800"/>
                <a:gd name="T66" fmla="*/ 1340 w 2029"/>
                <a:gd name="T67" fmla="*/ 2666 h 2800"/>
                <a:gd name="T68" fmla="*/ 1184 w 2029"/>
                <a:gd name="T69" fmla="*/ 2779 h 2800"/>
                <a:gd name="T70" fmla="*/ 891 w 2029"/>
                <a:gd name="T71" fmla="*/ 2798 h 2800"/>
                <a:gd name="T72" fmla="*/ 762 w 2029"/>
                <a:gd name="T73" fmla="*/ 2698 h 2800"/>
                <a:gd name="T74" fmla="*/ 607 w 2029"/>
                <a:gd name="T75" fmla="*/ 2606 h 2800"/>
                <a:gd name="T76" fmla="*/ 556 w 2029"/>
                <a:gd name="T77" fmla="*/ 2509 h 2800"/>
                <a:gd name="T78" fmla="*/ 551 w 2029"/>
                <a:gd name="T79" fmla="*/ 2466 h 2800"/>
                <a:gd name="T80" fmla="*/ 545 w 2029"/>
                <a:gd name="T81" fmla="*/ 2350 h 2800"/>
                <a:gd name="T82" fmla="*/ 538 w 2029"/>
                <a:gd name="T83" fmla="*/ 2221 h 2800"/>
                <a:gd name="T84" fmla="*/ 376 w 2029"/>
                <a:gd name="T85" fmla="*/ 2025 h 2800"/>
                <a:gd name="T86" fmla="*/ 340 w 2029"/>
                <a:gd name="T87" fmla="*/ 1839 h 2800"/>
                <a:gd name="T88" fmla="*/ 248 w 2029"/>
                <a:gd name="T89" fmla="*/ 1682 h 2800"/>
                <a:gd name="T90" fmla="*/ 138 w 2029"/>
                <a:gd name="T91" fmla="*/ 1508 h 2800"/>
                <a:gd name="T92" fmla="*/ 41 w 2029"/>
                <a:gd name="T93" fmla="*/ 1278 h 2800"/>
                <a:gd name="T94" fmla="*/ 0 w 2029"/>
                <a:gd name="T95" fmla="*/ 973 h 2800"/>
                <a:gd name="T96" fmla="*/ 80 w 2029"/>
                <a:gd name="T97" fmla="*/ 595 h 2800"/>
                <a:gd name="T98" fmla="*/ 298 w 2029"/>
                <a:gd name="T99" fmla="*/ 286 h 2800"/>
                <a:gd name="T100" fmla="*/ 621 w 2029"/>
                <a:gd name="T101" fmla="*/ 77 h 2800"/>
                <a:gd name="T102" fmla="*/ 1014 w 2029"/>
                <a:gd name="T103"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29" h="2800">
                  <a:moveTo>
                    <a:pt x="1014" y="255"/>
                  </a:moveTo>
                  <a:lnTo>
                    <a:pt x="945" y="258"/>
                  </a:lnTo>
                  <a:lnTo>
                    <a:pt x="878" y="266"/>
                  </a:lnTo>
                  <a:lnTo>
                    <a:pt x="813" y="281"/>
                  </a:lnTo>
                  <a:lnTo>
                    <a:pt x="750" y="299"/>
                  </a:lnTo>
                  <a:lnTo>
                    <a:pt x="690" y="324"/>
                  </a:lnTo>
                  <a:lnTo>
                    <a:pt x="632" y="354"/>
                  </a:lnTo>
                  <a:lnTo>
                    <a:pt x="578" y="387"/>
                  </a:lnTo>
                  <a:lnTo>
                    <a:pt x="527" y="424"/>
                  </a:lnTo>
                  <a:lnTo>
                    <a:pt x="479" y="466"/>
                  </a:lnTo>
                  <a:lnTo>
                    <a:pt x="435" y="511"/>
                  </a:lnTo>
                  <a:lnTo>
                    <a:pt x="396" y="559"/>
                  </a:lnTo>
                  <a:lnTo>
                    <a:pt x="361" y="611"/>
                  </a:lnTo>
                  <a:lnTo>
                    <a:pt x="330" y="666"/>
                  </a:lnTo>
                  <a:lnTo>
                    <a:pt x="304" y="723"/>
                  </a:lnTo>
                  <a:lnTo>
                    <a:pt x="284" y="783"/>
                  </a:lnTo>
                  <a:lnTo>
                    <a:pt x="270" y="844"/>
                  </a:lnTo>
                  <a:lnTo>
                    <a:pt x="260" y="908"/>
                  </a:lnTo>
                  <a:lnTo>
                    <a:pt x="257" y="973"/>
                  </a:lnTo>
                  <a:lnTo>
                    <a:pt x="259" y="1034"/>
                  </a:lnTo>
                  <a:lnTo>
                    <a:pt x="264" y="1090"/>
                  </a:lnTo>
                  <a:lnTo>
                    <a:pt x="273" y="1143"/>
                  </a:lnTo>
                  <a:lnTo>
                    <a:pt x="284" y="1193"/>
                  </a:lnTo>
                  <a:lnTo>
                    <a:pt x="298" y="1240"/>
                  </a:lnTo>
                  <a:lnTo>
                    <a:pt x="314" y="1283"/>
                  </a:lnTo>
                  <a:lnTo>
                    <a:pt x="331" y="1325"/>
                  </a:lnTo>
                  <a:lnTo>
                    <a:pt x="351" y="1364"/>
                  </a:lnTo>
                  <a:lnTo>
                    <a:pt x="371" y="1402"/>
                  </a:lnTo>
                  <a:lnTo>
                    <a:pt x="393" y="1437"/>
                  </a:lnTo>
                  <a:lnTo>
                    <a:pt x="414" y="1472"/>
                  </a:lnTo>
                  <a:lnTo>
                    <a:pt x="437" y="1505"/>
                  </a:lnTo>
                  <a:lnTo>
                    <a:pt x="458" y="1537"/>
                  </a:lnTo>
                  <a:lnTo>
                    <a:pt x="483" y="1573"/>
                  </a:lnTo>
                  <a:lnTo>
                    <a:pt x="507" y="1610"/>
                  </a:lnTo>
                  <a:lnTo>
                    <a:pt x="530" y="1646"/>
                  </a:lnTo>
                  <a:lnTo>
                    <a:pt x="551" y="1683"/>
                  </a:lnTo>
                  <a:lnTo>
                    <a:pt x="569" y="1721"/>
                  </a:lnTo>
                  <a:lnTo>
                    <a:pt x="584" y="1760"/>
                  </a:lnTo>
                  <a:lnTo>
                    <a:pt x="595" y="1800"/>
                  </a:lnTo>
                  <a:lnTo>
                    <a:pt x="603" y="1843"/>
                  </a:lnTo>
                  <a:lnTo>
                    <a:pt x="605" y="1888"/>
                  </a:lnTo>
                  <a:lnTo>
                    <a:pt x="608" y="1912"/>
                  </a:lnTo>
                  <a:lnTo>
                    <a:pt x="617" y="1936"/>
                  </a:lnTo>
                  <a:lnTo>
                    <a:pt x="630" y="1958"/>
                  </a:lnTo>
                  <a:lnTo>
                    <a:pt x="647" y="1978"/>
                  </a:lnTo>
                  <a:lnTo>
                    <a:pt x="665" y="1996"/>
                  </a:lnTo>
                  <a:lnTo>
                    <a:pt x="683" y="2011"/>
                  </a:lnTo>
                  <a:lnTo>
                    <a:pt x="701" y="2025"/>
                  </a:lnTo>
                  <a:lnTo>
                    <a:pt x="1328" y="2025"/>
                  </a:lnTo>
                  <a:lnTo>
                    <a:pt x="1346" y="2011"/>
                  </a:lnTo>
                  <a:lnTo>
                    <a:pt x="1364" y="1996"/>
                  </a:lnTo>
                  <a:lnTo>
                    <a:pt x="1383" y="1978"/>
                  </a:lnTo>
                  <a:lnTo>
                    <a:pt x="1399" y="1958"/>
                  </a:lnTo>
                  <a:lnTo>
                    <a:pt x="1412" y="1936"/>
                  </a:lnTo>
                  <a:lnTo>
                    <a:pt x="1421" y="1912"/>
                  </a:lnTo>
                  <a:lnTo>
                    <a:pt x="1424" y="1888"/>
                  </a:lnTo>
                  <a:lnTo>
                    <a:pt x="1426" y="1843"/>
                  </a:lnTo>
                  <a:lnTo>
                    <a:pt x="1434" y="1800"/>
                  </a:lnTo>
                  <a:lnTo>
                    <a:pt x="1445" y="1760"/>
                  </a:lnTo>
                  <a:lnTo>
                    <a:pt x="1460" y="1721"/>
                  </a:lnTo>
                  <a:lnTo>
                    <a:pt x="1478" y="1684"/>
                  </a:lnTo>
                  <a:lnTo>
                    <a:pt x="1498" y="1646"/>
                  </a:lnTo>
                  <a:lnTo>
                    <a:pt x="1520" y="1610"/>
                  </a:lnTo>
                  <a:lnTo>
                    <a:pt x="1545" y="1574"/>
                  </a:lnTo>
                  <a:lnTo>
                    <a:pt x="1570" y="1538"/>
                  </a:lnTo>
                  <a:lnTo>
                    <a:pt x="1592" y="1506"/>
                  </a:lnTo>
                  <a:lnTo>
                    <a:pt x="1614" y="1473"/>
                  </a:lnTo>
                  <a:lnTo>
                    <a:pt x="1636" y="1438"/>
                  </a:lnTo>
                  <a:lnTo>
                    <a:pt x="1658" y="1402"/>
                  </a:lnTo>
                  <a:lnTo>
                    <a:pt x="1678" y="1364"/>
                  </a:lnTo>
                  <a:lnTo>
                    <a:pt x="1698" y="1325"/>
                  </a:lnTo>
                  <a:lnTo>
                    <a:pt x="1715" y="1283"/>
                  </a:lnTo>
                  <a:lnTo>
                    <a:pt x="1731" y="1240"/>
                  </a:lnTo>
                  <a:lnTo>
                    <a:pt x="1745" y="1193"/>
                  </a:lnTo>
                  <a:lnTo>
                    <a:pt x="1756" y="1143"/>
                  </a:lnTo>
                  <a:lnTo>
                    <a:pt x="1765" y="1090"/>
                  </a:lnTo>
                  <a:lnTo>
                    <a:pt x="1770" y="1034"/>
                  </a:lnTo>
                  <a:lnTo>
                    <a:pt x="1772" y="973"/>
                  </a:lnTo>
                  <a:lnTo>
                    <a:pt x="1769" y="908"/>
                  </a:lnTo>
                  <a:lnTo>
                    <a:pt x="1760" y="844"/>
                  </a:lnTo>
                  <a:lnTo>
                    <a:pt x="1745" y="782"/>
                  </a:lnTo>
                  <a:lnTo>
                    <a:pt x="1725" y="723"/>
                  </a:lnTo>
                  <a:lnTo>
                    <a:pt x="1700" y="666"/>
                  </a:lnTo>
                  <a:lnTo>
                    <a:pt x="1668" y="610"/>
                  </a:lnTo>
                  <a:lnTo>
                    <a:pt x="1634" y="559"/>
                  </a:lnTo>
                  <a:lnTo>
                    <a:pt x="1594" y="511"/>
                  </a:lnTo>
                  <a:lnTo>
                    <a:pt x="1550" y="466"/>
                  </a:lnTo>
                  <a:lnTo>
                    <a:pt x="1503" y="424"/>
                  </a:lnTo>
                  <a:lnTo>
                    <a:pt x="1451" y="386"/>
                  </a:lnTo>
                  <a:lnTo>
                    <a:pt x="1397" y="352"/>
                  </a:lnTo>
                  <a:lnTo>
                    <a:pt x="1339" y="324"/>
                  </a:lnTo>
                  <a:lnTo>
                    <a:pt x="1278" y="299"/>
                  </a:lnTo>
                  <a:lnTo>
                    <a:pt x="1216" y="281"/>
                  </a:lnTo>
                  <a:lnTo>
                    <a:pt x="1151" y="266"/>
                  </a:lnTo>
                  <a:lnTo>
                    <a:pt x="1084" y="258"/>
                  </a:lnTo>
                  <a:lnTo>
                    <a:pt x="1014" y="255"/>
                  </a:lnTo>
                  <a:close/>
                  <a:moveTo>
                    <a:pt x="1014" y="0"/>
                  </a:moveTo>
                  <a:lnTo>
                    <a:pt x="1097" y="3"/>
                  </a:lnTo>
                  <a:lnTo>
                    <a:pt x="1179" y="13"/>
                  </a:lnTo>
                  <a:lnTo>
                    <a:pt x="1258" y="29"/>
                  </a:lnTo>
                  <a:lnTo>
                    <a:pt x="1335" y="50"/>
                  </a:lnTo>
                  <a:lnTo>
                    <a:pt x="1408" y="77"/>
                  </a:lnTo>
                  <a:lnTo>
                    <a:pt x="1480" y="109"/>
                  </a:lnTo>
                  <a:lnTo>
                    <a:pt x="1548" y="147"/>
                  </a:lnTo>
                  <a:lnTo>
                    <a:pt x="1613" y="188"/>
                  </a:lnTo>
                  <a:lnTo>
                    <a:pt x="1673" y="235"/>
                  </a:lnTo>
                  <a:lnTo>
                    <a:pt x="1731" y="286"/>
                  </a:lnTo>
                  <a:lnTo>
                    <a:pt x="1783" y="340"/>
                  </a:lnTo>
                  <a:lnTo>
                    <a:pt x="1833" y="399"/>
                  </a:lnTo>
                  <a:lnTo>
                    <a:pt x="1877" y="461"/>
                  </a:lnTo>
                  <a:lnTo>
                    <a:pt x="1915" y="526"/>
                  </a:lnTo>
                  <a:lnTo>
                    <a:pt x="1949" y="595"/>
                  </a:lnTo>
                  <a:lnTo>
                    <a:pt x="1976" y="667"/>
                  </a:lnTo>
                  <a:lnTo>
                    <a:pt x="1999" y="739"/>
                  </a:lnTo>
                  <a:lnTo>
                    <a:pt x="2015" y="815"/>
                  </a:lnTo>
                  <a:lnTo>
                    <a:pt x="2025" y="893"/>
                  </a:lnTo>
                  <a:lnTo>
                    <a:pt x="2029" y="973"/>
                  </a:lnTo>
                  <a:lnTo>
                    <a:pt x="2026" y="1041"/>
                  </a:lnTo>
                  <a:lnTo>
                    <a:pt x="2021" y="1105"/>
                  </a:lnTo>
                  <a:lnTo>
                    <a:pt x="2013" y="1166"/>
                  </a:lnTo>
                  <a:lnTo>
                    <a:pt x="2001" y="1224"/>
                  </a:lnTo>
                  <a:lnTo>
                    <a:pt x="1988" y="1278"/>
                  </a:lnTo>
                  <a:lnTo>
                    <a:pt x="1972" y="1329"/>
                  </a:lnTo>
                  <a:lnTo>
                    <a:pt x="1953" y="1378"/>
                  </a:lnTo>
                  <a:lnTo>
                    <a:pt x="1934" y="1424"/>
                  </a:lnTo>
                  <a:lnTo>
                    <a:pt x="1913" y="1466"/>
                  </a:lnTo>
                  <a:lnTo>
                    <a:pt x="1892" y="1507"/>
                  </a:lnTo>
                  <a:lnTo>
                    <a:pt x="1869" y="1546"/>
                  </a:lnTo>
                  <a:lnTo>
                    <a:pt x="1847" y="1583"/>
                  </a:lnTo>
                  <a:lnTo>
                    <a:pt x="1825" y="1617"/>
                  </a:lnTo>
                  <a:lnTo>
                    <a:pt x="1803" y="1649"/>
                  </a:lnTo>
                  <a:lnTo>
                    <a:pt x="1781" y="1681"/>
                  </a:lnTo>
                  <a:lnTo>
                    <a:pt x="1756" y="1719"/>
                  </a:lnTo>
                  <a:lnTo>
                    <a:pt x="1733" y="1753"/>
                  </a:lnTo>
                  <a:lnTo>
                    <a:pt x="1714" y="1785"/>
                  </a:lnTo>
                  <a:lnTo>
                    <a:pt x="1700" y="1813"/>
                  </a:lnTo>
                  <a:lnTo>
                    <a:pt x="1689" y="1839"/>
                  </a:lnTo>
                  <a:lnTo>
                    <a:pt x="1682" y="1864"/>
                  </a:lnTo>
                  <a:lnTo>
                    <a:pt x="1680" y="1888"/>
                  </a:lnTo>
                  <a:lnTo>
                    <a:pt x="1677" y="1934"/>
                  </a:lnTo>
                  <a:lnTo>
                    <a:pt x="1667" y="1980"/>
                  </a:lnTo>
                  <a:lnTo>
                    <a:pt x="1652" y="2025"/>
                  </a:lnTo>
                  <a:lnTo>
                    <a:pt x="1630" y="2068"/>
                  </a:lnTo>
                  <a:lnTo>
                    <a:pt x="1604" y="2110"/>
                  </a:lnTo>
                  <a:lnTo>
                    <a:pt x="1572" y="2150"/>
                  </a:lnTo>
                  <a:lnTo>
                    <a:pt x="1534" y="2187"/>
                  </a:lnTo>
                  <a:lnTo>
                    <a:pt x="1491" y="2221"/>
                  </a:lnTo>
                  <a:lnTo>
                    <a:pt x="1490" y="2242"/>
                  </a:lnTo>
                  <a:lnTo>
                    <a:pt x="1489" y="2267"/>
                  </a:lnTo>
                  <a:lnTo>
                    <a:pt x="1487" y="2294"/>
                  </a:lnTo>
                  <a:lnTo>
                    <a:pt x="1486" y="2322"/>
                  </a:lnTo>
                  <a:lnTo>
                    <a:pt x="1484" y="2350"/>
                  </a:lnTo>
                  <a:lnTo>
                    <a:pt x="1483" y="2378"/>
                  </a:lnTo>
                  <a:lnTo>
                    <a:pt x="1481" y="2405"/>
                  </a:lnTo>
                  <a:lnTo>
                    <a:pt x="1480" y="2429"/>
                  </a:lnTo>
                  <a:lnTo>
                    <a:pt x="1479" y="2449"/>
                  </a:lnTo>
                  <a:lnTo>
                    <a:pt x="1478" y="2466"/>
                  </a:lnTo>
                  <a:lnTo>
                    <a:pt x="1478" y="2476"/>
                  </a:lnTo>
                  <a:lnTo>
                    <a:pt x="1476" y="2479"/>
                  </a:lnTo>
                  <a:lnTo>
                    <a:pt x="1476" y="2492"/>
                  </a:lnTo>
                  <a:lnTo>
                    <a:pt x="1474" y="2506"/>
                  </a:lnTo>
                  <a:lnTo>
                    <a:pt x="1470" y="2522"/>
                  </a:lnTo>
                  <a:lnTo>
                    <a:pt x="1465" y="2539"/>
                  </a:lnTo>
                  <a:lnTo>
                    <a:pt x="1457" y="2557"/>
                  </a:lnTo>
                  <a:lnTo>
                    <a:pt x="1446" y="2575"/>
                  </a:lnTo>
                  <a:lnTo>
                    <a:pt x="1432" y="2594"/>
                  </a:lnTo>
                  <a:lnTo>
                    <a:pt x="1416" y="2613"/>
                  </a:lnTo>
                  <a:lnTo>
                    <a:pt x="1395" y="2631"/>
                  </a:lnTo>
                  <a:lnTo>
                    <a:pt x="1370" y="2650"/>
                  </a:lnTo>
                  <a:lnTo>
                    <a:pt x="1340" y="2666"/>
                  </a:lnTo>
                  <a:lnTo>
                    <a:pt x="1307" y="2683"/>
                  </a:lnTo>
                  <a:lnTo>
                    <a:pt x="1267" y="2698"/>
                  </a:lnTo>
                  <a:lnTo>
                    <a:pt x="1244" y="2727"/>
                  </a:lnTo>
                  <a:lnTo>
                    <a:pt x="1216" y="2754"/>
                  </a:lnTo>
                  <a:lnTo>
                    <a:pt x="1184" y="2779"/>
                  </a:lnTo>
                  <a:lnTo>
                    <a:pt x="1162" y="2790"/>
                  </a:lnTo>
                  <a:lnTo>
                    <a:pt x="1138" y="2798"/>
                  </a:lnTo>
                  <a:lnTo>
                    <a:pt x="1113" y="2800"/>
                  </a:lnTo>
                  <a:lnTo>
                    <a:pt x="916" y="2800"/>
                  </a:lnTo>
                  <a:lnTo>
                    <a:pt x="891" y="2798"/>
                  </a:lnTo>
                  <a:lnTo>
                    <a:pt x="867" y="2790"/>
                  </a:lnTo>
                  <a:lnTo>
                    <a:pt x="845" y="2779"/>
                  </a:lnTo>
                  <a:lnTo>
                    <a:pt x="813" y="2754"/>
                  </a:lnTo>
                  <a:lnTo>
                    <a:pt x="785" y="2727"/>
                  </a:lnTo>
                  <a:lnTo>
                    <a:pt x="762" y="2698"/>
                  </a:lnTo>
                  <a:lnTo>
                    <a:pt x="720" y="2681"/>
                  </a:lnTo>
                  <a:lnTo>
                    <a:pt x="684" y="2664"/>
                  </a:lnTo>
                  <a:lnTo>
                    <a:pt x="653" y="2646"/>
                  </a:lnTo>
                  <a:lnTo>
                    <a:pt x="628" y="2626"/>
                  </a:lnTo>
                  <a:lnTo>
                    <a:pt x="607" y="2606"/>
                  </a:lnTo>
                  <a:lnTo>
                    <a:pt x="590" y="2585"/>
                  </a:lnTo>
                  <a:lnTo>
                    <a:pt x="578" y="2566"/>
                  </a:lnTo>
                  <a:lnTo>
                    <a:pt x="567" y="2546"/>
                  </a:lnTo>
                  <a:lnTo>
                    <a:pt x="561" y="2527"/>
                  </a:lnTo>
                  <a:lnTo>
                    <a:pt x="556" y="2509"/>
                  </a:lnTo>
                  <a:lnTo>
                    <a:pt x="554" y="2494"/>
                  </a:lnTo>
                  <a:lnTo>
                    <a:pt x="552" y="2479"/>
                  </a:lnTo>
                  <a:lnTo>
                    <a:pt x="552" y="2479"/>
                  </a:lnTo>
                  <a:lnTo>
                    <a:pt x="552" y="2476"/>
                  </a:lnTo>
                  <a:lnTo>
                    <a:pt x="551" y="2466"/>
                  </a:lnTo>
                  <a:lnTo>
                    <a:pt x="550" y="2449"/>
                  </a:lnTo>
                  <a:lnTo>
                    <a:pt x="549" y="2429"/>
                  </a:lnTo>
                  <a:lnTo>
                    <a:pt x="548" y="2405"/>
                  </a:lnTo>
                  <a:lnTo>
                    <a:pt x="546" y="2378"/>
                  </a:lnTo>
                  <a:lnTo>
                    <a:pt x="545" y="2350"/>
                  </a:lnTo>
                  <a:lnTo>
                    <a:pt x="543" y="2322"/>
                  </a:lnTo>
                  <a:lnTo>
                    <a:pt x="542" y="2294"/>
                  </a:lnTo>
                  <a:lnTo>
                    <a:pt x="540" y="2267"/>
                  </a:lnTo>
                  <a:lnTo>
                    <a:pt x="539" y="2242"/>
                  </a:lnTo>
                  <a:lnTo>
                    <a:pt x="538" y="2221"/>
                  </a:lnTo>
                  <a:lnTo>
                    <a:pt x="495" y="2187"/>
                  </a:lnTo>
                  <a:lnTo>
                    <a:pt x="457" y="2150"/>
                  </a:lnTo>
                  <a:lnTo>
                    <a:pt x="425" y="2110"/>
                  </a:lnTo>
                  <a:lnTo>
                    <a:pt x="398" y="2068"/>
                  </a:lnTo>
                  <a:lnTo>
                    <a:pt x="376" y="2025"/>
                  </a:lnTo>
                  <a:lnTo>
                    <a:pt x="362" y="1980"/>
                  </a:lnTo>
                  <a:lnTo>
                    <a:pt x="352" y="1934"/>
                  </a:lnTo>
                  <a:lnTo>
                    <a:pt x="349" y="1888"/>
                  </a:lnTo>
                  <a:lnTo>
                    <a:pt x="347" y="1864"/>
                  </a:lnTo>
                  <a:lnTo>
                    <a:pt x="340" y="1839"/>
                  </a:lnTo>
                  <a:lnTo>
                    <a:pt x="329" y="1813"/>
                  </a:lnTo>
                  <a:lnTo>
                    <a:pt x="315" y="1785"/>
                  </a:lnTo>
                  <a:lnTo>
                    <a:pt x="296" y="1753"/>
                  </a:lnTo>
                  <a:lnTo>
                    <a:pt x="274" y="1719"/>
                  </a:lnTo>
                  <a:lnTo>
                    <a:pt x="248" y="1682"/>
                  </a:lnTo>
                  <a:lnTo>
                    <a:pt x="227" y="1650"/>
                  </a:lnTo>
                  <a:lnTo>
                    <a:pt x="205" y="1617"/>
                  </a:lnTo>
                  <a:lnTo>
                    <a:pt x="182" y="1583"/>
                  </a:lnTo>
                  <a:lnTo>
                    <a:pt x="160" y="1546"/>
                  </a:lnTo>
                  <a:lnTo>
                    <a:pt x="138" y="1508"/>
                  </a:lnTo>
                  <a:lnTo>
                    <a:pt x="116" y="1466"/>
                  </a:lnTo>
                  <a:lnTo>
                    <a:pt x="95" y="1424"/>
                  </a:lnTo>
                  <a:lnTo>
                    <a:pt x="76" y="1378"/>
                  </a:lnTo>
                  <a:lnTo>
                    <a:pt x="57" y="1329"/>
                  </a:lnTo>
                  <a:lnTo>
                    <a:pt x="41" y="1278"/>
                  </a:lnTo>
                  <a:lnTo>
                    <a:pt x="28" y="1224"/>
                  </a:lnTo>
                  <a:lnTo>
                    <a:pt x="16" y="1166"/>
                  </a:lnTo>
                  <a:lnTo>
                    <a:pt x="8" y="1105"/>
                  </a:lnTo>
                  <a:lnTo>
                    <a:pt x="2" y="1041"/>
                  </a:lnTo>
                  <a:lnTo>
                    <a:pt x="0" y="973"/>
                  </a:lnTo>
                  <a:lnTo>
                    <a:pt x="4" y="893"/>
                  </a:lnTo>
                  <a:lnTo>
                    <a:pt x="14" y="815"/>
                  </a:lnTo>
                  <a:lnTo>
                    <a:pt x="30" y="739"/>
                  </a:lnTo>
                  <a:lnTo>
                    <a:pt x="53" y="667"/>
                  </a:lnTo>
                  <a:lnTo>
                    <a:pt x="80" y="595"/>
                  </a:lnTo>
                  <a:lnTo>
                    <a:pt x="114" y="526"/>
                  </a:lnTo>
                  <a:lnTo>
                    <a:pt x="152" y="461"/>
                  </a:lnTo>
                  <a:lnTo>
                    <a:pt x="196" y="399"/>
                  </a:lnTo>
                  <a:lnTo>
                    <a:pt x="246" y="340"/>
                  </a:lnTo>
                  <a:lnTo>
                    <a:pt x="298" y="286"/>
                  </a:lnTo>
                  <a:lnTo>
                    <a:pt x="356" y="235"/>
                  </a:lnTo>
                  <a:lnTo>
                    <a:pt x="416" y="188"/>
                  </a:lnTo>
                  <a:lnTo>
                    <a:pt x="481" y="147"/>
                  </a:lnTo>
                  <a:lnTo>
                    <a:pt x="549" y="109"/>
                  </a:lnTo>
                  <a:lnTo>
                    <a:pt x="621" y="77"/>
                  </a:lnTo>
                  <a:lnTo>
                    <a:pt x="695" y="50"/>
                  </a:lnTo>
                  <a:lnTo>
                    <a:pt x="771" y="29"/>
                  </a:lnTo>
                  <a:lnTo>
                    <a:pt x="850" y="13"/>
                  </a:lnTo>
                  <a:lnTo>
                    <a:pt x="932" y="3"/>
                  </a:lnTo>
                  <a:lnTo>
                    <a:pt x="101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48">
              <a:extLst>
                <a:ext uri="{FF2B5EF4-FFF2-40B4-BE49-F238E27FC236}">
                  <a16:creationId xmlns:a16="http://schemas.microsoft.com/office/drawing/2014/main" id="{A000ACDB-C1A2-4E89-BF84-D192FC4E9442}"/>
                </a:ext>
              </a:extLst>
            </p:cNvPr>
            <p:cNvSpPr>
              <a:spLocks/>
            </p:cNvSpPr>
            <p:nvPr/>
          </p:nvSpPr>
          <p:spPr bwMode="auto">
            <a:xfrm>
              <a:off x="2368327" y="35035"/>
              <a:ext cx="194582" cy="470244"/>
            </a:xfrm>
            <a:custGeom>
              <a:avLst/>
              <a:gdLst>
                <a:gd name="T0" fmla="*/ 63 w 127"/>
                <a:gd name="T1" fmla="*/ 0 h 318"/>
                <a:gd name="T2" fmla="*/ 63 w 127"/>
                <a:gd name="T3" fmla="*/ 0 h 318"/>
                <a:gd name="T4" fmla="*/ 80 w 127"/>
                <a:gd name="T5" fmla="*/ 2 h 318"/>
                <a:gd name="T6" fmla="*/ 96 w 127"/>
                <a:gd name="T7" fmla="*/ 9 h 318"/>
                <a:gd name="T8" fmla="*/ 109 w 127"/>
                <a:gd name="T9" fmla="*/ 19 h 318"/>
                <a:gd name="T10" fmla="*/ 119 w 127"/>
                <a:gd name="T11" fmla="*/ 32 h 318"/>
                <a:gd name="T12" fmla="*/ 125 w 127"/>
                <a:gd name="T13" fmla="*/ 47 h 318"/>
                <a:gd name="T14" fmla="*/ 127 w 127"/>
                <a:gd name="T15" fmla="*/ 64 h 318"/>
                <a:gd name="T16" fmla="*/ 127 w 127"/>
                <a:gd name="T17" fmla="*/ 254 h 318"/>
                <a:gd name="T18" fmla="*/ 125 w 127"/>
                <a:gd name="T19" fmla="*/ 272 h 318"/>
                <a:gd name="T20" fmla="*/ 119 w 127"/>
                <a:gd name="T21" fmla="*/ 286 h 318"/>
                <a:gd name="T22" fmla="*/ 109 w 127"/>
                <a:gd name="T23" fmla="*/ 300 h 318"/>
                <a:gd name="T24" fmla="*/ 96 w 127"/>
                <a:gd name="T25" fmla="*/ 309 h 318"/>
                <a:gd name="T26" fmla="*/ 80 w 127"/>
                <a:gd name="T27" fmla="*/ 315 h 318"/>
                <a:gd name="T28" fmla="*/ 63 w 127"/>
                <a:gd name="T29" fmla="*/ 318 h 318"/>
                <a:gd name="T30" fmla="*/ 47 w 127"/>
                <a:gd name="T31" fmla="*/ 315 h 318"/>
                <a:gd name="T32" fmla="*/ 31 w 127"/>
                <a:gd name="T33" fmla="*/ 309 h 318"/>
                <a:gd name="T34" fmla="*/ 18 w 127"/>
                <a:gd name="T35" fmla="*/ 300 h 318"/>
                <a:gd name="T36" fmla="*/ 8 w 127"/>
                <a:gd name="T37" fmla="*/ 286 h 318"/>
                <a:gd name="T38" fmla="*/ 2 w 127"/>
                <a:gd name="T39" fmla="*/ 272 h 318"/>
                <a:gd name="T40" fmla="*/ 0 w 127"/>
                <a:gd name="T41" fmla="*/ 254 h 318"/>
                <a:gd name="T42" fmla="*/ 0 w 127"/>
                <a:gd name="T43" fmla="*/ 64 h 318"/>
                <a:gd name="T44" fmla="*/ 2 w 127"/>
                <a:gd name="T45" fmla="*/ 47 h 318"/>
                <a:gd name="T46" fmla="*/ 8 w 127"/>
                <a:gd name="T47" fmla="*/ 32 h 318"/>
                <a:gd name="T48" fmla="*/ 18 w 127"/>
                <a:gd name="T49" fmla="*/ 19 h 318"/>
                <a:gd name="T50" fmla="*/ 31 w 127"/>
                <a:gd name="T51" fmla="*/ 9 h 318"/>
                <a:gd name="T52" fmla="*/ 47 w 127"/>
                <a:gd name="T53" fmla="*/ 2 h 318"/>
                <a:gd name="T54" fmla="*/ 63 w 127"/>
                <a:gd name="T5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 h="318">
                  <a:moveTo>
                    <a:pt x="63" y="0"/>
                  </a:moveTo>
                  <a:lnTo>
                    <a:pt x="63" y="0"/>
                  </a:lnTo>
                  <a:lnTo>
                    <a:pt x="80" y="2"/>
                  </a:lnTo>
                  <a:lnTo>
                    <a:pt x="96" y="9"/>
                  </a:lnTo>
                  <a:lnTo>
                    <a:pt x="109" y="19"/>
                  </a:lnTo>
                  <a:lnTo>
                    <a:pt x="119" y="32"/>
                  </a:lnTo>
                  <a:lnTo>
                    <a:pt x="125" y="47"/>
                  </a:lnTo>
                  <a:lnTo>
                    <a:pt x="127" y="64"/>
                  </a:lnTo>
                  <a:lnTo>
                    <a:pt x="127" y="254"/>
                  </a:lnTo>
                  <a:lnTo>
                    <a:pt x="125" y="272"/>
                  </a:lnTo>
                  <a:lnTo>
                    <a:pt x="119" y="286"/>
                  </a:lnTo>
                  <a:lnTo>
                    <a:pt x="109" y="300"/>
                  </a:lnTo>
                  <a:lnTo>
                    <a:pt x="96" y="309"/>
                  </a:lnTo>
                  <a:lnTo>
                    <a:pt x="80" y="315"/>
                  </a:lnTo>
                  <a:lnTo>
                    <a:pt x="63" y="318"/>
                  </a:lnTo>
                  <a:lnTo>
                    <a:pt x="47" y="315"/>
                  </a:lnTo>
                  <a:lnTo>
                    <a:pt x="31" y="309"/>
                  </a:lnTo>
                  <a:lnTo>
                    <a:pt x="18" y="300"/>
                  </a:lnTo>
                  <a:lnTo>
                    <a:pt x="8" y="286"/>
                  </a:lnTo>
                  <a:lnTo>
                    <a:pt x="2" y="272"/>
                  </a:lnTo>
                  <a:lnTo>
                    <a:pt x="0" y="254"/>
                  </a:lnTo>
                  <a:lnTo>
                    <a:pt x="0" y="64"/>
                  </a:lnTo>
                  <a:lnTo>
                    <a:pt x="2" y="47"/>
                  </a:lnTo>
                  <a:lnTo>
                    <a:pt x="8" y="32"/>
                  </a:lnTo>
                  <a:lnTo>
                    <a:pt x="18" y="19"/>
                  </a:lnTo>
                  <a:lnTo>
                    <a:pt x="31" y="9"/>
                  </a:lnTo>
                  <a:lnTo>
                    <a:pt x="47" y="2"/>
                  </a:lnTo>
                  <a:lnTo>
                    <a:pt x="6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49">
              <a:extLst>
                <a:ext uri="{FF2B5EF4-FFF2-40B4-BE49-F238E27FC236}">
                  <a16:creationId xmlns:a16="http://schemas.microsoft.com/office/drawing/2014/main" id="{FA4244E7-B3F4-4059-9E66-B3C59A35750E}"/>
                </a:ext>
              </a:extLst>
            </p:cNvPr>
            <p:cNvSpPr>
              <a:spLocks/>
            </p:cNvSpPr>
            <p:nvPr/>
          </p:nvSpPr>
          <p:spPr bwMode="auto">
            <a:xfrm>
              <a:off x="1314338" y="326907"/>
              <a:ext cx="324303" cy="421593"/>
            </a:xfrm>
            <a:custGeom>
              <a:avLst/>
              <a:gdLst>
                <a:gd name="T0" fmla="*/ 64 w 224"/>
                <a:gd name="T1" fmla="*/ 0 h 293"/>
                <a:gd name="T2" fmla="*/ 80 w 224"/>
                <a:gd name="T3" fmla="*/ 2 h 293"/>
                <a:gd name="T4" fmla="*/ 95 w 224"/>
                <a:gd name="T5" fmla="*/ 8 h 293"/>
                <a:gd name="T6" fmla="*/ 109 w 224"/>
                <a:gd name="T7" fmla="*/ 18 h 293"/>
                <a:gd name="T8" fmla="*/ 119 w 224"/>
                <a:gd name="T9" fmla="*/ 32 h 293"/>
                <a:gd name="T10" fmla="*/ 216 w 224"/>
                <a:gd name="T11" fmla="*/ 197 h 293"/>
                <a:gd name="T12" fmla="*/ 222 w 224"/>
                <a:gd name="T13" fmla="*/ 213 h 293"/>
                <a:gd name="T14" fmla="*/ 224 w 224"/>
                <a:gd name="T15" fmla="*/ 230 h 293"/>
                <a:gd name="T16" fmla="*/ 222 w 224"/>
                <a:gd name="T17" fmla="*/ 245 h 293"/>
                <a:gd name="T18" fmla="*/ 216 w 224"/>
                <a:gd name="T19" fmla="*/ 261 h 293"/>
                <a:gd name="T20" fmla="*/ 206 w 224"/>
                <a:gd name="T21" fmla="*/ 274 h 293"/>
                <a:gd name="T22" fmla="*/ 193 w 224"/>
                <a:gd name="T23" fmla="*/ 285 h 293"/>
                <a:gd name="T24" fmla="*/ 177 w 224"/>
                <a:gd name="T25" fmla="*/ 291 h 293"/>
                <a:gd name="T26" fmla="*/ 160 w 224"/>
                <a:gd name="T27" fmla="*/ 293 h 293"/>
                <a:gd name="T28" fmla="*/ 143 w 224"/>
                <a:gd name="T29" fmla="*/ 291 h 293"/>
                <a:gd name="T30" fmla="*/ 129 w 224"/>
                <a:gd name="T31" fmla="*/ 285 h 293"/>
                <a:gd name="T32" fmla="*/ 115 w 224"/>
                <a:gd name="T33" fmla="*/ 274 h 293"/>
                <a:gd name="T34" fmla="*/ 105 w 224"/>
                <a:gd name="T35" fmla="*/ 261 h 293"/>
                <a:gd name="T36" fmla="*/ 8 w 224"/>
                <a:gd name="T37" fmla="*/ 95 h 293"/>
                <a:gd name="T38" fmla="*/ 2 w 224"/>
                <a:gd name="T39" fmla="*/ 80 h 293"/>
                <a:gd name="T40" fmla="*/ 0 w 224"/>
                <a:gd name="T41" fmla="*/ 63 h 293"/>
                <a:gd name="T42" fmla="*/ 2 w 224"/>
                <a:gd name="T43" fmla="*/ 48 h 293"/>
                <a:gd name="T44" fmla="*/ 8 w 224"/>
                <a:gd name="T45" fmla="*/ 32 h 293"/>
                <a:gd name="T46" fmla="*/ 19 w 224"/>
                <a:gd name="T47" fmla="*/ 19 h 293"/>
                <a:gd name="T48" fmla="*/ 31 w 224"/>
                <a:gd name="T49" fmla="*/ 9 h 293"/>
                <a:gd name="T50" fmla="*/ 48 w 224"/>
                <a:gd name="T51" fmla="*/ 2 h 293"/>
                <a:gd name="T52" fmla="*/ 64 w 224"/>
                <a:gd name="T5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3">
                  <a:moveTo>
                    <a:pt x="64" y="0"/>
                  </a:moveTo>
                  <a:lnTo>
                    <a:pt x="80" y="2"/>
                  </a:lnTo>
                  <a:lnTo>
                    <a:pt x="95" y="8"/>
                  </a:lnTo>
                  <a:lnTo>
                    <a:pt x="109" y="18"/>
                  </a:lnTo>
                  <a:lnTo>
                    <a:pt x="119" y="32"/>
                  </a:lnTo>
                  <a:lnTo>
                    <a:pt x="216" y="197"/>
                  </a:lnTo>
                  <a:lnTo>
                    <a:pt x="222" y="213"/>
                  </a:lnTo>
                  <a:lnTo>
                    <a:pt x="224" y="230"/>
                  </a:lnTo>
                  <a:lnTo>
                    <a:pt x="222" y="245"/>
                  </a:lnTo>
                  <a:lnTo>
                    <a:pt x="216" y="261"/>
                  </a:lnTo>
                  <a:lnTo>
                    <a:pt x="206" y="274"/>
                  </a:lnTo>
                  <a:lnTo>
                    <a:pt x="193" y="285"/>
                  </a:lnTo>
                  <a:lnTo>
                    <a:pt x="177" y="291"/>
                  </a:lnTo>
                  <a:lnTo>
                    <a:pt x="160" y="293"/>
                  </a:lnTo>
                  <a:lnTo>
                    <a:pt x="143" y="291"/>
                  </a:lnTo>
                  <a:lnTo>
                    <a:pt x="129" y="285"/>
                  </a:lnTo>
                  <a:lnTo>
                    <a:pt x="115" y="274"/>
                  </a:lnTo>
                  <a:lnTo>
                    <a:pt x="105" y="261"/>
                  </a:lnTo>
                  <a:lnTo>
                    <a:pt x="8" y="95"/>
                  </a:lnTo>
                  <a:lnTo>
                    <a:pt x="2" y="80"/>
                  </a:lnTo>
                  <a:lnTo>
                    <a:pt x="0" y="63"/>
                  </a:lnTo>
                  <a:lnTo>
                    <a:pt x="2" y="48"/>
                  </a:lnTo>
                  <a:lnTo>
                    <a:pt x="8" y="32"/>
                  </a:lnTo>
                  <a:lnTo>
                    <a:pt x="19" y="19"/>
                  </a:lnTo>
                  <a:lnTo>
                    <a:pt x="31" y="9"/>
                  </a:lnTo>
                  <a:lnTo>
                    <a:pt x="48" y="2"/>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50">
              <a:extLst>
                <a:ext uri="{FF2B5EF4-FFF2-40B4-BE49-F238E27FC236}">
                  <a16:creationId xmlns:a16="http://schemas.microsoft.com/office/drawing/2014/main" id="{A1B1845A-62DD-4557-84BB-A8B0E4BC55F2}"/>
                </a:ext>
              </a:extLst>
            </p:cNvPr>
            <p:cNvSpPr>
              <a:spLocks/>
            </p:cNvSpPr>
            <p:nvPr/>
          </p:nvSpPr>
          <p:spPr bwMode="auto">
            <a:xfrm>
              <a:off x="536011" y="1089014"/>
              <a:ext cx="421593" cy="340523"/>
            </a:xfrm>
            <a:custGeom>
              <a:avLst/>
              <a:gdLst>
                <a:gd name="T0" fmla="*/ 64 w 294"/>
                <a:gd name="T1" fmla="*/ 0 h 222"/>
                <a:gd name="T2" fmla="*/ 79 w 294"/>
                <a:gd name="T3" fmla="*/ 2 h 222"/>
                <a:gd name="T4" fmla="*/ 96 w 294"/>
                <a:gd name="T5" fmla="*/ 8 h 222"/>
                <a:gd name="T6" fmla="*/ 263 w 294"/>
                <a:gd name="T7" fmla="*/ 103 h 222"/>
                <a:gd name="T8" fmla="*/ 276 w 294"/>
                <a:gd name="T9" fmla="*/ 114 h 222"/>
                <a:gd name="T10" fmla="*/ 286 w 294"/>
                <a:gd name="T11" fmla="*/ 127 h 222"/>
                <a:gd name="T12" fmla="*/ 292 w 294"/>
                <a:gd name="T13" fmla="*/ 142 h 222"/>
                <a:gd name="T14" fmla="*/ 294 w 294"/>
                <a:gd name="T15" fmla="*/ 158 h 222"/>
                <a:gd name="T16" fmla="*/ 292 w 294"/>
                <a:gd name="T17" fmla="*/ 175 h 222"/>
                <a:gd name="T18" fmla="*/ 286 w 294"/>
                <a:gd name="T19" fmla="*/ 190 h 222"/>
                <a:gd name="T20" fmla="*/ 275 w 294"/>
                <a:gd name="T21" fmla="*/ 204 h 222"/>
                <a:gd name="T22" fmla="*/ 262 w 294"/>
                <a:gd name="T23" fmla="*/ 214 h 222"/>
                <a:gd name="T24" fmla="*/ 246 w 294"/>
                <a:gd name="T25" fmla="*/ 220 h 222"/>
                <a:gd name="T26" fmla="*/ 230 w 294"/>
                <a:gd name="T27" fmla="*/ 222 h 222"/>
                <a:gd name="T28" fmla="*/ 213 w 294"/>
                <a:gd name="T29" fmla="*/ 220 h 222"/>
                <a:gd name="T30" fmla="*/ 198 w 294"/>
                <a:gd name="T31" fmla="*/ 213 h 222"/>
                <a:gd name="T32" fmla="*/ 31 w 294"/>
                <a:gd name="T33" fmla="*/ 118 h 222"/>
                <a:gd name="T34" fmla="*/ 18 w 294"/>
                <a:gd name="T35" fmla="*/ 108 h 222"/>
                <a:gd name="T36" fmla="*/ 8 w 294"/>
                <a:gd name="T37" fmla="*/ 95 h 222"/>
                <a:gd name="T38" fmla="*/ 2 w 294"/>
                <a:gd name="T39" fmla="*/ 80 h 222"/>
                <a:gd name="T40" fmla="*/ 0 w 294"/>
                <a:gd name="T41" fmla="*/ 63 h 222"/>
                <a:gd name="T42" fmla="*/ 2 w 294"/>
                <a:gd name="T43" fmla="*/ 47 h 222"/>
                <a:gd name="T44" fmla="*/ 8 w 294"/>
                <a:gd name="T45" fmla="*/ 31 h 222"/>
                <a:gd name="T46" fmla="*/ 19 w 294"/>
                <a:gd name="T47" fmla="*/ 18 h 222"/>
                <a:gd name="T48" fmla="*/ 32 w 294"/>
                <a:gd name="T49" fmla="*/ 8 h 222"/>
                <a:gd name="T50" fmla="*/ 47 w 294"/>
                <a:gd name="T51" fmla="*/ 2 h 222"/>
                <a:gd name="T52" fmla="*/ 64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64" y="0"/>
                  </a:moveTo>
                  <a:lnTo>
                    <a:pt x="79" y="2"/>
                  </a:lnTo>
                  <a:lnTo>
                    <a:pt x="96" y="8"/>
                  </a:lnTo>
                  <a:lnTo>
                    <a:pt x="263" y="103"/>
                  </a:lnTo>
                  <a:lnTo>
                    <a:pt x="276" y="114"/>
                  </a:lnTo>
                  <a:lnTo>
                    <a:pt x="286" y="127"/>
                  </a:lnTo>
                  <a:lnTo>
                    <a:pt x="292" y="142"/>
                  </a:lnTo>
                  <a:lnTo>
                    <a:pt x="294" y="158"/>
                  </a:lnTo>
                  <a:lnTo>
                    <a:pt x="292" y="175"/>
                  </a:lnTo>
                  <a:lnTo>
                    <a:pt x="286" y="190"/>
                  </a:lnTo>
                  <a:lnTo>
                    <a:pt x="275" y="204"/>
                  </a:lnTo>
                  <a:lnTo>
                    <a:pt x="262" y="214"/>
                  </a:lnTo>
                  <a:lnTo>
                    <a:pt x="246" y="220"/>
                  </a:lnTo>
                  <a:lnTo>
                    <a:pt x="230" y="222"/>
                  </a:lnTo>
                  <a:lnTo>
                    <a:pt x="213" y="220"/>
                  </a:lnTo>
                  <a:lnTo>
                    <a:pt x="198" y="213"/>
                  </a:lnTo>
                  <a:lnTo>
                    <a:pt x="31" y="118"/>
                  </a:lnTo>
                  <a:lnTo>
                    <a:pt x="18" y="108"/>
                  </a:lnTo>
                  <a:lnTo>
                    <a:pt x="8" y="95"/>
                  </a:lnTo>
                  <a:lnTo>
                    <a:pt x="2" y="80"/>
                  </a:lnTo>
                  <a:lnTo>
                    <a:pt x="0" y="63"/>
                  </a:lnTo>
                  <a:lnTo>
                    <a:pt x="2" y="47"/>
                  </a:lnTo>
                  <a:lnTo>
                    <a:pt x="8" y="31"/>
                  </a:lnTo>
                  <a:lnTo>
                    <a:pt x="19" y="18"/>
                  </a:lnTo>
                  <a:lnTo>
                    <a:pt x="32" y="8"/>
                  </a:lnTo>
                  <a:lnTo>
                    <a:pt x="47" y="2"/>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51">
              <a:extLst>
                <a:ext uri="{FF2B5EF4-FFF2-40B4-BE49-F238E27FC236}">
                  <a16:creationId xmlns:a16="http://schemas.microsoft.com/office/drawing/2014/main" id="{A6B1E6C6-BECC-4454-A63C-4ECD6DE856FE}"/>
                </a:ext>
              </a:extLst>
            </p:cNvPr>
            <p:cNvSpPr>
              <a:spLocks/>
            </p:cNvSpPr>
            <p:nvPr/>
          </p:nvSpPr>
          <p:spPr bwMode="auto">
            <a:xfrm>
              <a:off x="244139" y="2143002"/>
              <a:ext cx="470244" cy="194582"/>
            </a:xfrm>
            <a:custGeom>
              <a:avLst/>
              <a:gdLst>
                <a:gd name="T0" fmla="*/ 64 w 321"/>
                <a:gd name="T1" fmla="*/ 0 h 128"/>
                <a:gd name="T2" fmla="*/ 257 w 321"/>
                <a:gd name="T3" fmla="*/ 0 h 128"/>
                <a:gd name="T4" fmla="*/ 273 w 321"/>
                <a:gd name="T5" fmla="*/ 4 h 128"/>
                <a:gd name="T6" fmla="*/ 289 w 321"/>
                <a:gd name="T7" fmla="*/ 10 h 128"/>
                <a:gd name="T8" fmla="*/ 302 w 321"/>
                <a:gd name="T9" fmla="*/ 19 h 128"/>
                <a:gd name="T10" fmla="*/ 312 w 321"/>
                <a:gd name="T11" fmla="*/ 33 h 128"/>
                <a:gd name="T12" fmla="*/ 318 w 321"/>
                <a:gd name="T13" fmla="*/ 47 h 128"/>
                <a:gd name="T14" fmla="*/ 321 w 321"/>
                <a:gd name="T15" fmla="*/ 65 h 128"/>
                <a:gd name="T16" fmla="*/ 318 w 321"/>
                <a:gd name="T17" fmla="*/ 82 h 128"/>
                <a:gd name="T18" fmla="*/ 312 w 321"/>
                <a:gd name="T19" fmla="*/ 96 h 128"/>
                <a:gd name="T20" fmla="*/ 302 w 321"/>
                <a:gd name="T21" fmla="*/ 110 h 128"/>
                <a:gd name="T22" fmla="*/ 289 w 321"/>
                <a:gd name="T23" fmla="*/ 119 h 128"/>
                <a:gd name="T24" fmla="*/ 273 w 321"/>
                <a:gd name="T25" fmla="*/ 126 h 128"/>
                <a:gd name="T26" fmla="*/ 257 w 321"/>
                <a:gd name="T27" fmla="*/ 128 h 128"/>
                <a:gd name="T28" fmla="*/ 64 w 321"/>
                <a:gd name="T29" fmla="*/ 128 h 128"/>
                <a:gd name="T30" fmla="*/ 47 w 321"/>
                <a:gd name="T31" fmla="*/ 126 h 128"/>
                <a:gd name="T32" fmla="*/ 32 w 321"/>
                <a:gd name="T33" fmla="*/ 119 h 128"/>
                <a:gd name="T34" fmla="*/ 19 w 321"/>
                <a:gd name="T35" fmla="*/ 110 h 128"/>
                <a:gd name="T36" fmla="*/ 9 w 321"/>
                <a:gd name="T37" fmla="*/ 96 h 128"/>
                <a:gd name="T38" fmla="*/ 2 w 321"/>
                <a:gd name="T39" fmla="*/ 82 h 128"/>
                <a:gd name="T40" fmla="*/ 0 w 321"/>
                <a:gd name="T41" fmla="*/ 65 h 128"/>
                <a:gd name="T42" fmla="*/ 2 w 321"/>
                <a:gd name="T43" fmla="*/ 47 h 128"/>
                <a:gd name="T44" fmla="*/ 9 w 321"/>
                <a:gd name="T45" fmla="*/ 33 h 128"/>
                <a:gd name="T46" fmla="*/ 19 w 321"/>
                <a:gd name="T47" fmla="*/ 19 h 128"/>
                <a:gd name="T48" fmla="*/ 32 w 321"/>
                <a:gd name="T49" fmla="*/ 10 h 128"/>
                <a:gd name="T50" fmla="*/ 47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3" y="4"/>
                  </a:lnTo>
                  <a:lnTo>
                    <a:pt x="289" y="10"/>
                  </a:lnTo>
                  <a:lnTo>
                    <a:pt x="302" y="19"/>
                  </a:lnTo>
                  <a:lnTo>
                    <a:pt x="312" y="33"/>
                  </a:lnTo>
                  <a:lnTo>
                    <a:pt x="318" y="47"/>
                  </a:lnTo>
                  <a:lnTo>
                    <a:pt x="321" y="65"/>
                  </a:lnTo>
                  <a:lnTo>
                    <a:pt x="318" y="82"/>
                  </a:lnTo>
                  <a:lnTo>
                    <a:pt x="312" y="96"/>
                  </a:lnTo>
                  <a:lnTo>
                    <a:pt x="302" y="110"/>
                  </a:lnTo>
                  <a:lnTo>
                    <a:pt x="289" y="119"/>
                  </a:lnTo>
                  <a:lnTo>
                    <a:pt x="273" y="126"/>
                  </a:lnTo>
                  <a:lnTo>
                    <a:pt x="257" y="128"/>
                  </a:lnTo>
                  <a:lnTo>
                    <a:pt x="64" y="128"/>
                  </a:lnTo>
                  <a:lnTo>
                    <a:pt x="47" y="126"/>
                  </a:lnTo>
                  <a:lnTo>
                    <a:pt x="32" y="119"/>
                  </a:lnTo>
                  <a:lnTo>
                    <a:pt x="19" y="110"/>
                  </a:lnTo>
                  <a:lnTo>
                    <a:pt x="9" y="96"/>
                  </a:lnTo>
                  <a:lnTo>
                    <a:pt x="2" y="82"/>
                  </a:lnTo>
                  <a:lnTo>
                    <a:pt x="0" y="65"/>
                  </a:lnTo>
                  <a:lnTo>
                    <a:pt x="2" y="47"/>
                  </a:lnTo>
                  <a:lnTo>
                    <a:pt x="9" y="33"/>
                  </a:lnTo>
                  <a:lnTo>
                    <a:pt x="19" y="19"/>
                  </a:lnTo>
                  <a:lnTo>
                    <a:pt x="32" y="10"/>
                  </a:lnTo>
                  <a:lnTo>
                    <a:pt x="47" y="4"/>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52">
              <a:extLst>
                <a:ext uri="{FF2B5EF4-FFF2-40B4-BE49-F238E27FC236}">
                  <a16:creationId xmlns:a16="http://schemas.microsoft.com/office/drawing/2014/main" id="{D9801DD9-DCBC-42C5-9380-A22E1D663A21}"/>
                </a:ext>
              </a:extLst>
            </p:cNvPr>
            <p:cNvSpPr>
              <a:spLocks/>
            </p:cNvSpPr>
            <p:nvPr/>
          </p:nvSpPr>
          <p:spPr bwMode="auto">
            <a:xfrm>
              <a:off x="536011" y="3067260"/>
              <a:ext cx="421593" cy="324303"/>
            </a:xfrm>
            <a:custGeom>
              <a:avLst/>
              <a:gdLst>
                <a:gd name="T0" fmla="*/ 230 w 294"/>
                <a:gd name="T1" fmla="*/ 0 h 224"/>
                <a:gd name="T2" fmla="*/ 247 w 294"/>
                <a:gd name="T3" fmla="*/ 3 h 224"/>
                <a:gd name="T4" fmla="*/ 262 w 294"/>
                <a:gd name="T5" fmla="*/ 9 h 224"/>
                <a:gd name="T6" fmla="*/ 275 w 294"/>
                <a:gd name="T7" fmla="*/ 19 h 224"/>
                <a:gd name="T8" fmla="*/ 286 w 294"/>
                <a:gd name="T9" fmla="*/ 33 h 224"/>
                <a:gd name="T10" fmla="*/ 292 w 294"/>
                <a:gd name="T11" fmla="*/ 48 h 224"/>
                <a:gd name="T12" fmla="*/ 294 w 294"/>
                <a:gd name="T13" fmla="*/ 65 h 224"/>
                <a:gd name="T14" fmla="*/ 292 w 294"/>
                <a:gd name="T15" fmla="*/ 80 h 224"/>
                <a:gd name="T16" fmla="*/ 286 w 294"/>
                <a:gd name="T17" fmla="*/ 96 h 224"/>
                <a:gd name="T18" fmla="*/ 275 w 294"/>
                <a:gd name="T19" fmla="*/ 110 h 224"/>
                <a:gd name="T20" fmla="*/ 263 w 294"/>
                <a:gd name="T21" fmla="*/ 120 h 224"/>
                <a:gd name="T22" fmla="*/ 96 w 294"/>
                <a:gd name="T23" fmla="*/ 215 h 224"/>
                <a:gd name="T24" fmla="*/ 80 w 294"/>
                <a:gd name="T25" fmla="*/ 221 h 224"/>
                <a:gd name="T26" fmla="*/ 64 w 294"/>
                <a:gd name="T27" fmla="*/ 224 h 224"/>
                <a:gd name="T28" fmla="*/ 47 w 294"/>
                <a:gd name="T29" fmla="*/ 221 h 224"/>
                <a:gd name="T30" fmla="*/ 32 w 294"/>
                <a:gd name="T31" fmla="*/ 216 h 224"/>
                <a:gd name="T32" fmla="*/ 19 w 294"/>
                <a:gd name="T33" fmla="*/ 205 h 224"/>
                <a:gd name="T34" fmla="*/ 8 w 294"/>
                <a:gd name="T35" fmla="*/ 192 h 224"/>
                <a:gd name="T36" fmla="*/ 2 w 294"/>
                <a:gd name="T37" fmla="*/ 176 h 224"/>
                <a:gd name="T38" fmla="*/ 0 w 294"/>
                <a:gd name="T39" fmla="*/ 159 h 224"/>
                <a:gd name="T40" fmla="*/ 2 w 294"/>
                <a:gd name="T41" fmla="*/ 144 h 224"/>
                <a:gd name="T42" fmla="*/ 8 w 294"/>
                <a:gd name="T43" fmla="*/ 128 h 224"/>
                <a:gd name="T44" fmla="*/ 18 w 294"/>
                <a:gd name="T45" fmla="*/ 116 h 224"/>
                <a:gd name="T46" fmla="*/ 31 w 294"/>
                <a:gd name="T47" fmla="*/ 105 h 224"/>
                <a:gd name="T48" fmla="*/ 198 w 294"/>
                <a:gd name="T49" fmla="*/ 10 h 224"/>
                <a:gd name="T50" fmla="*/ 215 w 294"/>
                <a:gd name="T51" fmla="*/ 2 h 224"/>
                <a:gd name="T52" fmla="*/ 230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230" y="0"/>
                  </a:moveTo>
                  <a:lnTo>
                    <a:pt x="247" y="3"/>
                  </a:lnTo>
                  <a:lnTo>
                    <a:pt x="262" y="9"/>
                  </a:lnTo>
                  <a:lnTo>
                    <a:pt x="275" y="19"/>
                  </a:lnTo>
                  <a:lnTo>
                    <a:pt x="286" y="33"/>
                  </a:lnTo>
                  <a:lnTo>
                    <a:pt x="292" y="48"/>
                  </a:lnTo>
                  <a:lnTo>
                    <a:pt x="294" y="65"/>
                  </a:lnTo>
                  <a:lnTo>
                    <a:pt x="292" y="80"/>
                  </a:lnTo>
                  <a:lnTo>
                    <a:pt x="286" y="96"/>
                  </a:lnTo>
                  <a:lnTo>
                    <a:pt x="275" y="110"/>
                  </a:lnTo>
                  <a:lnTo>
                    <a:pt x="263" y="120"/>
                  </a:lnTo>
                  <a:lnTo>
                    <a:pt x="96" y="215"/>
                  </a:lnTo>
                  <a:lnTo>
                    <a:pt x="80" y="221"/>
                  </a:lnTo>
                  <a:lnTo>
                    <a:pt x="64" y="224"/>
                  </a:lnTo>
                  <a:lnTo>
                    <a:pt x="47" y="221"/>
                  </a:lnTo>
                  <a:lnTo>
                    <a:pt x="32" y="216"/>
                  </a:lnTo>
                  <a:lnTo>
                    <a:pt x="19" y="205"/>
                  </a:lnTo>
                  <a:lnTo>
                    <a:pt x="8" y="192"/>
                  </a:lnTo>
                  <a:lnTo>
                    <a:pt x="2" y="176"/>
                  </a:lnTo>
                  <a:lnTo>
                    <a:pt x="0" y="159"/>
                  </a:lnTo>
                  <a:lnTo>
                    <a:pt x="2" y="144"/>
                  </a:lnTo>
                  <a:lnTo>
                    <a:pt x="8" y="128"/>
                  </a:lnTo>
                  <a:lnTo>
                    <a:pt x="18" y="116"/>
                  </a:lnTo>
                  <a:lnTo>
                    <a:pt x="31" y="105"/>
                  </a:lnTo>
                  <a:lnTo>
                    <a:pt x="198" y="10"/>
                  </a:lnTo>
                  <a:lnTo>
                    <a:pt x="215" y="2"/>
                  </a:lnTo>
                  <a:lnTo>
                    <a:pt x="2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53">
              <a:extLst>
                <a:ext uri="{FF2B5EF4-FFF2-40B4-BE49-F238E27FC236}">
                  <a16:creationId xmlns:a16="http://schemas.microsoft.com/office/drawing/2014/main" id="{01F09E6E-4E14-419D-B533-9B06CEC23547}"/>
                </a:ext>
              </a:extLst>
            </p:cNvPr>
            <p:cNvSpPr>
              <a:spLocks/>
            </p:cNvSpPr>
            <p:nvPr/>
          </p:nvSpPr>
          <p:spPr bwMode="auto">
            <a:xfrm>
              <a:off x="3973620" y="3067260"/>
              <a:ext cx="421593" cy="324303"/>
            </a:xfrm>
            <a:custGeom>
              <a:avLst/>
              <a:gdLst>
                <a:gd name="T0" fmla="*/ 64 w 294"/>
                <a:gd name="T1" fmla="*/ 0 h 224"/>
                <a:gd name="T2" fmla="*/ 80 w 294"/>
                <a:gd name="T3" fmla="*/ 2 h 224"/>
                <a:gd name="T4" fmla="*/ 96 w 294"/>
                <a:gd name="T5" fmla="*/ 10 h 224"/>
                <a:gd name="T6" fmla="*/ 263 w 294"/>
                <a:gd name="T7" fmla="*/ 105 h 224"/>
                <a:gd name="T8" fmla="*/ 276 w 294"/>
                <a:gd name="T9" fmla="*/ 116 h 224"/>
                <a:gd name="T10" fmla="*/ 286 w 294"/>
                <a:gd name="T11" fmla="*/ 128 h 224"/>
                <a:gd name="T12" fmla="*/ 292 w 294"/>
                <a:gd name="T13" fmla="*/ 144 h 224"/>
                <a:gd name="T14" fmla="*/ 294 w 294"/>
                <a:gd name="T15" fmla="*/ 159 h 224"/>
                <a:gd name="T16" fmla="*/ 292 w 294"/>
                <a:gd name="T17" fmla="*/ 176 h 224"/>
                <a:gd name="T18" fmla="*/ 286 w 294"/>
                <a:gd name="T19" fmla="*/ 192 h 224"/>
                <a:gd name="T20" fmla="*/ 275 w 294"/>
                <a:gd name="T21" fmla="*/ 205 h 224"/>
                <a:gd name="T22" fmla="*/ 262 w 294"/>
                <a:gd name="T23" fmla="*/ 216 h 224"/>
                <a:gd name="T24" fmla="*/ 247 w 294"/>
                <a:gd name="T25" fmla="*/ 221 h 224"/>
                <a:gd name="T26" fmla="*/ 230 w 294"/>
                <a:gd name="T27" fmla="*/ 224 h 224"/>
                <a:gd name="T28" fmla="*/ 214 w 294"/>
                <a:gd name="T29" fmla="*/ 221 h 224"/>
                <a:gd name="T30" fmla="*/ 198 w 294"/>
                <a:gd name="T31" fmla="*/ 215 h 224"/>
                <a:gd name="T32" fmla="*/ 31 w 294"/>
                <a:gd name="T33" fmla="*/ 120 h 224"/>
                <a:gd name="T34" fmla="*/ 19 w 294"/>
                <a:gd name="T35" fmla="*/ 110 h 224"/>
                <a:gd name="T36" fmla="*/ 8 w 294"/>
                <a:gd name="T37" fmla="*/ 96 h 224"/>
                <a:gd name="T38" fmla="*/ 2 w 294"/>
                <a:gd name="T39" fmla="*/ 80 h 224"/>
                <a:gd name="T40" fmla="*/ 0 w 294"/>
                <a:gd name="T41" fmla="*/ 65 h 224"/>
                <a:gd name="T42" fmla="*/ 2 w 294"/>
                <a:gd name="T43" fmla="*/ 48 h 224"/>
                <a:gd name="T44" fmla="*/ 8 w 294"/>
                <a:gd name="T45" fmla="*/ 33 h 224"/>
                <a:gd name="T46" fmla="*/ 19 w 294"/>
                <a:gd name="T47" fmla="*/ 19 h 224"/>
                <a:gd name="T48" fmla="*/ 32 w 294"/>
                <a:gd name="T49" fmla="*/ 9 h 224"/>
                <a:gd name="T50" fmla="*/ 47 w 294"/>
                <a:gd name="T51" fmla="*/ 3 h 224"/>
                <a:gd name="T52" fmla="*/ 64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64" y="0"/>
                  </a:moveTo>
                  <a:lnTo>
                    <a:pt x="80" y="2"/>
                  </a:lnTo>
                  <a:lnTo>
                    <a:pt x="96" y="10"/>
                  </a:lnTo>
                  <a:lnTo>
                    <a:pt x="263" y="105"/>
                  </a:lnTo>
                  <a:lnTo>
                    <a:pt x="276" y="116"/>
                  </a:lnTo>
                  <a:lnTo>
                    <a:pt x="286" y="128"/>
                  </a:lnTo>
                  <a:lnTo>
                    <a:pt x="292" y="144"/>
                  </a:lnTo>
                  <a:lnTo>
                    <a:pt x="294" y="159"/>
                  </a:lnTo>
                  <a:lnTo>
                    <a:pt x="292" y="176"/>
                  </a:lnTo>
                  <a:lnTo>
                    <a:pt x="286" y="192"/>
                  </a:lnTo>
                  <a:lnTo>
                    <a:pt x="275" y="205"/>
                  </a:lnTo>
                  <a:lnTo>
                    <a:pt x="262" y="216"/>
                  </a:lnTo>
                  <a:lnTo>
                    <a:pt x="247" y="221"/>
                  </a:lnTo>
                  <a:lnTo>
                    <a:pt x="230" y="224"/>
                  </a:lnTo>
                  <a:lnTo>
                    <a:pt x="214" y="221"/>
                  </a:lnTo>
                  <a:lnTo>
                    <a:pt x="198" y="215"/>
                  </a:lnTo>
                  <a:lnTo>
                    <a:pt x="31" y="120"/>
                  </a:lnTo>
                  <a:lnTo>
                    <a:pt x="19" y="110"/>
                  </a:lnTo>
                  <a:lnTo>
                    <a:pt x="8" y="96"/>
                  </a:lnTo>
                  <a:lnTo>
                    <a:pt x="2" y="80"/>
                  </a:lnTo>
                  <a:lnTo>
                    <a:pt x="0" y="65"/>
                  </a:lnTo>
                  <a:lnTo>
                    <a:pt x="2" y="48"/>
                  </a:lnTo>
                  <a:lnTo>
                    <a:pt x="8" y="33"/>
                  </a:lnTo>
                  <a:lnTo>
                    <a:pt x="19" y="19"/>
                  </a:lnTo>
                  <a:lnTo>
                    <a:pt x="32" y="9"/>
                  </a:lnTo>
                  <a:lnTo>
                    <a:pt x="47" y="3"/>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54">
              <a:extLst>
                <a:ext uri="{FF2B5EF4-FFF2-40B4-BE49-F238E27FC236}">
                  <a16:creationId xmlns:a16="http://schemas.microsoft.com/office/drawing/2014/main" id="{27C2939F-0A84-4D4D-AA5F-EC51073E5BE1}"/>
                </a:ext>
              </a:extLst>
            </p:cNvPr>
            <p:cNvSpPr>
              <a:spLocks/>
            </p:cNvSpPr>
            <p:nvPr/>
          </p:nvSpPr>
          <p:spPr bwMode="auto">
            <a:xfrm>
              <a:off x="4216852" y="2143002"/>
              <a:ext cx="470244" cy="194582"/>
            </a:xfrm>
            <a:custGeom>
              <a:avLst/>
              <a:gdLst>
                <a:gd name="T0" fmla="*/ 64 w 321"/>
                <a:gd name="T1" fmla="*/ 0 h 128"/>
                <a:gd name="T2" fmla="*/ 257 w 321"/>
                <a:gd name="T3" fmla="*/ 0 h 128"/>
                <a:gd name="T4" fmla="*/ 274 w 321"/>
                <a:gd name="T5" fmla="*/ 4 h 128"/>
                <a:gd name="T6" fmla="*/ 290 w 321"/>
                <a:gd name="T7" fmla="*/ 10 h 128"/>
                <a:gd name="T8" fmla="*/ 302 w 321"/>
                <a:gd name="T9" fmla="*/ 19 h 128"/>
                <a:gd name="T10" fmla="*/ 312 w 321"/>
                <a:gd name="T11" fmla="*/ 33 h 128"/>
                <a:gd name="T12" fmla="*/ 319 w 321"/>
                <a:gd name="T13" fmla="*/ 47 h 128"/>
                <a:gd name="T14" fmla="*/ 321 w 321"/>
                <a:gd name="T15" fmla="*/ 65 h 128"/>
                <a:gd name="T16" fmla="*/ 319 w 321"/>
                <a:gd name="T17" fmla="*/ 82 h 128"/>
                <a:gd name="T18" fmla="*/ 312 w 321"/>
                <a:gd name="T19" fmla="*/ 96 h 128"/>
                <a:gd name="T20" fmla="*/ 302 w 321"/>
                <a:gd name="T21" fmla="*/ 110 h 128"/>
                <a:gd name="T22" fmla="*/ 290 w 321"/>
                <a:gd name="T23" fmla="*/ 119 h 128"/>
                <a:gd name="T24" fmla="*/ 274 w 321"/>
                <a:gd name="T25" fmla="*/ 126 h 128"/>
                <a:gd name="T26" fmla="*/ 257 w 321"/>
                <a:gd name="T27" fmla="*/ 128 h 128"/>
                <a:gd name="T28" fmla="*/ 64 w 321"/>
                <a:gd name="T29" fmla="*/ 128 h 128"/>
                <a:gd name="T30" fmla="*/ 48 w 321"/>
                <a:gd name="T31" fmla="*/ 126 h 128"/>
                <a:gd name="T32" fmla="*/ 32 w 321"/>
                <a:gd name="T33" fmla="*/ 119 h 128"/>
                <a:gd name="T34" fmla="*/ 19 w 321"/>
                <a:gd name="T35" fmla="*/ 110 h 128"/>
                <a:gd name="T36" fmla="*/ 9 w 321"/>
                <a:gd name="T37" fmla="*/ 96 h 128"/>
                <a:gd name="T38" fmla="*/ 3 w 321"/>
                <a:gd name="T39" fmla="*/ 82 h 128"/>
                <a:gd name="T40" fmla="*/ 0 w 321"/>
                <a:gd name="T41" fmla="*/ 65 h 128"/>
                <a:gd name="T42" fmla="*/ 3 w 321"/>
                <a:gd name="T43" fmla="*/ 47 h 128"/>
                <a:gd name="T44" fmla="*/ 9 w 321"/>
                <a:gd name="T45" fmla="*/ 33 h 128"/>
                <a:gd name="T46" fmla="*/ 19 w 321"/>
                <a:gd name="T47" fmla="*/ 19 h 128"/>
                <a:gd name="T48" fmla="*/ 32 w 321"/>
                <a:gd name="T49" fmla="*/ 10 h 128"/>
                <a:gd name="T50" fmla="*/ 48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4" y="4"/>
                  </a:lnTo>
                  <a:lnTo>
                    <a:pt x="290" y="10"/>
                  </a:lnTo>
                  <a:lnTo>
                    <a:pt x="302" y="19"/>
                  </a:lnTo>
                  <a:lnTo>
                    <a:pt x="312" y="33"/>
                  </a:lnTo>
                  <a:lnTo>
                    <a:pt x="319" y="47"/>
                  </a:lnTo>
                  <a:lnTo>
                    <a:pt x="321" y="65"/>
                  </a:lnTo>
                  <a:lnTo>
                    <a:pt x="319" y="82"/>
                  </a:lnTo>
                  <a:lnTo>
                    <a:pt x="312" y="96"/>
                  </a:lnTo>
                  <a:lnTo>
                    <a:pt x="302" y="110"/>
                  </a:lnTo>
                  <a:lnTo>
                    <a:pt x="290" y="119"/>
                  </a:lnTo>
                  <a:lnTo>
                    <a:pt x="274" y="126"/>
                  </a:lnTo>
                  <a:lnTo>
                    <a:pt x="257" y="128"/>
                  </a:lnTo>
                  <a:lnTo>
                    <a:pt x="64" y="128"/>
                  </a:lnTo>
                  <a:lnTo>
                    <a:pt x="48" y="126"/>
                  </a:lnTo>
                  <a:lnTo>
                    <a:pt x="32" y="119"/>
                  </a:lnTo>
                  <a:lnTo>
                    <a:pt x="19" y="110"/>
                  </a:lnTo>
                  <a:lnTo>
                    <a:pt x="9" y="96"/>
                  </a:lnTo>
                  <a:lnTo>
                    <a:pt x="3" y="82"/>
                  </a:lnTo>
                  <a:lnTo>
                    <a:pt x="0" y="65"/>
                  </a:lnTo>
                  <a:lnTo>
                    <a:pt x="3" y="47"/>
                  </a:lnTo>
                  <a:lnTo>
                    <a:pt x="9" y="33"/>
                  </a:lnTo>
                  <a:lnTo>
                    <a:pt x="19" y="19"/>
                  </a:lnTo>
                  <a:lnTo>
                    <a:pt x="32" y="10"/>
                  </a:lnTo>
                  <a:lnTo>
                    <a:pt x="48" y="4"/>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55">
              <a:extLst>
                <a:ext uri="{FF2B5EF4-FFF2-40B4-BE49-F238E27FC236}">
                  <a16:creationId xmlns:a16="http://schemas.microsoft.com/office/drawing/2014/main" id="{1004C27E-B73F-4118-A0C7-9187D446D1FE}"/>
                </a:ext>
              </a:extLst>
            </p:cNvPr>
            <p:cNvSpPr>
              <a:spLocks/>
            </p:cNvSpPr>
            <p:nvPr/>
          </p:nvSpPr>
          <p:spPr bwMode="auto">
            <a:xfrm>
              <a:off x="3973620" y="1089014"/>
              <a:ext cx="421593" cy="340523"/>
            </a:xfrm>
            <a:custGeom>
              <a:avLst/>
              <a:gdLst>
                <a:gd name="T0" fmla="*/ 230 w 294"/>
                <a:gd name="T1" fmla="*/ 0 h 222"/>
                <a:gd name="T2" fmla="*/ 247 w 294"/>
                <a:gd name="T3" fmla="*/ 2 h 222"/>
                <a:gd name="T4" fmla="*/ 262 w 294"/>
                <a:gd name="T5" fmla="*/ 8 h 222"/>
                <a:gd name="T6" fmla="*/ 275 w 294"/>
                <a:gd name="T7" fmla="*/ 18 h 222"/>
                <a:gd name="T8" fmla="*/ 286 w 294"/>
                <a:gd name="T9" fmla="*/ 31 h 222"/>
                <a:gd name="T10" fmla="*/ 292 w 294"/>
                <a:gd name="T11" fmla="*/ 47 h 222"/>
                <a:gd name="T12" fmla="*/ 294 w 294"/>
                <a:gd name="T13" fmla="*/ 63 h 222"/>
                <a:gd name="T14" fmla="*/ 292 w 294"/>
                <a:gd name="T15" fmla="*/ 80 h 222"/>
                <a:gd name="T16" fmla="*/ 286 w 294"/>
                <a:gd name="T17" fmla="*/ 95 h 222"/>
                <a:gd name="T18" fmla="*/ 276 w 294"/>
                <a:gd name="T19" fmla="*/ 108 h 222"/>
                <a:gd name="T20" fmla="*/ 263 w 294"/>
                <a:gd name="T21" fmla="*/ 118 h 222"/>
                <a:gd name="T22" fmla="*/ 96 w 294"/>
                <a:gd name="T23" fmla="*/ 213 h 222"/>
                <a:gd name="T24" fmla="*/ 80 w 294"/>
                <a:gd name="T25" fmla="*/ 220 h 222"/>
                <a:gd name="T26" fmla="*/ 64 w 294"/>
                <a:gd name="T27" fmla="*/ 222 h 222"/>
                <a:gd name="T28" fmla="*/ 48 w 294"/>
                <a:gd name="T29" fmla="*/ 220 h 222"/>
                <a:gd name="T30" fmla="*/ 32 w 294"/>
                <a:gd name="T31" fmla="*/ 214 h 222"/>
                <a:gd name="T32" fmla="*/ 19 w 294"/>
                <a:gd name="T33" fmla="*/ 204 h 222"/>
                <a:gd name="T34" fmla="*/ 8 w 294"/>
                <a:gd name="T35" fmla="*/ 190 h 222"/>
                <a:gd name="T36" fmla="*/ 2 w 294"/>
                <a:gd name="T37" fmla="*/ 175 h 222"/>
                <a:gd name="T38" fmla="*/ 0 w 294"/>
                <a:gd name="T39" fmla="*/ 158 h 222"/>
                <a:gd name="T40" fmla="*/ 2 w 294"/>
                <a:gd name="T41" fmla="*/ 142 h 222"/>
                <a:gd name="T42" fmla="*/ 8 w 294"/>
                <a:gd name="T43" fmla="*/ 127 h 222"/>
                <a:gd name="T44" fmla="*/ 19 w 294"/>
                <a:gd name="T45" fmla="*/ 114 h 222"/>
                <a:gd name="T46" fmla="*/ 31 w 294"/>
                <a:gd name="T47" fmla="*/ 103 h 222"/>
                <a:gd name="T48" fmla="*/ 198 w 294"/>
                <a:gd name="T49" fmla="*/ 8 h 222"/>
                <a:gd name="T50" fmla="*/ 215 w 294"/>
                <a:gd name="T51" fmla="*/ 2 h 222"/>
                <a:gd name="T52" fmla="*/ 230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230" y="0"/>
                  </a:moveTo>
                  <a:lnTo>
                    <a:pt x="247" y="2"/>
                  </a:lnTo>
                  <a:lnTo>
                    <a:pt x="262" y="8"/>
                  </a:lnTo>
                  <a:lnTo>
                    <a:pt x="275" y="18"/>
                  </a:lnTo>
                  <a:lnTo>
                    <a:pt x="286" y="31"/>
                  </a:lnTo>
                  <a:lnTo>
                    <a:pt x="292" y="47"/>
                  </a:lnTo>
                  <a:lnTo>
                    <a:pt x="294" y="63"/>
                  </a:lnTo>
                  <a:lnTo>
                    <a:pt x="292" y="80"/>
                  </a:lnTo>
                  <a:lnTo>
                    <a:pt x="286" y="95"/>
                  </a:lnTo>
                  <a:lnTo>
                    <a:pt x="276" y="108"/>
                  </a:lnTo>
                  <a:lnTo>
                    <a:pt x="263" y="118"/>
                  </a:lnTo>
                  <a:lnTo>
                    <a:pt x="96" y="213"/>
                  </a:lnTo>
                  <a:lnTo>
                    <a:pt x="80" y="220"/>
                  </a:lnTo>
                  <a:lnTo>
                    <a:pt x="64" y="222"/>
                  </a:lnTo>
                  <a:lnTo>
                    <a:pt x="48" y="220"/>
                  </a:lnTo>
                  <a:lnTo>
                    <a:pt x="32" y="214"/>
                  </a:lnTo>
                  <a:lnTo>
                    <a:pt x="19" y="204"/>
                  </a:lnTo>
                  <a:lnTo>
                    <a:pt x="8" y="190"/>
                  </a:lnTo>
                  <a:lnTo>
                    <a:pt x="2" y="175"/>
                  </a:lnTo>
                  <a:lnTo>
                    <a:pt x="0" y="158"/>
                  </a:lnTo>
                  <a:lnTo>
                    <a:pt x="2" y="142"/>
                  </a:lnTo>
                  <a:lnTo>
                    <a:pt x="8" y="127"/>
                  </a:lnTo>
                  <a:lnTo>
                    <a:pt x="19" y="114"/>
                  </a:lnTo>
                  <a:lnTo>
                    <a:pt x="31" y="103"/>
                  </a:lnTo>
                  <a:lnTo>
                    <a:pt x="198" y="8"/>
                  </a:lnTo>
                  <a:lnTo>
                    <a:pt x="215" y="2"/>
                  </a:lnTo>
                  <a:lnTo>
                    <a:pt x="2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56">
              <a:extLst>
                <a:ext uri="{FF2B5EF4-FFF2-40B4-BE49-F238E27FC236}">
                  <a16:creationId xmlns:a16="http://schemas.microsoft.com/office/drawing/2014/main" id="{A6DA12AF-8DBF-44CC-9DCD-5D2060775014}"/>
                </a:ext>
              </a:extLst>
            </p:cNvPr>
            <p:cNvSpPr>
              <a:spLocks/>
            </p:cNvSpPr>
            <p:nvPr/>
          </p:nvSpPr>
          <p:spPr bwMode="auto">
            <a:xfrm>
              <a:off x="3292584" y="326907"/>
              <a:ext cx="324303" cy="421593"/>
            </a:xfrm>
            <a:custGeom>
              <a:avLst/>
              <a:gdLst>
                <a:gd name="T0" fmla="*/ 159 w 224"/>
                <a:gd name="T1" fmla="*/ 0 h 292"/>
                <a:gd name="T2" fmla="*/ 176 w 224"/>
                <a:gd name="T3" fmla="*/ 2 h 292"/>
                <a:gd name="T4" fmla="*/ 192 w 224"/>
                <a:gd name="T5" fmla="*/ 9 h 292"/>
                <a:gd name="T6" fmla="*/ 205 w 224"/>
                <a:gd name="T7" fmla="*/ 19 h 292"/>
                <a:gd name="T8" fmla="*/ 216 w 224"/>
                <a:gd name="T9" fmla="*/ 32 h 292"/>
                <a:gd name="T10" fmla="*/ 222 w 224"/>
                <a:gd name="T11" fmla="*/ 48 h 292"/>
                <a:gd name="T12" fmla="*/ 224 w 224"/>
                <a:gd name="T13" fmla="*/ 63 h 292"/>
                <a:gd name="T14" fmla="*/ 222 w 224"/>
                <a:gd name="T15" fmla="*/ 80 h 292"/>
                <a:gd name="T16" fmla="*/ 216 w 224"/>
                <a:gd name="T17" fmla="*/ 95 h 292"/>
                <a:gd name="T18" fmla="*/ 119 w 224"/>
                <a:gd name="T19" fmla="*/ 261 h 292"/>
                <a:gd name="T20" fmla="*/ 109 w 224"/>
                <a:gd name="T21" fmla="*/ 274 h 292"/>
                <a:gd name="T22" fmla="*/ 95 w 224"/>
                <a:gd name="T23" fmla="*/ 285 h 292"/>
                <a:gd name="T24" fmla="*/ 81 w 224"/>
                <a:gd name="T25" fmla="*/ 290 h 292"/>
                <a:gd name="T26" fmla="*/ 64 w 224"/>
                <a:gd name="T27" fmla="*/ 292 h 292"/>
                <a:gd name="T28" fmla="*/ 48 w 224"/>
                <a:gd name="T29" fmla="*/ 290 h 292"/>
                <a:gd name="T30" fmla="*/ 32 w 224"/>
                <a:gd name="T31" fmla="*/ 284 h 292"/>
                <a:gd name="T32" fmla="*/ 18 w 224"/>
                <a:gd name="T33" fmla="*/ 273 h 292"/>
                <a:gd name="T34" fmla="*/ 8 w 224"/>
                <a:gd name="T35" fmla="*/ 261 h 292"/>
                <a:gd name="T36" fmla="*/ 2 w 224"/>
                <a:gd name="T37" fmla="*/ 245 h 292"/>
                <a:gd name="T38" fmla="*/ 0 w 224"/>
                <a:gd name="T39" fmla="*/ 230 h 292"/>
                <a:gd name="T40" fmla="*/ 2 w 224"/>
                <a:gd name="T41" fmla="*/ 213 h 292"/>
                <a:gd name="T42" fmla="*/ 8 w 224"/>
                <a:gd name="T43" fmla="*/ 197 h 292"/>
                <a:gd name="T44" fmla="*/ 105 w 224"/>
                <a:gd name="T45" fmla="*/ 32 h 292"/>
                <a:gd name="T46" fmla="*/ 115 w 224"/>
                <a:gd name="T47" fmla="*/ 18 h 292"/>
                <a:gd name="T48" fmla="*/ 129 w 224"/>
                <a:gd name="T49" fmla="*/ 8 h 292"/>
                <a:gd name="T50" fmla="*/ 144 w 224"/>
                <a:gd name="T51" fmla="*/ 2 h 292"/>
                <a:gd name="T52" fmla="*/ 159 w 224"/>
                <a:gd name="T53"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2">
                  <a:moveTo>
                    <a:pt x="159" y="0"/>
                  </a:moveTo>
                  <a:lnTo>
                    <a:pt x="176" y="2"/>
                  </a:lnTo>
                  <a:lnTo>
                    <a:pt x="192" y="9"/>
                  </a:lnTo>
                  <a:lnTo>
                    <a:pt x="205" y="19"/>
                  </a:lnTo>
                  <a:lnTo>
                    <a:pt x="216" y="32"/>
                  </a:lnTo>
                  <a:lnTo>
                    <a:pt x="222" y="48"/>
                  </a:lnTo>
                  <a:lnTo>
                    <a:pt x="224" y="63"/>
                  </a:lnTo>
                  <a:lnTo>
                    <a:pt x="222" y="80"/>
                  </a:lnTo>
                  <a:lnTo>
                    <a:pt x="216" y="95"/>
                  </a:lnTo>
                  <a:lnTo>
                    <a:pt x="119" y="261"/>
                  </a:lnTo>
                  <a:lnTo>
                    <a:pt x="109" y="274"/>
                  </a:lnTo>
                  <a:lnTo>
                    <a:pt x="95" y="285"/>
                  </a:lnTo>
                  <a:lnTo>
                    <a:pt x="81" y="290"/>
                  </a:lnTo>
                  <a:lnTo>
                    <a:pt x="64" y="292"/>
                  </a:lnTo>
                  <a:lnTo>
                    <a:pt x="48" y="290"/>
                  </a:lnTo>
                  <a:lnTo>
                    <a:pt x="32" y="284"/>
                  </a:lnTo>
                  <a:lnTo>
                    <a:pt x="18" y="273"/>
                  </a:lnTo>
                  <a:lnTo>
                    <a:pt x="8" y="261"/>
                  </a:lnTo>
                  <a:lnTo>
                    <a:pt x="2" y="245"/>
                  </a:lnTo>
                  <a:lnTo>
                    <a:pt x="0" y="230"/>
                  </a:lnTo>
                  <a:lnTo>
                    <a:pt x="2" y="213"/>
                  </a:lnTo>
                  <a:lnTo>
                    <a:pt x="8" y="197"/>
                  </a:lnTo>
                  <a:lnTo>
                    <a:pt x="105" y="32"/>
                  </a:lnTo>
                  <a:lnTo>
                    <a:pt x="115" y="18"/>
                  </a:lnTo>
                  <a:lnTo>
                    <a:pt x="129" y="8"/>
                  </a:lnTo>
                  <a:lnTo>
                    <a:pt x="144" y="2"/>
                  </a:lnTo>
                  <a:lnTo>
                    <a:pt x="15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58">
              <a:extLst>
                <a:ext uri="{FF2B5EF4-FFF2-40B4-BE49-F238E27FC236}">
                  <a16:creationId xmlns:a16="http://schemas.microsoft.com/office/drawing/2014/main" id="{CB6E7F15-6E73-4344-9444-9771D14DB3B2}"/>
                </a:ext>
              </a:extLst>
            </p:cNvPr>
            <p:cNvSpPr>
              <a:spLocks/>
            </p:cNvSpPr>
            <p:nvPr/>
          </p:nvSpPr>
          <p:spPr bwMode="auto">
            <a:xfrm>
              <a:off x="1970778" y="1881650"/>
              <a:ext cx="989680" cy="956698"/>
            </a:xfrm>
            <a:custGeom>
              <a:avLst/>
              <a:gdLst>
                <a:gd name="T0" fmla="*/ 160 w 321"/>
                <a:gd name="T1" fmla="*/ 0 h 319"/>
                <a:gd name="T2" fmla="*/ 193 w 321"/>
                <a:gd name="T3" fmla="*/ 4 h 319"/>
                <a:gd name="T4" fmla="*/ 222 w 321"/>
                <a:gd name="T5" fmla="*/ 14 h 319"/>
                <a:gd name="T6" fmla="*/ 250 w 321"/>
                <a:gd name="T7" fmla="*/ 28 h 319"/>
                <a:gd name="T8" fmla="*/ 274 w 321"/>
                <a:gd name="T9" fmla="*/ 47 h 319"/>
                <a:gd name="T10" fmla="*/ 294 w 321"/>
                <a:gd name="T11" fmla="*/ 71 h 319"/>
                <a:gd name="T12" fmla="*/ 308 w 321"/>
                <a:gd name="T13" fmla="*/ 98 h 319"/>
                <a:gd name="T14" fmla="*/ 318 w 321"/>
                <a:gd name="T15" fmla="*/ 128 h 319"/>
                <a:gd name="T16" fmla="*/ 321 w 321"/>
                <a:gd name="T17" fmla="*/ 159 h 319"/>
                <a:gd name="T18" fmla="*/ 318 w 321"/>
                <a:gd name="T19" fmla="*/ 192 h 319"/>
                <a:gd name="T20" fmla="*/ 308 w 321"/>
                <a:gd name="T21" fmla="*/ 222 h 319"/>
                <a:gd name="T22" fmla="*/ 294 w 321"/>
                <a:gd name="T23" fmla="*/ 249 h 319"/>
                <a:gd name="T24" fmla="*/ 274 w 321"/>
                <a:gd name="T25" fmla="*/ 272 h 319"/>
                <a:gd name="T26" fmla="*/ 250 w 321"/>
                <a:gd name="T27" fmla="*/ 291 h 319"/>
                <a:gd name="T28" fmla="*/ 222 w 321"/>
                <a:gd name="T29" fmla="*/ 306 h 319"/>
                <a:gd name="T30" fmla="*/ 193 w 321"/>
                <a:gd name="T31" fmla="*/ 315 h 319"/>
                <a:gd name="T32" fmla="*/ 160 w 321"/>
                <a:gd name="T33" fmla="*/ 319 h 319"/>
                <a:gd name="T34" fmla="*/ 128 w 321"/>
                <a:gd name="T35" fmla="*/ 315 h 319"/>
                <a:gd name="T36" fmla="*/ 99 w 321"/>
                <a:gd name="T37" fmla="*/ 306 h 319"/>
                <a:gd name="T38" fmla="*/ 71 w 321"/>
                <a:gd name="T39" fmla="*/ 291 h 319"/>
                <a:gd name="T40" fmla="*/ 47 w 321"/>
                <a:gd name="T41" fmla="*/ 272 h 319"/>
                <a:gd name="T42" fmla="*/ 27 w 321"/>
                <a:gd name="T43" fmla="*/ 249 h 319"/>
                <a:gd name="T44" fmla="*/ 13 w 321"/>
                <a:gd name="T45" fmla="*/ 222 h 319"/>
                <a:gd name="T46" fmla="*/ 3 w 321"/>
                <a:gd name="T47" fmla="*/ 192 h 319"/>
                <a:gd name="T48" fmla="*/ 0 w 321"/>
                <a:gd name="T49" fmla="*/ 159 h 319"/>
                <a:gd name="T50" fmla="*/ 3 w 321"/>
                <a:gd name="T51" fmla="*/ 128 h 319"/>
                <a:gd name="T52" fmla="*/ 13 w 321"/>
                <a:gd name="T53" fmla="*/ 98 h 319"/>
                <a:gd name="T54" fmla="*/ 27 w 321"/>
                <a:gd name="T55" fmla="*/ 71 h 319"/>
                <a:gd name="T56" fmla="*/ 47 w 321"/>
                <a:gd name="T57" fmla="*/ 47 h 319"/>
                <a:gd name="T58" fmla="*/ 71 w 321"/>
                <a:gd name="T59" fmla="*/ 28 h 319"/>
                <a:gd name="T60" fmla="*/ 99 w 321"/>
                <a:gd name="T61" fmla="*/ 14 h 319"/>
                <a:gd name="T62" fmla="*/ 128 w 321"/>
                <a:gd name="T63" fmla="*/ 4 h 319"/>
                <a:gd name="T64" fmla="*/ 160 w 321"/>
                <a:gd name="T65"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1" h="319">
                  <a:moveTo>
                    <a:pt x="160" y="0"/>
                  </a:moveTo>
                  <a:lnTo>
                    <a:pt x="193" y="4"/>
                  </a:lnTo>
                  <a:lnTo>
                    <a:pt x="222" y="14"/>
                  </a:lnTo>
                  <a:lnTo>
                    <a:pt x="250" y="28"/>
                  </a:lnTo>
                  <a:lnTo>
                    <a:pt x="274" y="47"/>
                  </a:lnTo>
                  <a:lnTo>
                    <a:pt x="294" y="71"/>
                  </a:lnTo>
                  <a:lnTo>
                    <a:pt x="308" y="98"/>
                  </a:lnTo>
                  <a:lnTo>
                    <a:pt x="318" y="128"/>
                  </a:lnTo>
                  <a:lnTo>
                    <a:pt x="321" y="159"/>
                  </a:lnTo>
                  <a:lnTo>
                    <a:pt x="318" y="192"/>
                  </a:lnTo>
                  <a:lnTo>
                    <a:pt x="308" y="222"/>
                  </a:lnTo>
                  <a:lnTo>
                    <a:pt x="294" y="249"/>
                  </a:lnTo>
                  <a:lnTo>
                    <a:pt x="274" y="272"/>
                  </a:lnTo>
                  <a:lnTo>
                    <a:pt x="250" y="291"/>
                  </a:lnTo>
                  <a:lnTo>
                    <a:pt x="222" y="306"/>
                  </a:lnTo>
                  <a:lnTo>
                    <a:pt x="193" y="315"/>
                  </a:lnTo>
                  <a:lnTo>
                    <a:pt x="160" y="319"/>
                  </a:lnTo>
                  <a:lnTo>
                    <a:pt x="128" y="315"/>
                  </a:lnTo>
                  <a:lnTo>
                    <a:pt x="99" y="306"/>
                  </a:lnTo>
                  <a:lnTo>
                    <a:pt x="71" y="291"/>
                  </a:lnTo>
                  <a:lnTo>
                    <a:pt x="47" y="272"/>
                  </a:lnTo>
                  <a:lnTo>
                    <a:pt x="27" y="249"/>
                  </a:lnTo>
                  <a:lnTo>
                    <a:pt x="13" y="222"/>
                  </a:lnTo>
                  <a:lnTo>
                    <a:pt x="3" y="192"/>
                  </a:lnTo>
                  <a:lnTo>
                    <a:pt x="0" y="159"/>
                  </a:lnTo>
                  <a:lnTo>
                    <a:pt x="3" y="128"/>
                  </a:lnTo>
                  <a:lnTo>
                    <a:pt x="13" y="98"/>
                  </a:lnTo>
                  <a:lnTo>
                    <a:pt x="27" y="71"/>
                  </a:lnTo>
                  <a:lnTo>
                    <a:pt x="47" y="47"/>
                  </a:lnTo>
                  <a:lnTo>
                    <a:pt x="71" y="28"/>
                  </a:lnTo>
                  <a:lnTo>
                    <a:pt x="99" y="14"/>
                  </a:lnTo>
                  <a:lnTo>
                    <a:pt x="128" y="4"/>
                  </a:lnTo>
                  <a:lnTo>
                    <a:pt x="16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a:extLst>
              <a:ext uri="{FF2B5EF4-FFF2-40B4-BE49-F238E27FC236}">
                <a16:creationId xmlns:a16="http://schemas.microsoft.com/office/drawing/2014/main" id="{578267D0-4CAA-4CBE-8A3D-6E08724C5622}"/>
              </a:ext>
            </a:extLst>
          </p:cNvPr>
          <p:cNvGrpSpPr/>
          <p:nvPr/>
        </p:nvGrpSpPr>
        <p:grpSpPr>
          <a:xfrm>
            <a:off x="5792268" y="1743592"/>
            <a:ext cx="607464" cy="608013"/>
            <a:chOff x="4344201" y="1311493"/>
            <a:chExt cx="455598" cy="456010"/>
          </a:xfrm>
          <a:solidFill>
            <a:schemeClr val="accent3"/>
          </a:solidFill>
        </p:grpSpPr>
        <p:sp>
          <p:nvSpPr>
            <p:cNvPr id="61" name="Freeform 5">
              <a:extLst>
                <a:ext uri="{FF2B5EF4-FFF2-40B4-BE49-F238E27FC236}">
                  <a16:creationId xmlns:a16="http://schemas.microsoft.com/office/drawing/2014/main" id="{4759EF71-DF72-4B52-A5A7-20E5AD54EC95}"/>
                </a:ext>
              </a:extLst>
            </p:cNvPr>
            <p:cNvSpPr>
              <a:spLocks/>
            </p:cNvSpPr>
            <p:nvPr/>
          </p:nvSpPr>
          <p:spPr bwMode="auto">
            <a:xfrm>
              <a:off x="4344201" y="1311493"/>
              <a:ext cx="91202" cy="90789"/>
            </a:xfrm>
            <a:custGeom>
              <a:avLst/>
              <a:gdLst>
                <a:gd name="T0" fmla="*/ 14 w 162"/>
                <a:gd name="T1" fmla="*/ 0 h 162"/>
                <a:gd name="T2" fmla="*/ 0 w 162"/>
                <a:gd name="T3" fmla="*/ 14 h 162"/>
                <a:gd name="T4" fmla="*/ 0 w 162"/>
                <a:gd name="T5" fmla="*/ 162 h 162"/>
                <a:gd name="T6" fmla="*/ 27 w 162"/>
                <a:gd name="T7" fmla="*/ 162 h 162"/>
                <a:gd name="T8" fmla="*/ 27 w 162"/>
                <a:gd name="T9" fmla="*/ 27 h 162"/>
                <a:gd name="T10" fmla="*/ 162 w 162"/>
                <a:gd name="T11" fmla="*/ 27 h 162"/>
                <a:gd name="T12" fmla="*/ 162 w 162"/>
                <a:gd name="T13" fmla="*/ 0 h 162"/>
                <a:gd name="T14" fmla="*/ 14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 y="0"/>
                  </a:moveTo>
                  <a:cubicBezTo>
                    <a:pt x="6" y="0"/>
                    <a:pt x="0" y="6"/>
                    <a:pt x="0" y="14"/>
                  </a:cubicBezTo>
                  <a:cubicBezTo>
                    <a:pt x="0" y="162"/>
                    <a:pt x="0" y="162"/>
                    <a:pt x="0" y="162"/>
                  </a:cubicBezTo>
                  <a:cubicBezTo>
                    <a:pt x="27" y="162"/>
                    <a:pt x="27" y="162"/>
                    <a:pt x="27" y="162"/>
                  </a:cubicBezTo>
                  <a:cubicBezTo>
                    <a:pt x="27" y="27"/>
                    <a:pt x="27" y="27"/>
                    <a:pt x="27" y="27"/>
                  </a:cubicBezTo>
                  <a:cubicBezTo>
                    <a:pt x="162" y="27"/>
                    <a:pt x="162" y="27"/>
                    <a:pt x="162" y="27"/>
                  </a:cubicBezTo>
                  <a:cubicBezTo>
                    <a:pt x="162" y="0"/>
                    <a:pt x="162" y="0"/>
                    <a:pt x="162" y="0"/>
                  </a:cubicBez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2" name="Freeform 6">
              <a:extLst>
                <a:ext uri="{FF2B5EF4-FFF2-40B4-BE49-F238E27FC236}">
                  <a16:creationId xmlns:a16="http://schemas.microsoft.com/office/drawing/2014/main" id="{279F5FFD-521B-4944-9A6F-899766C16A5A}"/>
                </a:ext>
              </a:extLst>
            </p:cNvPr>
            <p:cNvSpPr>
              <a:spLocks/>
            </p:cNvSpPr>
            <p:nvPr/>
          </p:nvSpPr>
          <p:spPr bwMode="auto">
            <a:xfrm>
              <a:off x="4709010" y="1311493"/>
              <a:ext cx="90789" cy="90789"/>
            </a:xfrm>
            <a:custGeom>
              <a:avLst/>
              <a:gdLst>
                <a:gd name="T0" fmla="*/ 148 w 162"/>
                <a:gd name="T1" fmla="*/ 0 h 162"/>
                <a:gd name="T2" fmla="*/ 0 w 162"/>
                <a:gd name="T3" fmla="*/ 0 h 162"/>
                <a:gd name="T4" fmla="*/ 0 w 162"/>
                <a:gd name="T5" fmla="*/ 27 h 162"/>
                <a:gd name="T6" fmla="*/ 135 w 162"/>
                <a:gd name="T7" fmla="*/ 27 h 162"/>
                <a:gd name="T8" fmla="*/ 135 w 162"/>
                <a:gd name="T9" fmla="*/ 162 h 162"/>
                <a:gd name="T10" fmla="*/ 162 w 162"/>
                <a:gd name="T11" fmla="*/ 162 h 162"/>
                <a:gd name="T12" fmla="*/ 162 w 162"/>
                <a:gd name="T13" fmla="*/ 14 h 162"/>
                <a:gd name="T14" fmla="*/ 148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8" y="0"/>
                  </a:moveTo>
                  <a:cubicBezTo>
                    <a:pt x="0" y="0"/>
                    <a:pt x="0" y="0"/>
                    <a:pt x="0" y="0"/>
                  </a:cubicBezTo>
                  <a:cubicBezTo>
                    <a:pt x="0" y="27"/>
                    <a:pt x="0" y="27"/>
                    <a:pt x="0" y="27"/>
                  </a:cubicBezTo>
                  <a:cubicBezTo>
                    <a:pt x="135" y="27"/>
                    <a:pt x="135" y="27"/>
                    <a:pt x="135" y="27"/>
                  </a:cubicBezTo>
                  <a:cubicBezTo>
                    <a:pt x="135" y="162"/>
                    <a:pt x="135" y="162"/>
                    <a:pt x="135" y="162"/>
                  </a:cubicBezTo>
                  <a:cubicBezTo>
                    <a:pt x="162" y="162"/>
                    <a:pt x="162" y="162"/>
                    <a:pt x="162" y="162"/>
                  </a:cubicBezTo>
                  <a:cubicBezTo>
                    <a:pt x="162" y="14"/>
                    <a:pt x="162" y="14"/>
                    <a:pt x="162" y="14"/>
                  </a:cubicBezTo>
                  <a:cubicBezTo>
                    <a:pt x="162" y="6"/>
                    <a:pt x="156" y="0"/>
                    <a:pt x="14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3" name="Freeform 7">
              <a:extLst>
                <a:ext uri="{FF2B5EF4-FFF2-40B4-BE49-F238E27FC236}">
                  <a16:creationId xmlns:a16="http://schemas.microsoft.com/office/drawing/2014/main" id="{843BDDE1-719B-49DD-92BB-93706B4F8BF0}"/>
                </a:ext>
              </a:extLst>
            </p:cNvPr>
            <p:cNvSpPr>
              <a:spLocks/>
            </p:cNvSpPr>
            <p:nvPr/>
          </p:nvSpPr>
          <p:spPr bwMode="auto">
            <a:xfrm>
              <a:off x="4344201" y="1676714"/>
              <a:ext cx="91202" cy="90789"/>
            </a:xfrm>
            <a:custGeom>
              <a:avLst/>
              <a:gdLst>
                <a:gd name="T0" fmla="*/ 27 w 162"/>
                <a:gd name="T1" fmla="*/ 135 h 162"/>
                <a:gd name="T2" fmla="*/ 27 w 162"/>
                <a:gd name="T3" fmla="*/ 0 h 162"/>
                <a:gd name="T4" fmla="*/ 0 w 162"/>
                <a:gd name="T5" fmla="*/ 0 h 162"/>
                <a:gd name="T6" fmla="*/ 0 w 162"/>
                <a:gd name="T7" fmla="*/ 148 h 162"/>
                <a:gd name="T8" fmla="*/ 14 w 162"/>
                <a:gd name="T9" fmla="*/ 162 h 162"/>
                <a:gd name="T10" fmla="*/ 162 w 162"/>
                <a:gd name="T11" fmla="*/ 162 h 162"/>
                <a:gd name="T12" fmla="*/ 162 w 162"/>
                <a:gd name="T13" fmla="*/ 135 h 162"/>
                <a:gd name="T14" fmla="*/ 27 w 162"/>
                <a:gd name="T15" fmla="*/ 135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27" y="135"/>
                  </a:moveTo>
                  <a:cubicBezTo>
                    <a:pt x="27" y="0"/>
                    <a:pt x="27" y="0"/>
                    <a:pt x="27" y="0"/>
                  </a:cubicBezTo>
                  <a:cubicBezTo>
                    <a:pt x="0" y="0"/>
                    <a:pt x="0" y="0"/>
                    <a:pt x="0" y="0"/>
                  </a:cubicBezTo>
                  <a:cubicBezTo>
                    <a:pt x="0" y="148"/>
                    <a:pt x="0" y="148"/>
                    <a:pt x="0" y="148"/>
                  </a:cubicBezTo>
                  <a:cubicBezTo>
                    <a:pt x="0" y="156"/>
                    <a:pt x="6" y="162"/>
                    <a:pt x="14" y="162"/>
                  </a:cubicBezTo>
                  <a:cubicBezTo>
                    <a:pt x="162" y="162"/>
                    <a:pt x="162" y="162"/>
                    <a:pt x="162" y="162"/>
                  </a:cubicBezTo>
                  <a:cubicBezTo>
                    <a:pt x="162" y="135"/>
                    <a:pt x="162" y="135"/>
                    <a:pt x="162" y="135"/>
                  </a:cubicBezTo>
                  <a:lnTo>
                    <a:pt x="27"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4" name="Freeform 8">
              <a:extLst>
                <a:ext uri="{FF2B5EF4-FFF2-40B4-BE49-F238E27FC236}">
                  <a16:creationId xmlns:a16="http://schemas.microsoft.com/office/drawing/2014/main" id="{20288774-1082-4AD0-950A-8D38BCBF1240}"/>
                </a:ext>
              </a:extLst>
            </p:cNvPr>
            <p:cNvSpPr>
              <a:spLocks/>
            </p:cNvSpPr>
            <p:nvPr/>
          </p:nvSpPr>
          <p:spPr bwMode="auto">
            <a:xfrm>
              <a:off x="4709010" y="1676714"/>
              <a:ext cx="90789" cy="90789"/>
            </a:xfrm>
            <a:custGeom>
              <a:avLst/>
              <a:gdLst>
                <a:gd name="T0" fmla="*/ 135 w 162"/>
                <a:gd name="T1" fmla="*/ 0 h 162"/>
                <a:gd name="T2" fmla="*/ 135 w 162"/>
                <a:gd name="T3" fmla="*/ 135 h 162"/>
                <a:gd name="T4" fmla="*/ 0 w 162"/>
                <a:gd name="T5" fmla="*/ 135 h 162"/>
                <a:gd name="T6" fmla="*/ 0 w 162"/>
                <a:gd name="T7" fmla="*/ 162 h 162"/>
                <a:gd name="T8" fmla="*/ 148 w 162"/>
                <a:gd name="T9" fmla="*/ 162 h 162"/>
                <a:gd name="T10" fmla="*/ 162 w 162"/>
                <a:gd name="T11" fmla="*/ 148 h 162"/>
                <a:gd name="T12" fmla="*/ 162 w 162"/>
                <a:gd name="T13" fmla="*/ 0 h 162"/>
                <a:gd name="T14" fmla="*/ 135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35" y="0"/>
                  </a:moveTo>
                  <a:cubicBezTo>
                    <a:pt x="135" y="135"/>
                    <a:pt x="135" y="135"/>
                    <a:pt x="135" y="135"/>
                  </a:cubicBezTo>
                  <a:cubicBezTo>
                    <a:pt x="0" y="135"/>
                    <a:pt x="0" y="135"/>
                    <a:pt x="0" y="135"/>
                  </a:cubicBezTo>
                  <a:cubicBezTo>
                    <a:pt x="0" y="162"/>
                    <a:pt x="0" y="162"/>
                    <a:pt x="0" y="162"/>
                  </a:cubicBezTo>
                  <a:cubicBezTo>
                    <a:pt x="148" y="162"/>
                    <a:pt x="148" y="162"/>
                    <a:pt x="148" y="162"/>
                  </a:cubicBezTo>
                  <a:cubicBezTo>
                    <a:pt x="156" y="162"/>
                    <a:pt x="162" y="156"/>
                    <a:pt x="162" y="148"/>
                  </a:cubicBezTo>
                  <a:cubicBezTo>
                    <a:pt x="162" y="0"/>
                    <a:pt x="162" y="0"/>
                    <a:pt x="162" y="0"/>
                  </a:cubicBezTo>
                  <a:lnTo>
                    <a:pt x="1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6" name="Oval 65">
              <a:extLst>
                <a:ext uri="{FF2B5EF4-FFF2-40B4-BE49-F238E27FC236}">
                  <a16:creationId xmlns:a16="http://schemas.microsoft.com/office/drawing/2014/main" id="{EBCE09F8-4BD3-4689-A72B-B9AC2B34555D}"/>
                </a:ext>
              </a:extLst>
            </p:cNvPr>
            <p:cNvSpPr/>
            <p:nvPr/>
          </p:nvSpPr>
          <p:spPr>
            <a:xfrm>
              <a:off x="4443985" y="1407684"/>
              <a:ext cx="256032" cy="256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
        <p:nvSpPr>
          <p:cNvPr id="60" name="TextBox 59">
            <a:extLst>
              <a:ext uri="{FF2B5EF4-FFF2-40B4-BE49-F238E27FC236}">
                <a16:creationId xmlns:a16="http://schemas.microsoft.com/office/drawing/2014/main" id="{D323A804-0A06-425D-9E9C-A2F9A51641E3}"/>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
        <p:nvSpPr>
          <p:cNvPr id="65" name="TextBox 64">
            <a:extLst>
              <a:ext uri="{FF2B5EF4-FFF2-40B4-BE49-F238E27FC236}">
                <a16:creationId xmlns:a16="http://schemas.microsoft.com/office/drawing/2014/main" id="{09030031-8323-47A1-AA19-D45D60510699}"/>
              </a:ext>
            </a:extLst>
          </p:cNvPr>
          <p:cNvSpPr txBox="1"/>
          <p:nvPr/>
        </p:nvSpPr>
        <p:spPr>
          <a:xfrm>
            <a:off x="470563" y="880522"/>
            <a:ext cx="3770071" cy="369332"/>
          </a:xfrm>
          <a:prstGeom prst="rect">
            <a:avLst/>
          </a:prstGeom>
          <a:noFill/>
        </p:spPr>
        <p:txBody>
          <a:bodyPr wrap="none" rtlCol="0">
            <a:spAutoFit/>
          </a:bodyPr>
          <a:lstStyle/>
          <a:p>
            <a:r>
              <a:rPr lang="lt-LT" dirty="0" smtClean="0"/>
              <a:t>Vertės pasiūlymo apibrėžimo procesas</a:t>
            </a:r>
            <a:endParaRPr lang="en-US" dirty="0"/>
          </a:p>
        </p:txBody>
      </p:sp>
    </p:spTree>
    <p:extLst>
      <p:ext uri="{BB962C8B-B14F-4D97-AF65-F5344CB8AC3E}">
        <p14:creationId xmlns:p14="http://schemas.microsoft.com/office/powerpoint/2010/main" val="4246265287"/>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264E39-68F7-4FC5-850F-98C5F7A1AB62}"/>
              </a:ext>
            </a:extLst>
          </p:cNvPr>
          <p:cNvSpPr>
            <a:spLocks noGrp="1"/>
          </p:cNvSpPr>
          <p:nvPr>
            <p:ph type="title"/>
          </p:nvPr>
        </p:nvSpPr>
        <p:spPr/>
        <p:txBody>
          <a:bodyPr>
            <a:normAutofit fontScale="90000"/>
          </a:bodyPr>
          <a:lstStyle/>
          <a:p>
            <a:r>
              <a:rPr lang="lt-LT" dirty="0" smtClean="0"/>
              <a:t>Segmentacija</a:t>
            </a:r>
            <a:endParaRPr lang="en-US" dirty="0"/>
          </a:p>
        </p:txBody>
      </p:sp>
      <p:cxnSp>
        <p:nvCxnSpPr>
          <p:cNvPr id="4" name="Straight Connector 3">
            <a:extLst>
              <a:ext uri="{FF2B5EF4-FFF2-40B4-BE49-F238E27FC236}">
                <a16:creationId xmlns:a16="http://schemas.microsoft.com/office/drawing/2014/main" id="{04440CD3-4B8A-4325-8204-77D3C4D99867}"/>
              </a:ext>
            </a:extLst>
          </p:cNvPr>
          <p:cNvCxnSpPr>
            <a:cxnSpLocks/>
          </p:cNvCxnSpPr>
          <p:nvPr/>
        </p:nvCxnSpPr>
        <p:spPr>
          <a:xfrm>
            <a:off x="1439241" y="2609877"/>
            <a:ext cx="0" cy="258997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Inhaltsplatzhalter 4">
            <a:extLst>
              <a:ext uri="{FF2B5EF4-FFF2-40B4-BE49-F238E27FC236}">
                <a16:creationId xmlns:a16="http://schemas.microsoft.com/office/drawing/2014/main" id="{73AE462B-5DE4-450C-9B19-D70B251AC965}"/>
              </a:ext>
            </a:extLst>
          </p:cNvPr>
          <p:cNvSpPr txBox="1">
            <a:spLocks/>
          </p:cNvSpPr>
          <p:nvPr/>
        </p:nvSpPr>
        <p:spPr>
          <a:xfrm flipH="1">
            <a:off x="714403" y="5301457"/>
            <a:ext cx="1449677" cy="49244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Klientai ir žmonės kurie pirks</a:t>
            </a:r>
            <a:endParaRPr lang="en-US" sz="1600" dirty="0">
              <a:solidFill>
                <a:schemeClr val="tx1">
                  <a:lumMod val="75000"/>
                  <a:lumOff val="25000"/>
                </a:schemeClr>
              </a:solidFill>
              <a:latin typeface="+mj-lt"/>
            </a:endParaRPr>
          </a:p>
        </p:txBody>
      </p:sp>
      <p:sp>
        <p:nvSpPr>
          <p:cNvPr id="6" name="Freeform 6">
            <a:extLst>
              <a:ext uri="{FF2B5EF4-FFF2-40B4-BE49-F238E27FC236}">
                <a16:creationId xmlns:a16="http://schemas.microsoft.com/office/drawing/2014/main" id="{8AF70B8C-CD2B-4D4A-AD15-14AD37E303BD}"/>
              </a:ext>
            </a:extLst>
          </p:cNvPr>
          <p:cNvSpPr>
            <a:spLocks/>
          </p:cNvSpPr>
          <p:nvPr/>
        </p:nvSpPr>
        <p:spPr bwMode="auto">
          <a:xfrm>
            <a:off x="470563" y="298536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1"/>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Tikslinė auditorija</a:t>
            </a:r>
            <a:endParaRPr lang="en-US" sz="2133" b="1" dirty="0">
              <a:solidFill>
                <a:schemeClr val="bg1"/>
              </a:solidFill>
            </a:endParaRPr>
          </a:p>
        </p:txBody>
      </p:sp>
      <p:sp>
        <p:nvSpPr>
          <p:cNvPr id="7" name="Oval 6">
            <a:extLst>
              <a:ext uri="{FF2B5EF4-FFF2-40B4-BE49-F238E27FC236}">
                <a16:creationId xmlns:a16="http://schemas.microsoft.com/office/drawing/2014/main" id="{2E0DF82D-3837-412C-986F-E1DCAB4CD245}"/>
              </a:ext>
            </a:extLst>
          </p:cNvPr>
          <p:cNvSpPr/>
          <p:nvPr/>
        </p:nvSpPr>
        <p:spPr>
          <a:xfrm>
            <a:off x="876963" y="1485320"/>
            <a:ext cx="1124557" cy="1124557"/>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8" name="Group 7">
            <a:extLst>
              <a:ext uri="{FF2B5EF4-FFF2-40B4-BE49-F238E27FC236}">
                <a16:creationId xmlns:a16="http://schemas.microsoft.com/office/drawing/2014/main" id="{6798CBE4-E221-4461-9384-F126EB84C5F6}"/>
              </a:ext>
            </a:extLst>
          </p:cNvPr>
          <p:cNvGrpSpPr/>
          <p:nvPr/>
        </p:nvGrpSpPr>
        <p:grpSpPr>
          <a:xfrm>
            <a:off x="1135509" y="1743592"/>
            <a:ext cx="607464" cy="608013"/>
            <a:chOff x="-1155700" y="3082926"/>
            <a:chExt cx="1752600" cy="1754187"/>
          </a:xfrm>
          <a:solidFill>
            <a:schemeClr val="accent1"/>
          </a:solidFill>
        </p:grpSpPr>
        <p:sp>
          <p:nvSpPr>
            <p:cNvPr id="9" name="Freeform 5">
              <a:extLst>
                <a:ext uri="{FF2B5EF4-FFF2-40B4-BE49-F238E27FC236}">
                  <a16:creationId xmlns:a16="http://schemas.microsoft.com/office/drawing/2014/main" id="{D7C0BB82-77A0-4808-8557-BD7CE99C46DB}"/>
                </a:ext>
              </a:extLst>
            </p:cNvPr>
            <p:cNvSpPr>
              <a:spLocks/>
            </p:cNvSpPr>
            <p:nvPr/>
          </p:nvSpPr>
          <p:spPr bwMode="auto">
            <a:xfrm>
              <a:off x="-1155700" y="3082926"/>
              <a:ext cx="350838" cy="349250"/>
            </a:xfrm>
            <a:custGeom>
              <a:avLst/>
              <a:gdLst>
                <a:gd name="T0" fmla="*/ 14 w 162"/>
                <a:gd name="T1" fmla="*/ 0 h 162"/>
                <a:gd name="T2" fmla="*/ 0 w 162"/>
                <a:gd name="T3" fmla="*/ 14 h 162"/>
                <a:gd name="T4" fmla="*/ 0 w 162"/>
                <a:gd name="T5" fmla="*/ 162 h 162"/>
                <a:gd name="T6" fmla="*/ 27 w 162"/>
                <a:gd name="T7" fmla="*/ 162 h 162"/>
                <a:gd name="T8" fmla="*/ 27 w 162"/>
                <a:gd name="T9" fmla="*/ 27 h 162"/>
                <a:gd name="T10" fmla="*/ 162 w 162"/>
                <a:gd name="T11" fmla="*/ 27 h 162"/>
                <a:gd name="T12" fmla="*/ 162 w 162"/>
                <a:gd name="T13" fmla="*/ 0 h 162"/>
                <a:gd name="T14" fmla="*/ 14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 y="0"/>
                  </a:moveTo>
                  <a:cubicBezTo>
                    <a:pt x="6" y="0"/>
                    <a:pt x="0" y="6"/>
                    <a:pt x="0" y="14"/>
                  </a:cubicBezTo>
                  <a:cubicBezTo>
                    <a:pt x="0" y="162"/>
                    <a:pt x="0" y="162"/>
                    <a:pt x="0" y="162"/>
                  </a:cubicBezTo>
                  <a:cubicBezTo>
                    <a:pt x="27" y="162"/>
                    <a:pt x="27" y="162"/>
                    <a:pt x="27" y="162"/>
                  </a:cubicBezTo>
                  <a:cubicBezTo>
                    <a:pt x="27" y="27"/>
                    <a:pt x="27" y="27"/>
                    <a:pt x="27" y="27"/>
                  </a:cubicBezTo>
                  <a:cubicBezTo>
                    <a:pt x="162" y="27"/>
                    <a:pt x="162" y="27"/>
                    <a:pt x="162" y="27"/>
                  </a:cubicBezTo>
                  <a:cubicBezTo>
                    <a:pt x="162" y="0"/>
                    <a:pt x="162" y="0"/>
                    <a:pt x="162" y="0"/>
                  </a:cubicBez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0" name="Freeform 6">
              <a:extLst>
                <a:ext uri="{FF2B5EF4-FFF2-40B4-BE49-F238E27FC236}">
                  <a16:creationId xmlns:a16="http://schemas.microsoft.com/office/drawing/2014/main" id="{880CF356-4278-4C91-88A7-87479B20EED6}"/>
                </a:ext>
              </a:extLst>
            </p:cNvPr>
            <p:cNvSpPr>
              <a:spLocks/>
            </p:cNvSpPr>
            <p:nvPr/>
          </p:nvSpPr>
          <p:spPr bwMode="auto">
            <a:xfrm>
              <a:off x="247650" y="3082926"/>
              <a:ext cx="349250" cy="349250"/>
            </a:xfrm>
            <a:custGeom>
              <a:avLst/>
              <a:gdLst>
                <a:gd name="T0" fmla="*/ 148 w 162"/>
                <a:gd name="T1" fmla="*/ 0 h 162"/>
                <a:gd name="T2" fmla="*/ 0 w 162"/>
                <a:gd name="T3" fmla="*/ 0 h 162"/>
                <a:gd name="T4" fmla="*/ 0 w 162"/>
                <a:gd name="T5" fmla="*/ 27 h 162"/>
                <a:gd name="T6" fmla="*/ 135 w 162"/>
                <a:gd name="T7" fmla="*/ 27 h 162"/>
                <a:gd name="T8" fmla="*/ 135 w 162"/>
                <a:gd name="T9" fmla="*/ 162 h 162"/>
                <a:gd name="T10" fmla="*/ 162 w 162"/>
                <a:gd name="T11" fmla="*/ 162 h 162"/>
                <a:gd name="T12" fmla="*/ 162 w 162"/>
                <a:gd name="T13" fmla="*/ 14 h 162"/>
                <a:gd name="T14" fmla="*/ 148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8" y="0"/>
                  </a:moveTo>
                  <a:cubicBezTo>
                    <a:pt x="0" y="0"/>
                    <a:pt x="0" y="0"/>
                    <a:pt x="0" y="0"/>
                  </a:cubicBezTo>
                  <a:cubicBezTo>
                    <a:pt x="0" y="27"/>
                    <a:pt x="0" y="27"/>
                    <a:pt x="0" y="27"/>
                  </a:cubicBezTo>
                  <a:cubicBezTo>
                    <a:pt x="135" y="27"/>
                    <a:pt x="135" y="27"/>
                    <a:pt x="135" y="27"/>
                  </a:cubicBezTo>
                  <a:cubicBezTo>
                    <a:pt x="135" y="162"/>
                    <a:pt x="135" y="162"/>
                    <a:pt x="135" y="162"/>
                  </a:cubicBezTo>
                  <a:cubicBezTo>
                    <a:pt x="162" y="162"/>
                    <a:pt x="162" y="162"/>
                    <a:pt x="162" y="162"/>
                  </a:cubicBezTo>
                  <a:cubicBezTo>
                    <a:pt x="162" y="14"/>
                    <a:pt x="162" y="14"/>
                    <a:pt x="162" y="14"/>
                  </a:cubicBezTo>
                  <a:cubicBezTo>
                    <a:pt x="162" y="6"/>
                    <a:pt x="156" y="0"/>
                    <a:pt x="14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1" name="Freeform 7">
              <a:extLst>
                <a:ext uri="{FF2B5EF4-FFF2-40B4-BE49-F238E27FC236}">
                  <a16:creationId xmlns:a16="http://schemas.microsoft.com/office/drawing/2014/main" id="{2158A346-8587-40B7-83EB-1EF64C07C11F}"/>
                </a:ext>
              </a:extLst>
            </p:cNvPr>
            <p:cNvSpPr>
              <a:spLocks/>
            </p:cNvSpPr>
            <p:nvPr/>
          </p:nvSpPr>
          <p:spPr bwMode="auto">
            <a:xfrm>
              <a:off x="-1155700" y="4487863"/>
              <a:ext cx="350838" cy="349250"/>
            </a:xfrm>
            <a:custGeom>
              <a:avLst/>
              <a:gdLst>
                <a:gd name="T0" fmla="*/ 27 w 162"/>
                <a:gd name="T1" fmla="*/ 135 h 162"/>
                <a:gd name="T2" fmla="*/ 27 w 162"/>
                <a:gd name="T3" fmla="*/ 0 h 162"/>
                <a:gd name="T4" fmla="*/ 0 w 162"/>
                <a:gd name="T5" fmla="*/ 0 h 162"/>
                <a:gd name="T6" fmla="*/ 0 w 162"/>
                <a:gd name="T7" fmla="*/ 148 h 162"/>
                <a:gd name="T8" fmla="*/ 14 w 162"/>
                <a:gd name="T9" fmla="*/ 162 h 162"/>
                <a:gd name="T10" fmla="*/ 162 w 162"/>
                <a:gd name="T11" fmla="*/ 162 h 162"/>
                <a:gd name="T12" fmla="*/ 162 w 162"/>
                <a:gd name="T13" fmla="*/ 135 h 162"/>
                <a:gd name="T14" fmla="*/ 27 w 162"/>
                <a:gd name="T15" fmla="*/ 135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27" y="135"/>
                  </a:moveTo>
                  <a:cubicBezTo>
                    <a:pt x="27" y="0"/>
                    <a:pt x="27" y="0"/>
                    <a:pt x="27" y="0"/>
                  </a:cubicBezTo>
                  <a:cubicBezTo>
                    <a:pt x="0" y="0"/>
                    <a:pt x="0" y="0"/>
                    <a:pt x="0" y="0"/>
                  </a:cubicBezTo>
                  <a:cubicBezTo>
                    <a:pt x="0" y="148"/>
                    <a:pt x="0" y="148"/>
                    <a:pt x="0" y="148"/>
                  </a:cubicBezTo>
                  <a:cubicBezTo>
                    <a:pt x="0" y="156"/>
                    <a:pt x="6" y="162"/>
                    <a:pt x="14" y="162"/>
                  </a:cubicBezTo>
                  <a:cubicBezTo>
                    <a:pt x="162" y="162"/>
                    <a:pt x="162" y="162"/>
                    <a:pt x="162" y="162"/>
                  </a:cubicBezTo>
                  <a:cubicBezTo>
                    <a:pt x="162" y="135"/>
                    <a:pt x="162" y="135"/>
                    <a:pt x="162" y="135"/>
                  </a:cubicBezTo>
                  <a:lnTo>
                    <a:pt x="27"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 name="Freeform 8">
              <a:extLst>
                <a:ext uri="{FF2B5EF4-FFF2-40B4-BE49-F238E27FC236}">
                  <a16:creationId xmlns:a16="http://schemas.microsoft.com/office/drawing/2014/main" id="{A881C60D-5967-49FF-81CA-CDC39A15E001}"/>
                </a:ext>
              </a:extLst>
            </p:cNvPr>
            <p:cNvSpPr>
              <a:spLocks/>
            </p:cNvSpPr>
            <p:nvPr/>
          </p:nvSpPr>
          <p:spPr bwMode="auto">
            <a:xfrm>
              <a:off x="247650" y="4487863"/>
              <a:ext cx="349250" cy="349250"/>
            </a:xfrm>
            <a:custGeom>
              <a:avLst/>
              <a:gdLst>
                <a:gd name="T0" fmla="*/ 135 w 162"/>
                <a:gd name="T1" fmla="*/ 0 h 162"/>
                <a:gd name="T2" fmla="*/ 135 w 162"/>
                <a:gd name="T3" fmla="*/ 135 h 162"/>
                <a:gd name="T4" fmla="*/ 0 w 162"/>
                <a:gd name="T5" fmla="*/ 135 h 162"/>
                <a:gd name="T6" fmla="*/ 0 w 162"/>
                <a:gd name="T7" fmla="*/ 162 h 162"/>
                <a:gd name="T8" fmla="*/ 148 w 162"/>
                <a:gd name="T9" fmla="*/ 162 h 162"/>
                <a:gd name="T10" fmla="*/ 162 w 162"/>
                <a:gd name="T11" fmla="*/ 148 h 162"/>
                <a:gd name="T12" fmla="*/ 162 w 162"/>
                <a:gd name="T13" fmla="*/ 0 h 162"/>
                <a:gd name="T14" fmla="*/ 135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35" y="0"/>
                  </a:moveTo>
                  <a:cubicBezTo>
                    <a:pt x="135" y="135"/>
                    <a:pt x="135" y="135"/>
                    <a:pt x="135" y="135"/>
                  </a:cubicBezTo>
                  <a:cubicBezTo>
                    <a:pt x="0" y="135"/>
                    <a:pt x="0" y="135"/>
                    <a:pt x="0" y="135"/>
                  </a:cubicBezTo>
                  <a:cubicBezTo>
                    <a:pt x="0" y="162"/>
                    <a:pt x="0" y="162"/>
                    <a:pt x="0" y="162"/>
                  </a:cubicBezTo>
                  <a:cubicBezTo>
                    <a:pt x="148" y="162"/>
                    <a:pt x="148" y="162"/>
                    <a:pt x="148" y="162"/>
                  </a:cubicBezTo>
                  <a:cubicBezTo>
                    <a:pt x="156" y="162"/>
                    <a:pt x="162" y="156"/>
                    <a:pt x="162" y="148"/>
                  </a:cubicBezTo>
                  <a:cubicBezTo>
                    <a:pt x="162" y="0"/>
                    <a:pt x="162" y="0"/>
                    <a:pt x="162" y="0"/>
                  </a:cubicBezTo>
                  <a:lnTo>
                    <a:pt x="1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 name="Freeform 9">
              <a:extLst>
                <a:ext uri="{FF2B5EF4-FFF2-40B4-BE49-F238E27FC236}">
                  <a16:creationId xmlns:a16="http://schemas.microsoft.com/office/drawing/2014/main" id="{2CFD7897-A118-4A12-B5B1-CE2FBA1BA410}"/>
                </a:ext>
              </a:extLst>
            </p:cNvPr>
            <p:cNvSpPr>
              <a:spLocks noEditPoints="1"/>
            </p:cNvSpPr>
            <p:nvPr/>
          </p:nvSpPr>
          <p:spPr bwMode="auto">
            <a:xfrm>
              <a:off x="-1155700" y="3082926"/>
              <a:ext cx="1752600" cy="1754187"/>
            </a:xfrm>
            <a:custGeom>
              <a:avLst/>
              <a:gdLst>
                <a:gd name="T0" fmla="*/ 420 w 812"/>
                <a:gd name="T1" fmla="*/ 0 h 812"/>
                <a:gd name="T2" fmla="*/ 27 w 812"/>
                <a:gd name="T3" fmla="*/ 392 h 812"/>
                <a:gd name="T4" fmla="*/ 27 w 812"/>
                <a:gd name="T5" fmla="*/ 420 h 812"/>
                <a:gd name="T6" fmla="*/ 420 w 812"/>
                <a:gd name="T7" fmla="*/ 812 h 812"/>
                <a:gd name="T8" fmla="*/ 812 w 812"/>
                <a:gd name="T9" fmla="*/ 420 h 812"/>
                <a:gd name="T10" fmla="*/ 119 w 812"/>
                <a:gd name="T11" fmla="*/ 609 h 812"/>
                <a:gd name="T12" fmla="*/ 139 w 812"/>
                <a:gd name="T13" fmla="*/ 474 h 812"/>
                <a:gd name="T14" fmla="*/ 153 w 812"/>
                <a:gd name="T15" fmla="*/ 537 h 812"/>
                <a:gd name="T16" fmla="*/ 226 w 812"/>
                <a:gd name="T17" fmla="*/ 537 h 812"/>
                <a:gd name="T18" fmla="*/ 240 w 812"/>
                <a:gd name="T19" fmla="*/ 474 h 812"/>
                <a:gd name="T20" fmla="*/ 119 w 812"/>
                <a:gd name="T21" fmla="*/ 609 h 812"/>
                <a:gd name="T22" fmla="*/ 189 w 812"/>
                <a:gd name="T23" fmla="*/ 447 h 812"/>
                <a:gd name="T24" fmla="*/ 123 w 812"/>
                <a:gd name="T25" fmla="*/ 365 h 812"/>
                <a:gd name="T26" fmla="*/ 210 w 812"/>
                <a:gd name="T27" fmla="*/ 327 h 812"/>
                <a:gd name="T28" fmla="*/ 123 w 812"/>
                <a:gd name="T29" fmla="*/ 365 h 812"/>
                <a:gd name="T30" fmla="*/ 178 w 812"/>
                <a:gd name="T31" fmla="*/ 525 h 812"/>
                <a:gd name="T32" fmla="*/ 420 w 812"/>
                <a:gd name="T33" fmla="*/ 758 h 812"/>
                <a:gd name="T34" fmla="*/ 392 w 812"/>
                <a:gd name="T35" fmla="*/ 758 h 812"/>
                <a:gd name="T36" fmla="*/ 311 w 812"/>
                <a:gd name="T37" fmla="*/ 623 h 812"/>
                <a:gd name="T38" fmla="*/ 501 w 812"/>
                <a:gd name="T39" fmla="*/ 623 h 812"/>
                <a:gd name="T40" fmla="*/ 420 w 812"/>
                <a:gd name="T41" fmla="*/ 758 h 812"/>
                <a:gd name="T42" fmla="*/ 406 w 812"/>
                <a:gd name="T43" fmla="*/ 365 h 812"/>
                <a:gd name="T44" fmla="*/ 339 w 812"/>
                <a:gd name="T45" fmla="*/ 283 h 812"/>
                <a:gd name="T46" fmla="*/ 427 w 812"/>
                <a:gd name="T47" fmla="*/ 246 h 812"/>
                <a:gd name="T48" fmla="*/ 339 w 812"/>
                <a:gd name="T49" fmla="*/ 283 h 812"/>
                <a:gd name="T50" fmla="*/ 395 w 812"/>
                <a:gd name="T51" fmla="*/ 443 h 812"/>
                <a:gd name="T52" fmla="*/ 386 w 812"/>
                <a:gd name="T53" fmla="*/ 392 h 812"/>
                <a:gd name="T54" fmla="*/ 396 w 812"/>
                <a:gd name="T55" fmla="*/ 483 h 812"/>
                <a:gd name="T56" fmla="*/ 446 w 812"/>
                <a:gd name="T57" fmla="*/ 442 h 812"/>
                <a:gd name="T58" fmla="*/ 501 w 812"/>
                <a:gd name="T59" fmla="*/ 437 h 812"/>
                <a:gd name="T60" fmla="*/ 311 w 812"/>
                <a:gd name="T61" fmla="*/ 437 h 812"/>
                <a:gd name="T62" fmla="*/ 717 w 812"/>
                <a:gd name="T63" fmla="*/ 570 h 812"/>
                <a:gd name="T64" fmla="*/ 528 w 812"/>
                <a:gd name="T65" fmla="*/ 518 h 812"/>
                <a:gd name="T66" fmla="*/ 583 w 812"/>
                <a:gd name="T67" fmla="*/ 523 h 812"/>
                <a:gd name="T68" fmla="*/ 632 w 812"/>
                <a:gd name="T69" fmla="*/ 564 h 812"/>
                <a:gd name="T70" fmla="*/ 643 w 812"/>
                <a:gd name="T71" fmla="*/ 474 h 812"/>
                <a:gd name="T72" fmla="*/ 717 w 812"/>
                <a:gd name="T73" fmla="*/ 570 h 812"/>
                <a:gd name="T74" fmla="*/ 623 w 812"/>
                <a:gd name="T75" fmla="*/ 447 h 812"/>
                <a:gd name="T76" fmla="*/ 556 w 812"/>
                <a:gd name="T77" fmla="*/ 365 h 812"/>
                <a:gd name="T78" fmla="*/ 643 w 812"/>
                <a:gd name="T79" fmla="*/ 327 h 812"/>
                <a:gd name="T80" fmla="*/ 556 w 812"/>
                <a:gd name="T81" fmla="*/ 365 h 812"/>
                <a:gd name="T82" fmla="*/ 611 w 812"/>
                <a:gd name="T83" fmla="*/ 525 h 812"/>
                <a:gd name="T84" fmla="*/ 758 w 812"/>
                <a:gd name="T85" fmla="*/ 420 h 812"/>
                <a:gd name="T86" fmla="*/ 717 w 812"/>
                <a:gd name="T87" fmla="*/ 379 h 812"/>
                <a:gd name="T88" fmla="*/ 563 w 812"/>
                <a:gd name="T89" fmla="*/ 447 h 812"/>
                <a:gd name="T90" fmla="*/ 528 w 812"/>
                <a:gd name="T91" fmla="*/ 437 h 812"/>
                <a:gd name="T92" fmla="*/ 406 w 812"/>
                <a:gd name="T93" fmla="*/ 189 h 812"/>
                <a:gd name="T94" fmla="*/ 284 w 812"/>
                <a:gd name="T95" fmla="*/ 437 h 812"/>
                <a:gd name="T96" fmla="*/ 249 w 812"/>
                <a:gd name="T97" fmla="*/ 447 h 812"/>
                <a:gd name="T98" fmla="*/ 95 w 812"/>
                <a:gd name="T99" fmla="*/ 379 h 812"/>
                <a:gd name="T100" fmla="*/ 54 w 812"/>
                <a:gd name="T101" fmla="*/ 420 h 812"/>
                <a:gd name="T102" fmla="*/ 54 w 812"/>
                <a:gd name="T103" fmla="*/ 392 h 812"/>
                <a:gd name="T104" fmla="*/ 420 w 812"/>
                <a:gd name="T105" fmla="*/ 81 h 812"/>
                <a:gd name="T106" fmla="*/ 731 w 812"/>
                <a:gd name="T107" fmla="*/ 392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2" h="812">
                  <a:moveTo>
                    <a:pt x="785" y="392"/>
                  </a:moveTo>
                  <a:cubicBezTo>
                    <a:pt x="777" y="194"/>
                    <a:pt x="618" y="35"/>
                    <a:pt x="420" y="27"/>
                  </a:cubicBezTo>
                  <a:cubicBezTo>
                    <a:pt x="420" y="0"/>
                    <a:pt x="420" y="0"/>
                    <a:pt x="420" y="0"/>
                  </a:cubicBezTo>
                  <a:cubicBezTo>
                    <a:pt x="392" y="0"/>
                    <a:pt x="392" y="0"/>
                    <a:pt x="392" y="0"/>
                  </a:cubicBezTo>
                  <a:cubicBezTo>
                    <a:pt x="392" y="27"/>
                    <a:pt x="392" y="27"/>
                    <a:pt x="392" y="27"/>
                  </a:cubicBezTo>
                  <a:cubicBezTo>
                    <a:pt x="194" y="35"/>
                    <a:pt x="35" y="194"/>
                    <a:pt x="27" y="392"/>
                  </a:cubicBezTo>
                  <a:cubicBezTo>
                    <a:pt x="0" y="392"/>
                    <a:pt x="0" y="392"/>
                    <a:pt x="0" y="392"/>
                  </a:cubicBezTo>
                  <a:cubicBezTo>
                    <a:pt x="0" y="420"/>
                    <a:pt x="0" y="420"/>
                    <a:pt x="0" y="420"/>
                  </a:cubicBezTo>
                  <a:cubicBezTo>
                    <a:pt x="27" y="420"/>
                    <a:pt x="27" y="420"/>
                    <a:pt x="27" y="420"/>
                  </a:cubicBezTo>
                  <a:cubicBezTo>
                    <a:pt x="35" y="618"/>
                    <a:pt x="194" y="777"/>
                    <a:pt x="392" y="785"/>
                  </a:cubicBezTo>
                  <a:cubicBezTo>
                    <a:pt x="392" y="812"/>
                    <a:pt x="392" y="812"/>
                    <a:pt x="392" y="812"/>
                  </a:cubicBezTo>
                  <a:cubicBezTo>
                    <a:pt x="420" y="812"/>
                    <a:pt x="420" y="812"/>
                    <a:pt x="420" y="812"/>
                  </a:cubicBezTo>
                  <a:cubicBezTo>
                    <a:pt x="420" y="785"/>
                    <a:pt x="420" y="785"/>
                    <a:pt x="420" y="785"/>
                  </a:cubicBezTo>
                  <a:cubicBezTo>
                    <a:pt x="618" y="777"/>
                    <a:pt x="777" y="618"/>
                    <a:pt x="785" y="420"/>
                  </a:cubicBezTo>
                  <a:cubicBezTo>
                    <a:pt x="812" y="420"/>
                    <a:pt x="812" y="420"/>
                    <a:pt x="812" y="420"/>
                  </a:cubicBezTo>
                  <a:cubicBezTo>
                    <a:pt x="812" y="392"/>
                    <a:pt x="812" y="392"/>
                    <a:pt x="812" y="392"/>
                  </a:cubicBezTo>
                  <a:cubicBezTo>
                    <a:pt x="785" y="392"/>
                    <a:pt x="785" y="392"/>
                    <a:pt x="785" y="392"/>
                  </a:cubicBezTo>
                  <a:close/>
                  <a:moveTo>
                    <a:pt x="119" y="609"/>
                  </a:moveTo>
                  <a:cubicBezTo>
                    <a:pt x="110" y="596"/>
                    <a:pt x="102" y="583"/>
                    <a:pt x="95" y="570"/>
                  </a:cubicBezTo>
                  <a:cubicBezTo>
                    <a:pt x="95" y="518"/>
                    <a:pt x="95" y="518"/>
                    <a:pt x="95" y="518"/>
                  </a:cubicBezTo>
                  <a:cubicBezTo>
                    <a:pt x="95" y="494"/>
                    <a:pt x="115" y="474"/>
                    <a:pt x="139" y="474"/>
                  </a:cubicBezTo>
                  <a:cubicBezTo>
                    <a:pt x="169" y="474"/>
                    <a:pt x="169" y="474"/>
                    <a:pt x="169" y="474"/>
                  </a:cubicBezTo>
                  <a:cubicBezTo>
                    <a:pt x="150" y="523"/>
                    <a:pt x="150" y="523"/>
                    <a:pt x="150" y="523"/>
                  </a:cubicBezTo>
                  <a:cubicBezTo>
                    <a:pt x="148" y="528"/>
                    <a:pt x="149" y="534"/>
                    <a:pt x="153" y="537"/>
                  </a:cubicBezTo>
                  <a:cubicBezTo>
                    <a:pt x="180" y="564"/>
                    <a:pt x="180" y="564"/>
                    <a:pt x="180" y="564"/>
                  </a:cubicBezTo>
                  <a:cubicBezTo>
                    <a:pt x="185" y="570"/>
                    <a:pt x="194" y="570"/>
                    <a:pt x="199" y="564"/>
                  </a:cubicBezTo>
                  <a:cubicBezTo>
                    <a:pt x="226" y="537"/>
                    <a:pt x="226" y="537"/>
                    <a:pt x="226" y="537"/>
                  </a:cubicBezTo>
                  <a:cubicBezTo>
                    <a:pt x="230" y="534"/>
                    <a:pt x="231" y="528"/>
                    <a:pt x="229" y="523"/>
                  </a:cubicBezTo>
                  <a:cubicBezTo>
                    <a:pt x="209" y="474"/>
                    <a:pt x="209" y="474"/>
                    <a:pt x="209" y="474"/>
                  </a:cubicBezTo>
                  <a:cubicBezTo>
                    <a:pt x="240" y="474"/>
                    <a:pt x="240" y="474"/>
                    <a:pt x="240" y="474"/>
                  </a:cubicBezTo>
                  <a:cubicBezTo>
                    <a:pt x="264" y="474"/>
                    <a:pt x="284" y="494"/>
                    <a:pt x="284" y="518"/>
                  </a:cubicBezTo>
                  <a:cubicBezTo>
                    <a:pt x="284" y="609"/>
                    <a:pt x="284" y="609"/>
                    <a:pt x="284" y="609"/>
                  </a:cubicBezTo>
                  <a:lnTo>
                    <a:pt x="119" y="609"/>
                  </a:lnTo>
                  <a:close/>
                  <a:moveTo>
                    <a:pt x="208" y="357"/>
                  </a:moveTo>
                  <a:cubicBezTo>
                    <a:pt x="256" y="386"/>
                    <a:pt x="256" y="386"/>
                    <a:pt x="256" y="386"/>
                  </a:cubicBezTo>
                  <a:cubicBezTo>
                    <a:pt x="251" y="419"/>
                    <a:pt x="210" y="447"/>
                    <a:pt x="189" y="447"/>
                  </a:cubicBezTo>
                  <a:cubicBezTo>
                    <a:pt x="159" y="441"/>
                    <a:pt x="134" y="421"/>
                    <a:pt x="124" y="392"/>
                  </a:cubicBezTo>
                  <a:cubicBezTo>
                    <a:pt x="147" y="390"/>
                    <a:pt x="189" y="383"/>
                    <a:pt x="208" y="357"/>
                  </a:cubicBezTo>
                  <a:close/>
                  <a:moveTo>
                    <a:pt x="123" y="365"/>
                  </a:moveTo>
                  <a:cubicBezTo>
                    <a:pt x="126" y="319"/>
                    <a:pt x="148" y="298"/>
                    <a:pt x="189" y="298"/>
                  </a:cubicBezTo>
                  <a:cubicBezTo>
                    <a:pt x="228" y="298"/>
                    <a:pt x="249" y="316"/>
                    <a:pt x="255" y="354"/>
                  </a:cubicBezTo>
                  <a:cubicBezTo>
                    <a:pt x="210" y="327"/>
                    <a:pt x="210" y="327"/>
                    <a:pt x="210" y="327"/>
                  </a:cubicBezTo>
                  <a:cubicBezTo>
                    <a:pt x="204" y="323"/>
                    <a:pt x="195" y="325"/>
                    <a:pt x="191" y="331"/>
                  </a:cubicBezTo>
                  <a:cubicBezTo>
                    <a:pt x="191" y="332"/>
                    <a:pt x="190" y="333"/>
                    <a:pt x="190" y="334"/>
                  </a:cubicBezTo>
                  <a:cubicBezTo>
                    <a:pt x="183" y="355"/>
                    <a:pt x="146" y="362"/>
                    <a:pt x="123" y="365"/>
                  </a:cubicBezTo>
                  <a:close/>
                  <a:moveTo>
                    <a:pt x="201" y="525"/>
                  </a:moveTo>
                  <a:cubicBezTo>
                    <a:pt x="189" y="536"/>
                    <a:pt x="189" y="536"/>
                    <a:pt x="189" y="536"/>
                  </a:cubicBezTo>
                  <a:cubicBezTo>
                    <a:pt x="178" y="525"/>
                    <a:pt x="178" y="525"/>
                    <a:pt x="178" y="525"/>
                  </a:cubicBezTo>
                  <a:cubicBezTo>
                    <a:pt x="189" y="497"/>
                    <a:pt x="189" y="497"/>
                    <a:pt x="189" y="497"/>
                  </a:cubicBezTo>
                  <a:lnTo>
                    <a:pt x="201" y="525"/>
                  </a:lnTo>
                  <a:close/>
                  <a:moveTo>
                    <a:pt x="420" y="758"/>
                  </a:moveTo>
                  <a:cubicBezTo>
                    <a:pt x="420" y="731"/>
                    <a:pt x="420" y="731"/>
                    <a:pt x="420" y="731"/>
                  </a:cubicBezTo>
                  <a:cubicBezTo>
                    <a:pt x="392" y="731"/>
                    <a:pt x="392" y="731"/>
                    <a:pt x="392" y="731"/>
                  </a:cubicBezTo>
                  <a:cubicBezTo>
                    <a:pt x="392" y="758"/>
                    <a:pt x="392" y="758"/>
                    <a:pt x="392" y="758"/>
                  </a:cubicBezTo>
                  <a:cubicBezTo>
                    <a:pt x="295" y="754"/>
                    <a:pt x="204" y="710"/>
                    <a:pt x="140" y="636"/>
                  </a:cubicBezTo>
                  <a:cubicBezTo>
                    <a:pt x="298" y="636"/>
                    <a:pt x="298" y="636"/>
                    <a:pt x="298" y="636"/>
                  </a:cubicBezTo>
                  <a:cubicBezTo>
                    <a:pt x="305" y="636"/>
                    <a:pt x="311" y="630"/>
                    <a:pt x="311" y="623"/>
                  </a:cubicBezTo>
                  <a:cubicBezTo>
                    <a:pt x="311" y="555"/>
                    <a:pt x="311" y="555"/>
                    <a:pt x="311" y="555"/>
                  </a:cubicBezTo>
                  <a:cubicBezTo>
                    <a:pt x="501" y="555"/>
                    <a:pt x="501" y="555"/>
                    <a:pt x="501" y="555"/>
                  </a:cubicBezTo>
                  <a:cubicBezTo>
                    <a:pt x="501" y="623"/>
                    <a:pt x="501" y="623"/>
                    <a:pt x="501" y="623"/>
                  </a:cubicBezTo>
                  <a:cubicBezTo>
                    <a:pt x="501" y="630"/>
                    <a:pt x="507" y="636"/>
                    <a:pt x="514" y="636"/>
                  </a:cubicBezTo>
                  <a:cubicBezTo>
                    <a:pt x="672" y="636"/>
                    <a:pt x="672" y="636"/>
                    <a:pt x="672" y="636"/>
                  </a:cubicBezTo>
                  <a:cubicBezTo>
                    <a:pt x="608" y="710"/>
                    <a:pt x="517" y="754"/>
                    <a:pt x="420" y="758"/>
                  </a:cubicBezTo>
                  <a:close/>
                  <a:moveTo>
                    <a:pt x="425" y="276"/>
                  </a:moveTo>
                  <a:cubicBezTo>
                    <a:pt x="473" y="305"/>
                    <a:pt x="473" y="305"/>
                    <a:pt x="473" y="305"/>
                  </a:cubicBezTo>
                  <a:cubicBezTo>
                    <a:pt x="468" y="338"/>
                    <a:pt x="427" y="365"/>
                    <a:pt x="406" y="365"/>
                  </a:cubicBezTo>
                  <a:cubicBezTo>
                    <a:pt x="376" y="360"/>
                    <a:pt x="351" y="339"/>
                    <a:pt x="340" y="311"/>
                  </a:cubicBezTo>
                  <a:cubicBezTo>
                    <a:pt x="363" y="309"/>
                    <a:pt x="405" y="302"/>
                    <a:pt x="425" y="276"/>
                  </a:cubicBezTo>
                  <a:close/>
                  <a:moveTo>
                    <a:pt x="339" y="283"/>
                  </a:moveTo>
                  <a:cubicBezTo>
                    <a:pt x="343" y="238"/>
                    <a:pt x="364" y="217"/>
                    <a:pt x="406" y="217"/>
                  </a:cubicBezTo>
                  <a:cubicBezTo>
                    <a:pt x="444" y="217"/>
                    <a:pt x="466" y="235"/>
                    <a:pt x="472" y="273"/>
                  </a:cubicBezTo>
                  <a:cubicBezTo>
                    <a:pt x="427" y="246"/>
                    <a:pt x="427" y="246"/>
                    <a:pt x="427" y="246"/>
                  </a:cubicBezTo>
                  <a:cubicBezTo>
                    <a:pt x="420" y="242"/>
                    <a:pt x="412" y="244"/>
                    <a:pt x="408" y="250"/>
                  </a:cubicBezTo>
                  <a:cubicBezTo>
                    <a:pt x="407" y="251"/>
                    <a:pt x="407" y="252"/>
                    <a:pt x="407" y="253"/>
                  </a:cubicBezTo>
                  <a:cubicBezTo>
                    <a:pt x="400" y="273"/>
                    <a:pt x="363" y="281"/>
                    <a:pt x="339" y="283"/>
                  </a:cubicBezTo>
                  <a:close/>
                  <a:moveTo>
                    <a:pt x="417" y="443"/>
                  </a:moveTo>
                  <a:cubicBezTo>
                    <a:pt x="406" y="455"/>
                    <a:pt x="406" y="455"/>
                    <a:pt x="406" y="455"/>
                  </a:cubicBezTo>
                  <a:cubicBezTo>
                    <a:pt x="395" y="443"/>
                    <a:pt x="395" y="443"/>
                    <a:pt x="395" y="443"/>
                  </a:cubicBezTo>
                  <a:cubicBezTo>
                    <a:pt x="406" y="415"/>
                    <a:pt x="406" y="415"/>
                    <a:pt x="406" y="415"/>
                  </a:cubicBezTo>
                  <a:lnTo>
                    <a:pt x="417" y="443"/>
                  </a:lnTo>
                  <a:close/>
                  <a:moveTo>
                    <a:pt x="386" y="392"/>
                  </a:moveTo>
                  <a:cubicBezTo>
                    <a:pt x="366" y="442"/>
                    <a:pt x="366" y="442"/>
                    <a:pt x="366" y="442"/>
                  </a:cubicBezTo>
                  <a:cubicBezTo>
                    <a:pt x="364" y="447"/>
                    <a:pt x="366" y="452"/>
                    <a:pt x="369" y="456"/>
                  </a:cubicBezTo>
                  <a:cubicBezTo>
                    <a:pt x="396" y="483"/>
                    <a:pt x="396" y="483"/>
                    <a:pt x="396" y="483"/>
                  </a:cubicBezTo>
                  <a:cubicBezTo>
                    <a:pt x="402" y="489"/>
                    <a:pt x="410" y="489"/>
                    <a:pt x="416" y="483"/>
                  </a:cubicBezTo>
                  <a:cubicBezTo>
                    <a:pt x="443" y="456"/>
                    <a:pt x="443" y="456"/>
                    <a:pt x="443" y="456"/>
                  </a:cubicBezTo>
                  <a:cubicBezTo>
                    <a:pt x="446" y="452"/>
                    <a:pt x="448" y="447"/>
                    <a:pt x="446" y="442"/>
                  </a:cubicBezTo>
                  <a:cubicBezTo>
                    <a:pt x="426" y="392"/>
                    <a:pt x="426" y="392"/>
                    <a:pt x="426" y="392"/>
                  </a:cubicBezTo>
                  <a:cubicBezTo>
                    <a:pt x="456" y="392"/>
                    <a:pt x="456" y="392"/>
                    <a:pt x="456" y="392"/>
                  </a:cubicBezTo>
                  <a:cubicBezTo>
                    <a:pt x="481" y="392"/>
                    <a:pt x="501" y="412"/>
                    <a:pt x="501" y="437"/>
                  </a:cubicBezTo>
                  <a:cubicBezTo>
                    <a:pt x="501" y="528"/>
                    <a:pt x="501" y="528"/>
                    <a:pt x="501" y="528"/>
                  </a:cubicBezTo>
                  <a:cubicBezTo>
                    <a:pt x="311" y="528"/>
                    <a:pt x="311" y="528"/>
                    <a:pt x="311" y="528"/>
                  </a:cubicBezTo>
                  <a:cubicBezTo>
                    <a:pt x="311" y="437"/>
                    <a:pt x="311" y="437"/>
                    <a:pt x="311" y="437"/>
                  </a:cubicBezTo>
                  <a:cubicBezTo>
                    <a:pt x="311" y="412"/>
                    <a:pt x="331" y="392"/>
                    <a:pt x="356" y="392"/>
                  </a:cubicBezTo>
                  <a:lnTo>
                    <a:pt x="386" y="392"/>
                  </a:lnTo>
                  <a:close/>
                  <a:moveTo>
                    <a:pt x="717" y="570"/>
                  </a:moveTo>
                  <a:cubicBezTo>
                    <a:pt x="710" y="583"/>
                    <a:pt x="702" y="596"/>
                    <a:pt x="693" y="609"/>
                  </a:cubicBezTo>
                  <a:cubicBezTo>
                    <a:pt x="528" y="609"/>
                    <a:pt x="528" y="609"/>
                    <a:pt x="528" y="609"/>
                  </a:cubicBezTo>
                  <a:cubicBezTo>
                    <a:pt x="528" y="518"/>
                    <a:pt x="528" y="518"/>
                    <a:pt x="528" y="518"/>
                  </a:cubicBezTo>
                  <a:cubicBezTo>
                    <a:pt x="528" y="494"/>
                    <a:pt x="548" y="474"/>
                    <a:pt x="572" y="474"/>
                  </a:cubicBezTo>
                  <a:cubicBezTo>
                    <a:pt x="603" y="474"/>
                    <a:pt x="603" y="474"/>
                    <a:pt x="603" y="474"/>
                  </a:cubicBezTo>
                  <a:cubicBezTo>
                    <a:pt x="583" y="523"/>
                    <a:pt x="583" y="523"/>
                    <a:pt x="583" y="523"/>
                  </a:cubicBezTo>
                  <a:cubicBezTo>
                    <a:pt x="581" y="528"/>
                    <a:pt x="582" y="534"/>
                    <a:pt x="586" y="537"/>
                  </a:cubicBezTo>
                  <a:cubicBezTo>
                    <a:pt x="613" y="564"/>
                    <a:pt x="613" y="564"/>
                    <a:pt x="613" y="564"/>
                  </a:cubicBezTo>
                  <a:cubicBezTo>
                    <a:pt x="618" y="570"/>
                    <a:pt x="627" y="570"/>
                    <a:pt x="632" y="564"/>
                  </a:cubicBezTo>
                  <a:cubicBezTo>
                    <a:pt x="659" y="537"/>
                    <a:pt x="659" y="537"/>
                    <a:pt x="659" y="537"/>
                  </a:cubicBezTo>
                  <a:cubicBezTo>
                    <a:pt x="663" y="534"/>
                    <a:pt x="664" y="528"/>
                    <a:pt x="662" y="523"/>
                  </a:cubicBezTo>
                  <a:cubicBezTo>
                    <a:pt x="643" y="474"/>
                    <a:pt x="643" y="474"/>
                    <a:pt x="643" y="474"/>
                  </a:cubicBezTo>
                  <a:cubicBezTo>
                    <a:pt x="673" y="474"/>
                    <a:pt x="673" y="474"/>
                    <a:pt x="673" y="474"/>
                  </a:cubicBezTo>
                  <a:cubicBezTo>
                    <a:pt x="697" y="474"/>
                    <a:pt x="717" y="494"/>
                    <a:pt x="717" y="518"/>
                  </a:cubicBezTo>
                  <a:lnTo>
                    <a:pt x="717" y="570"/>
                  </a:lnTo>
                  <a:close/>
                  <a:moveTo>
                    <a:pt x="641" y="357"/>
                  </a:moveTo>
                  <a:cubicBezTo>
                    <a:pt x="690" y="386"/>
                    <a:pt x="690" y="386"/>
                    <a:pt x="690" y="386"/>
                  </a:cubicBezTo>
                  <a:cubicBezTo>
                    <a:pt x="684" y="419"/>
                    <a:pt x="643" y="447"/>
                    <a:pt x="623" y="447"/>
                  </a:cubicBezTo>
                  <a:cubicBezTo>
                    <a:pt x="592" y="441"/>
                    <a:pt x="567" y="421"/>
                    <a:pt x="557" y="392"/>
                  </a:cubicBezTo>
                  <a:cubicBezTo>
                    <a:pt x="580" y="390"/>
                    <a:pt x="622" y="383"/>
                    <a:pt x="641" y="357"/>
                  </a:cubicBezTo>
                  <a:close/>
                  <a:moveTo>
                    <a:pt x="556" y="365"/>
                  </a:moveTo>
                  <a:cubicBezTo>
                    <a:pt x="559" y="319"/>
                    <a:pt x="581" y="298"/>
                    <a:pt x="623" y="298"/>
                  </a:cubicBezTo>
                  <a:cubicBezTo>
                    <a:pt x="661" y="298"/>
                    <a:pt x="682" y="316"/>
                    <a:pt x="688" y="354"/>
                  </a:cubicBezTo>
                  <a:cubicBezTo>
                    <a:pt x="643" y="327"/>
                    <a:pt x="643" y="327"/>
                    <a:pt x="643" y="327"/>
                  </a:cubicBezTo>
                  <a:cubicBezTo>
                    <a:pt x="637" y="323"/>
                    <a:pt x="628" y="325"/>
                    <a:pt x="624" y="331"/>
                  </a:cubicBezTo>
                  <a:cubicBezTo>
                    <a:pt x="624" y="332"/>
                    <a:pt x="624" y="333"/>
                    <a:pt x="623" y="334"/>
                  </a:cubicBezTo>
                  <a:cubicBezTo>
                    <a:pt x="616" y="355"/>
                    <a:pt x="579" y="362"/>
                    <a:pt x="556" y="365"/>
                  </a:cubicBezTo>
                  <a:close/>
                  <a:moveTo>
                    <a:pt x="634" y="525"/>
                  </a:moveTo>
                  <a:cubicBezTo>
                    <a:pt x="623" y="536"/>
                    <a:pt x="623" y="536"/>
                    <a:pt x="623" y="536"/>
                  </a:cubicBezTo>
                  <a:cubicBezTo>
                    <a:pt x="611" y="525"/>
                    <a:pt x="611" y="525"/>
                    <a:pt x="611" y="525"/>
                  </a:cubicBezTo>
                  <a:cubicBezTo>
                    <a:pt x="623" y="497"/>
                    <a:pt x="623" y="497"/>
                    <a:pt x="623" y="497"/>
                  </a:cubicBezTo>
                  <a:lnTo>
                    <a:pt x="634" y="525"/>
                  </a:lnTo>
                  <a:close/>
                  <a:moveTo>
                    <a:pt x="758" y="420"/>
                  </a:moveTo>
                  <a:cubicBezTo>
                    <a:pt x="756" y="449"/>
                    <a:pt x="752" y="478"/>
                    <a:pt x="743" y="506"/>
                  </a:cubicBezTo>
                  <a:cubicBezTo>
                    <a:pt x="738" y="475"/>
                    <a:pt x="713" y="451"/>
                    <a:pt x="682" y="447"/>
                  </a:cubicBezTo>
                  <a:cubicBezTo>
                    <a:pt x="703" y="431"/>
                    <a:pt x="716" y="406"/>
                    <a:pt x="717" y="379"/>
                  </a:cubicBezTo>
                  <a:cubicBezTo>
                    <a:pt x="717" y="289"/>
                    <a:pt x="666" y="271"/>
                    <a:pt x="623" y="271"/>
                  </a:cubicBezTo>
                  <a:cubicBezTo>
                    <a:pt x="579" y="271"/>
                    <a:pt x="528" y="289"/>
                    <a:pt x="528" y="379"/>
                  </a:cubicBezTo>
                  <a:cubicBezTo>
                    <a:pt x="529" y="406"/>
                    <a:pt x="542" y="431"/>
                    <a:pt x="563" y="447"/>
                  </a:cubicBezTo>
                  <a:cubicBezTo>
                    <a:pt x="552" y="449"/>
                    <a:pt x="542" y="453"/>
                    <a:pt x="533" y="459"/>
                  </a:cubicBezTo>
                  <a:cubicBezTo>
                    <a:pt x="531" y="460"/>
                    <a:pt x="529" y="461"/>
                    <a:pt x="528" y="462"/>
                  </a:cubicBezTo>
                  <a:cubicBezTo>
                    <a:pt x="528" y="437"/>
                    <a:pt x="528" y="437"/>
                    <a:pt x="528" y="437"/>
                  </a:cubicBezTo>
                  <a:cubicBezTo>
                    <a:pt x="528" y="401"/>
                    <a:pt x="501" y="370"/>
                    <a:pt x="465" y="366"/>
                  </a:cubicBezTo>
                  <a:cubicBezTo>
                    <a:pt x="486" y="349"/>
                    <a:pt x="499" y="325"/>
                    <a:pt x="501" y="298"/>
                  </a:cubicBezTo>
                  <a:cubicBezTo>
                    <a:pt x="501" y="208"/>
                    <a:pt x="449" y="189"/>
                    <a:pt x="406" y="189"/>
                  </a:cubicBezTo>
                  <a:cubicBezTo>
                    <a:pt x="363" y="189"/>
                    <a:pt x="311" y="208"/>
                    <a:pt x="311" y="298"/>
                  </a:cubicBezTo>
                  <a:cubicBezTo>
                    <a:pt x="313" y="325"/>
                    <a:pt x="326" y="349"/>
                    <a:pt x="347" y="366"/>
                  </a:cubicBezTo>
                  <a:cubicBezTo>
                    <a:pt x="311" y="370"/>
                    <a:pt x="284" y="401"/>
                    <a:pt x="284" y="437"/>
                  </a:cubicBezTo>
                  <a:cubicBezTo>
                    <a:pt x="284" y="462"/>
                    <a:pt x="284" y="462"/>
                    <a:pt x="284" y="462"/>
                  </a:cubicBezTo>
                  <a:cubicBezTo>
                    <a:pt x="283" y="461"/>
                    <a:pt x="281" y="460"/>
                    <a:pt x="279" y="459"/>
                  </a:cubicBezTo>
                  <a:cubicBezTo>
                    <a:pt x="270" y="452"/>
                    <a:pt x="260" y="449"/>
                    <a:pt x="249" y="447"/>
                  </a:cubicBezTo>
                  <a:cubicBezTo>
                    <a:pt x="270" y="431"/>
                    <a:pt x="283" y="406"/>
                    <a:pt x="284" y="379"/>
                  </a:cubicBezTo>
                  <a:cubicBezTo>
                    <a:pt x="284" y="289"/>
                    <a:pt x="233" y="271"/>
                    <a:pt x="189" y="271"/>
                  </a:cubicBezTo>
                  <a:cubicBezTo>
                    <a:pt x="146" y="271"/>
                    <a:pt x="95" y="289"/>
                    <a:pt x="95" y="379"/>
                  </a:cubicBezTo>
                  <a:cubicBezTo>
                    <a:pt x="96" y="406"/>
                    <a:pt x="109" y="431"/>
                    <a:pt x="130" y="447"/>
                  </a:cubicBezTo>
                  <a:cubicBezTo>
                    <a:pt x="99" y="451"/>
                    <a:pt x="74" y="475"/>
                    <a:pt x="69" y="506"/>
                  </a:cubicBezTo>
                  <a:cubicBezTo>
                    <a:pt x="60" y="478"/>
                    <a:pt x="56" y="449"/>
                    <a:pt x="54" y="420"/>
                  </a:cubicBezTo>
                  <a:cubicBezTo>
                    <a:pt x="81" y="420"/>
                    <a:pt x="81" y="420"/>
                    <a:pt x="81" y="420"/>
                  </a:cubicBezTo>
                  <a:cubicBezTo>
                    <a:pt x="81" y="392"/>
                    <a:pt x="81" y="392"/>
                    <a:pt x="81" y="392"/>
                  </a:cubicBezTo>
                  <a:cubicBezTo>
                    <a:pt x="54" y="392"/>
                    <a:pt x="54" y="392"/>
                    <a:pt x="54" y="392"/>
                  </a:cubicBezTo>
                  <a:cubicBezTo>
                    <a:pt x="62" y="209"/>
                    <a:pt x="209" y="62"/>
                    <a:pt x="392" y="54"/>
                  </a:cubicBezTo>
                  <a:cubicBezTo>
                    <a:pt x="392" y="81"/>
                    <a:pt x="392" y="81"/>
                    <a:pt x="392" y="81"/>
                  </a:cubicBezTo>
                  <a:cubicBezTo>
                    <a:pt x="420" y="81"/>
                    <a:pt x="420" y="81"/>
                    <a:pt x="420" y="81"/>
                  </a:cubicBezTo>
                  <a:cubicBezTo>
                    <a:pt x="420" y="54"/>
                    <a:pt x="420" y="54"/>
                    <a:pt x="420" y="54"/>
                  </a:cubicBezTo>
                  <a:cubicBezTo>
                    <a:pt x="603" y="62"/>
                    <a:pt x="750" y="209"/>
                    <a:pt x="758" y="392"/>
                  </a:cubicBezTo>
                  <a:cubicBezTo>
                    <a:pt x="731" y="392"/>
                    <a:pt x="731" y="392"/>
                    <a:pt x="731" y="392"/>
                  </a:cubicBezTo>
                  <a:cubicBezTo>
                    <a:pt x="731" y="420"/>
                    <a:pt x="731" y="420"/>
                    <a:pt x="731" y="420"/>
                  </a:cubicBezTo>
                  <a:lnTo>
                    <a:pt x="758" y="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sp>
        <p:nvSpPr>
          <p:cNvPr id="15" name="TextBox 14">
            <a:extLst>
              <a:ext uri="{FF2B5EF4-FFF2-40B4-BE49-F238E27FC236}">
                <a16:creationId xmlns:a16="http://schemas.microsoft.com/office/drawing/2014/main" id="{9E3E5BE8-65B7-4BC8-948E-10003ABF6801}"/>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pic>
        <p:nvPicPr>
          <p:cNvPr id="16" name="Picture 6">
            <a:extLst>
              <a:ext uri="{FF2B5EF4-FFF2-40B4-BE49-F238E27FC236}">
                <a16:creationId xmlns:a16="http://schemas.microsoft.com/office/drawing/2014/main" id="{CA98F148-B4DF-4BB8-94FE-FC5EACC12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4495" y="1611669"/>
            <a:ext cx="1916942" cy="179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a:extLst>
              <a:ext uri="{FF2B5EF4-FFF2-40B4-BE49-F238E27FC236}">
                <a16:creationId xmlns:a16="http://schemas.microsoft.com/office/drawing/2014/main" id="{63C221BD-2B0D-451A-A216-3AE893621AAA}"/>
              </a:ext>
            </a:extLst>
          </p:cNvPr>
          <p:cNvSpPr txBox="1"/>
          <p:nvPr/>
        </p:nvSpPr>
        <p:spPr>
          <a:xfrm>
            <a:off x="3048740" y="1448113"/>
            <a:ext cx="6094520" cy="3970318"/>
          </a:xfrm>
          <a:prstGeom prst="rect">
            <a:avLst/>
          </a:prstGeom>
          <a:noFill/>
        </p:spPr>
        <p:txBody>
          <a:bodyPr wrap="square">
            <a:spAutoFit/>
          </a:bodyPr>
          <a:lstStyle/>
          <a:p>
            <a:pPr algn="l"/>
            <a:r>
              <a:rPr lang="lt-LT" b="0" i="0" dirty="0" smtClean="0">
                <a:solidFill>
                  <a:srgbClr val="101820"/>
                </a:solidFill>
                <a:effectLst/>
              </a:rPr>
              <a:t>Rinkos segmentavimas apima didelės klientų rinkos padalijim</a:t>
            </a:r>
            <a:r>
              <a:rPr lang="lt-LT" dirty="0" smtClean="0">
                <a:solidFill>
                  <a:srgbClr val="101820"/>
                </a:solidFill>
              </a:rPr>
              <a:t>ą į aiškiai identifikuojamus segmentus. Klientai yra skirstomi pagal tam tikrus kriterijus arba panašias savybes, dėl kurių jie turi tuos pačius produkto poreikius.</a:t>
            </a:r>
            <a:endParaRPr lang="en-US" b="0" i="0" dirty="0">
              <a:solidFill>
                <a:srgbClr val="101820"/>
              </a:solidFill>
              <a:effectLst/>
            </a:endParaRPr>
          </a:p>
          <a:p>
            <a:pPr algn="l"/>
            <a:r>
              <a:rPr lang="lt-LT" b="0" i="0" dirty="0" smtClean="0">
                <a:solidFill>
                  <a:srgbClr val="101820"/>
                </a:solidFill>
                <a:effectLst/>
              </a:rPr>
              <a:t>Segmentus sudaro klientai, kurie panašiai reaguos į rinkodaros strategijas. Juos sieja bendri interesai, poreikiai, norai ir reikalavimai.</a:t>
            </a:r>
            <a:endParaRPr lang="en-US" b="0" i="0" dirty="0">
              <a:solidFill>
                <a:srgbClr val="101820"/>
              </a:solidFill>
              <a:effectLst/>
            </a:endParaRPr>
          </a:p>
          <a:p>
            <a:pPr algn="l"/>
            <a:endParaRPr lang="en-US" b="0" i="0" dirty="0">
              <a:solidFill>
                <a:srgbClr val="101820"/>
              </a:solidFill>
              <a:effectLst/>
            </a:endParaRPr>
          </a:p>
          <a:p>
            <a:pPr algn="l"/>
            <a:r>
              <a:rPr lang="lt-LT" b="0" i="0" dirty="0" smtClean="0">
                <a:solidFill>
                  <a:srgbClr val="101820"/>
                </a:solidFill>
                <a:effectLst/>
              </a:rPr>
              <a:t>Dauguma įmonių neturi pakankamai išteklių, kad galėtų siekti masinės rinkos. Todėl jie turi orientuotis į konkrečias rinkas, kurioms reikia jų produkto. </a:t>
            </a:r>
            <a:r>
              <a:rPr lang="lt-LT" dirty="0" smtClean="0">
                <a:solidFill>
                  <a:srgbClr val="101820"/>
                </a:solidFill>
              </a:rPr>
              <a:t>Jie padalija rinką į panašius ir identifikuojamus segmentus per rinkos segmentavimą. </a:t>
            </a:r>
            <a:endParaRPr lang="en-US" dirty="0">
              <a:solidFill>
                <a:srgbClr val="101820"/>
              </a:solidFill>
            </a:endParaRPr>
          </a:p>
          <a:p>
            <a:pPr algn="l"/>
            <a:r>
              <a:rPr lang="lt-LT" dirty="0" smtClean="0">
                <a:solidFill>
                  <a:srgbClr val="101820"/>
                </a:solidFill>
              </a:rPr>
              <a:t>Atkreipkite dėmesį į anksčiau pateiktus populiariausius segmentavimo kriterijus.</a:t>
            </a:r>
            <a:endParaRPr lang="en-US" b="0" i="0" dirty="0">
              <a:solidFill>
                <a:srgbClr val="101820"/>
              </a:solidFill>
              <a:effectLst/>
            </a:endParaRPr>
          </a:p>
        </p:txBody>
      </p:sp>
    </p:spTree>
    <p:extLst>
      <p:ext uri="{BB962C8B-B14F-4D97-AF65-F5344CB8AC3E}">
        <p14:creationId xmlns:p14="http://schemas.microsoft.com/office/powerpoint/2010/main" val="467926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264E39-68F7-4FC5-850F-98C5F7A1AB62}"/>
              </a:ext>
            </a:extLst>
          </p:cNvPr>
          <p:cNvSpPr>
            <a:spLocks noGrp="1"/>
          </p:cNvSpPr>
          <p:nvPr>
            <p:ph type="title"/>
          </p:nvPr>
        </p:nvSpPr>
        <p:spPr/>
        <p:txBody>
          <a:bodyPr>
            <a:normAutofit fontScale="90000"/>
          </a:bodyPr>
          <a:lstStyle/>
          <a:p>
            <a:r>
              <a:rPr lang="lt-LT" dirty="0" smtClean="0"/>
              <a:t>Vertės pasiūlymo drobė</a:t>
            </a:r>
            <a:endParaRPr lang="en-US" dirty="0"/>
          </a:p>
        </p:txBody>
      </p:sp>
      <p:pic>
        <p:nvPicPr>
          <p:cNvPr id="14" name="Picture 2" descr="https://media.licdn.com/mpr/mpr/shrinknp_800_800/AAEAAQAAAAAAAAayAAAAJDMyZDA5MzA2LTkyNDQtNGE4NC1iOTA5LWRjYTA5ZDZlNGUwMA.jpg">
            <a:extLst>
              <a:ext uri="{FF2B5EF4-FFF2-40B4-BE49-F238E27FC236}">
                <a16:creationId xmlns:a16="http://schemas.microsoft.com/office/drawing/2014/main" id="{13E176DC-D7A2-4261-B15C-B15CD101CF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399"/>
          <a:stretch/>
        </p:blipFill>
        <p:spPr bwMode="auto">
          <a:xfrm>
            <a:off x="9392166" y="2385197"/>
            <a:ext cx="2458383" cy="241703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a:extLst>
              <a:ext uri="{FF2B5EF4-FFF2-40B4-BE49-F238E27FC236}">
                <a16:creationId xmlns:a16="http://schemas.microsoft.com/office/drawing/2014/main" id="{93AD4D56-9F84-44C8-9313-A917337CBAA9}"/>
              </a:ext>
            </a:extLst>
          </p:cNvPr>
          <p:cNvCxnSpPr>
            <a:cxnSpLocks/>
          </p:cNvCxnSpPr>
          <p:nvPr/>
        </p:nvCxnSpPr>
        <p:spPr>
          <a:xfrm>
            <a:off x="1611606" y="2699937"/>
            <a:ext cx="0" cy="258997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8C56B49E-9F91-43DB-BB84-E41AFE6F5659}"/>
              </a:ext>
            </a:extLst>
          </p:cNvPr>
          <p:cNvSpPr/>
          <p:nvPr/>
        </p:nvSpPr>
        <p:spPr>
          <a:xfrm>
            <a:off x="1049328" y="1575380"/>
            <a:ext cx="1124557" cy="1124557"/>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 name="Inhaltsplatzhalter 4">
            <a:extLst>
              <a:ext uri="{FF2B5EF4-FFF2-40B4-BE49-F238E27FC236}">
                <a16:creationId xmlns:a16="http://schemas.microsoft.com/office/drawing/2014/main" id="{A737DFF3-98B2-433B-B59D-EA591CAB75F8}"/>
              </a:ext>
            </a:extLst>
          </p:cNvPr>
          <p:cNvSpPr txBox="1">
            <a:spLocks/>
          </p:cNvSpPr>
          <p:nvPr/>
        </p:nvSpPr>
        <p:spPr>
          <a:xfrm flipH="1">
            <a:off x="886768" y="5391516"/>
            <a:ext cx="1449677" cy="49244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Problema su kuria jie kovoja</a:t>
            </a:r>
            <a:endParaRPr lang="en-US" sz="1600" dirty="0">
              <a:solidFill>
                <a:schemeClr val="tx1">
                  <a:lumMod val="75000"/>
                  <a:lumOff val="25000"/>
                </a:schemeClr>
              </a:solidFill>
              <a:latin typeface="+mj-lt"/>
            </a:endParaRPr>
          </a:p>
        </p:txBody>
      </p:sp>
      <p:sp>
        <p:nvSpPr>
          <p:cNvPr id="18" name="Freeform 6">
            <a:extLst>
              <a:ext uri="{FF2B5EF4-FFF2-40B4-BE49-F238E27FC236}">
                <a16:creationId xmlns:a16="http://schemas.microsoft.com/office/drawing/2014/main" id="{B29C9AD4-DEB2-433C-9179-6A06022E2A82}"/>
              </a:ext>
            </a:extLst>
          </p:cNvPr>
          <p:cNvSpPr>
            <a:spLocks/>
          </p:cNvSpPr>
          <p:nvPr/>
        </p:nvSpPr>
        <p:spPr bwMode="auto">
          <a:xfrm>
            <a:off x="642928" y="307542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2"/>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Problemos</a:t>
            </a:r>
            <a:endParaRPr lang="en-US" sz="2133" b="1" dirty="0">
              <a:solidFill>
                <a:schemeClr val="bg1"/>
              </a:solidFill>
            </a:endParaRPr>
          </a:p>
        </p:txBody>
      </p:sp>
      <p:grpSp>
        <p:nvGrpSpPr>
          <p:cNvPr id="19" name="Group 18">
            <a:extLst>
              <a:ext uri="{FF2B5EF4-FFF2-40B4-BE49-F238E27FC236}">
                <a16:creationId xmlns:a16="http://schemas.microsoft.com/office/drawing/2014/main" id="{1CC076CD-C479-4D7E-AB63-54E0D2B3E818}"/>
              </a:ext>
            </a:extLst>
          </p:cNvPr>
          <p:cNvGrpSpPr/>
          <p:nvPr/>
        </p:nvGrpSpPr>
        <p:grpSpPr>
          <a:xfrm>
            <a:off x="1396572" y="1839297"/>
            <a:ext cx="430069" cy="596723"/>
            <a:chOff x="-447675" y="2074863"/>
            <a:chExt cx="762000" cy="1057276"/>
          </a:xfrm>
          <a:solidFill>
            <a:schemeClr val="accent2"/>
          </a:solidFill>
        </p:grpSpPr>
        <p:sp>
          <p:nvSpPr>
            <p:cNvPr id="20" name="Freeform 12">
              <a:extLst>
                <a:ext uri="{FF2B5EF4-FFF2-40B4-BE49-F238E27FC236}">
                  <a16:creationId xmlns:a16="http://schemas.microsoft.com/office/drawing/2014/main" id="{00DC6C0D-0C9F-4740-9AF1-CA8636894939}"/>
                </a:ext>
              </a:extLst>
            </p:cNvPr>
            <p:cNvSpPr>
              <a:spLocks/>
            </p:cNvSpPr>
            <p:nvPr/>
          </p:nvSpPr>
          <p:spPr bwMode="auto">
            <a:xfrm>
              <a:off x="-209550" y="2867026"/>
              <a:ext cx="263525" cy="265113"/>
            </a:xfrm>
            <a:custGeom>
              <a:avLst/>
              <a:gdLst>
                <a:gd name="T0" fmla="*/ 104 w 831"/>
                <a:gd name="T1" fmla="*/ 0 h 832"/>
                <a:gd name="T2" fmla="*/ 727 w 831"/>
                <a:gd name="T3" fmla="*/ 0 h 832"/>
                <a:gd name="T4" fmla="*/ 747 w 831"/>
                <a:gd name="T5" fmla="*/ 2 h 832"/>
                <a:gd name="T6" fmla="*/ 766 w 831"/>
                <a:gd name="T7" fmla="*/ 8 h 832"/>
                <a:gd name="T8" fmla="*/ 783 w 831"/>
                <a:gd name="T9" fmla="*/ 17 h 832"/>
                <a:gd name="T10" fmla="*/ 799 w 831"/>
                <a:gd name="T11" fmla="*/ 32 h 832"/>
                <a:gd name="T12" fmla="*/ 814 w 831"/>
                <a:gd name="T13" fmla="*/ 48 h 832"/>
                <a:gd name="T14" fmla="*/ 823 w 831"/>
                <a:gd name="T15" fmla="*/ 66 h 832"/>
                <a:gd name="T16" fmla="*/ 829 w 831"/>
                <a:gd name="T17" fmla="*/ 84 h 832"/>
                <a:gd name="T18" fmla="*/ 831 w 831"/>
                <a:gd name="T19" fmla="*/ 105 h 832"/>
                <a:gd name="T20" fmla="*/ 831 w 831"/>
                <a:gd name="T21" fmla="*/ 728 h 832"/>
                <a:gd name="T22" fmla="*/ 829 w 831"/>
                <a:gd name="T23" fmla="*/ 749 h 832"/>
                <a:gd name="T24" fmla="*/ 823 w 831"/>
                <a:gd name="T25" fmla="*/ 767 h 832"/>
                <a:gd name="T26" fmla="*/ 814 w 831"/>
                <a:gd name="T27" fmla="*/ 785 h 832"/>
                <a:gd name="T28" fmla="*/ 799 w 831"/>
                <a:gd name="T29" fmla="*/ 801 h 832"/>
                <a:gd name="T30" fmla="*/ 783 w 831"/>
                <a:gd name="T31" fmla="*/ 814 h 832"/>
                <a:gd name="T32" fmla="*/ 766 w 831"/>
                <a:gd name="T33" fmla="*/ 825 h 832"/>
                <a:gd name="T34" fmla="*/ 747 w 831"/>
                <a:gd name="T35" fmla="*/ 830 h 832"/>
                <a:gd name="T36" fmla="*/ 727 w 831"/>
                <a:gd name="T37" fmla="*/ 832 h 832"/>
                <a:gd name="T38" fmla="*/ 104 w 831"/>
                <a:gd name="T39" fmla="*/ 832 h 832"/>
                <a:gd name="T40" fmla="*/ 83 w 831"/>
                <a:gd name="T41" fmla="*/ 830 h 832"/>
                <a:gd name="T42" fmla="*/ 65 w 831"/>
                <a:gd name="T43" fmla="*/ 825 h 832"/>
                <a:gd name="T44" fmla="*/ 47 w 831"/>
                <a:gd name="T45" fmla="*/ 814 h 832"/>
                <a:gd name="T46" fmla="*/ 31 w 831"/>
                <a:gd name="T47" fmla="*/ 801 h 832"/>
                <a:gd name="T48" fmla="*/ 18 w 831"/>
                <a:gd name="T49" fmla="*/ 785 h 832"/>
                <a:gd name="T50" fmla="*/ 7 w 831"/>
                <a:gd name="T51" fmla="*/ 767 h 832"/>
                <a:gd name="T52" fmla="*/ 2 w 831"/>
                <a:gd name="T53" fmla="*/ 749 h 832"/>
                <a:gd name="T54" fmla="*/ 0 w 831"/>
                <a:gd name="T55" fmla="*/ 728 h 832"/>
                <a:gd name="T56" fmla="*/ 0 w 831"/>
                <a:gd name="T57" fmla="*/ 105 h 832"/>
                <a:gd name="T58" fmla="*/ 2 w 831"/>
                <a:gd name="T59" fmla="*/ 84 h 832"/>
                <a:gd name="T60" fmla="*/ 7 w 831"/>
                <a:gd name="T61" fmla="*/ 66 h 832"/>
                <a:gd name="T62" fmla="*/ 18 w 831"/>
                <a:gd name="T63" fmla="*/ 48 h 832"/>
                <a:gd name="T64" fmla="*/ 31 w 831"/>
                <a:gd name="T65" fmla="*/ 32 h 832"/>
                <a:gd name="T66" fmla="*/ 47 w 831"/>
                <a:gd name="T67" fmla="*/ 18 h 832"/>
                <a:gd name="T68" fmla="*/ 65 w 831"/>
                <a:gd name="T69" fmla="*/ 8 h 832"/>
                <a:gd name="T70" fmla="*/ 83 w 831"/>
                <a:gd name="T71" fmla="*/ 2 h 832"/>
                <a:gd name="T72" fmla="*/ 104 w 831"/>
                <a:gd name="T73"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31" h="832">
                  <a:moveTo>
                    <a:pt x="104" y="0"/>
                  </a:moveTo>
                  <a:lnTo>
                    <a:pt x="727" y="0"/>
                  </a:lnTo>
                  <a:lnTo>
                    <a:pt x="747" y="2"/>
                  </a:lnTo>
                  <a:lnTo>
                    <a:pt x="766" y="8"/>
                  </a:lnTo>
                  <a:lnTo>
                    <a:pt x="783" y="17"/>
                  </a:lnTo>
                  <a:lnTo>
                    <a:pt x="799" y="32"/>
                  </a:lnTo>
                  <a:lnTo>
                    <a:pt x="814" y="48"/>
                  </a:lnTo>
                  <a:lnTo>
                    <a:pt x="823" y="66"/>
                  </a:lnTo>
                  <a:lnTo>
                    <a:pt x="829" y="84"/>
                  </a:lnTo>
                  <a:lnTo>
                    <a:pt x="831" y="105"/>
                  </a:lnTo>
                  <a:lnTo>
                    <a:pt x="831" y="728"/>
                  </a:lnTo>
                  <a:lnTo>
                    <a:pt x="829" y="749"/>
                  </a:lnTo>
                  <a:lnTo>
                    <a:pt x="823" y="767"/>
                  </a:lnTo>
                  <a:lnTo>
                    <a:pt x="814" y="785"/>
                  </a:lnTo>
                  <a:lnTo>
                    <a:pt x="799" y="801"/>
                  </a:lnTo>
                  <a:lnTo>
                    <a:pt x="783" y="814"/>
                  </a:lnTo>
                  <a:lnTo>
                    <a:pt x="766" y="825"/>
                  </a:lnTo>
                  <a:lnTo>
                    <a:pt x="747" y="830"/>
                  </a:lnTo>
                  <a:lnTo>
                    <a:pt x="727" y="832"/>
                  </a:lnTo>
                  <a:lnTo>
                    <a:pt x="104" y="832"/>
                  </a:lnTo>
                  <a:lnTo>
                    <a:pt x="83" y="830"/>
                  </a:lnTo>
                  <a:lnTo>
                    <a:pt x="65" y="825"/>
                  </a:lnTo>
                  <a:lnTo>
                    <a:pt x="47" y="814"/>
                  </a:lnTo>
                  <a:lnTo>
                    <a:pt x="31" y="801"/>
                  </a:lnTo>
                  <a:lnTo>
                    <a:pt x="18" y="785"/>
                  </a:lnTo>
                  <a:lnTo>
                    <a:pt x="7" y="767"/>
                  </a:lnTo>
                  <a:lnTo>
                    <a:pt x="2" y="749"/>
                  </a:lnTo>
                  <a:lnTo>
                    <a:pt x="0" y="728"/>
                  </a:lnTo>
                  <a:lnTo>
                    <a:pt x="0" y="105"/>
                  </a:lnTo>
                  <a:lnTo>
                    <a:pt x="2" y="84"/>
                  </a:lnTo>
                  <a:lnTo>
                    <a:pt x="7" y="66"/>
                  </a:lnTo>
                  <a:lnTo>
                    <a:pt x="18" y="48"/>
                  </a:lnTo>
                  <a:lnTo>
                    <a:pt x="31" y="32"/>
                  </a:lnTo>
                  <a:lnTo>
                    <a:pt x="47" y="18"/>
                  </a:lnTo>
                  <a:lnTo>
                    <a:pt x="65" y="8"/>
                  </a:lnTo>
                  <a:lnTo>
                    <a:pt x="83" y="2"/>
                  </a:lnTo>
                  <a:lnTo>
                    <a:pt x="10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13">
              <a:extLst>
                <a:ext uri="{FF2B5EF4-FFF2-40B4-BE49-F238E27FC236}">
                  <a16:creationId xmlns:a16="http://schemas.microsoft.com/office/drawing/2014/main" id="{DC43354F-4862-4C47-8D0A-49F9CAC204F9}"/>
                </a:ext>
              </a:extLst>
            </p:cNvPr>
            <p:cNvSpPr>
              <a:spLocks/>
            </p:cNvSpPr>
            <p:nvPr/>
          </p:nvSpPr>
          <p:spPr bwMode="auto">
            <a:xfrm>
              <a:off x="-447675" y="2074863"/>
              <a:ext cx="762000" cy="739775"/>
            </a:xfrm>
            <a:custGeom>
              <a:avLst/>
              <a:gdLst>
                <a:gd name="T0" fmla="*/ 1387 w 2399"/>
                <a:gd name="T1" fmla="*/ 13 h 2328"/>
                <a:gd name="T2" fmla="*/ 1639 w 2399"/>
                <a:gd name="T3" fmla="*/ 81 h 2328"/>
                <a:gd name="T4" fmla="*/ 1876 w 2399"/>
                <a:gd name="T5" fmla="*/ 197 h 2328"/>
                <a:gd name="T6" fmla="*/ 2072 w 2399"/>
                <a:gd name="T7" fmla="*/ 343 h 2328"/>
                <a:gd name="T8" fmla="*/ 2216 w 2399"/>
                <a:gd name="T9" fmla="*/ 504 h 2328"/>
                <a:gd name="T10" fmla="*/ 2325 w 2399"/>
                <a:gd name="T11" fmla="*/ 694 h 2328"/>
                <a:gd name="T12" fmla="*/ 2388 w 2399"/>
                <a:gd name="T13" fmla="*/ 897 h 2328"/>
                <a:gd name="T14" fmla="*/ 2397 w 2399"/>
                <a:gd name="T15" fmla="*/ 1109 h 2328"/>
                <a:gd name="T16" fmla="*/ 2359 w 2399"/>
                <a:gd name="T17" fmla="*/ 1302 h 2328"/>
                <a:gd name="T18" fmla="*/ 2292 w 2399"/>
                <a:gd name="T19" fmla="*/ 1459 h 2328"/>
                <a:gd name="T20" fmla="*/ 2207 w 2399"/>
                <a:gd name="T21" fmla="*/ 1578 h 2328"/>
                <a:gd name="T22" fmla="*/ 2090 w 2399"/>
                <a:gd name="T23" fmla="*/ 1685 h 2328"/>
                <a:gd name="T24" fmla="*/ 2000 w 2399"/>
                <a:gd name="T25" fmla="*/ 1753 h 2328"/>
                <a:gd name="T26" fmla="*/ 1923 w 2399"/>
                <a:gd name="T27" fmla="*/ 1800 h 2328"/>
                <a:gd name="T28" fmla="*/ 1817 w 2399"/>
                <a:gd name="T29" fmla="*/ 1861 h 2328"/>
                <a:gd name="T30" fmla="*/ 1702 w 2399"/>
                <a:gd name="T31" fmla="*/ 1950 h 2328"/>
                <a:gd name="T32" fmla="*/ 1618 w 2399"/>
                <a:gd name="T33" fmla="*/ 2065 h 2328"/>
                <a:gd name="T34" fmla="*/ 1576 w 2399"/>
                <a:gd name="T35" fmla="*/ 2156 h 2328"/>
                <a:gd name="T36" fmla="*/ 1565 w 2399"/>
                <a:gd name="T37" fmla="*/ 2233 h 2328"/>
                <a:gd name="T38" fmla="*/ 1521 w 2399"/>
                <a:gd name="T39" fmla="*/ 2306 h 2328"/>
                <a:gd name="T40" fmla="*/ 1464 w 2399"/>
                <a:gd name="T41" fmla="*/ 2328 h 2328"/>
                <a:gd name="T42" fmla="*/ 806 w 2399"/>
                <a:gd name="T43" fmla="*/ 2317 h 2328"/>
                <a:gd name="T44" fmla="*/ 760 w 2399"/>
                <a:gd name="T45" fmla="*/ 2248 h 2328"/>
                <a:gd name="T46" fmla="*/ 748 w 2399"/>
                <a:gd name="T47" fmla="*/ 2066 h 2328"/>
                <a:gd name="T48" fmla="*/ 779 w 2399"/>
                <a:gd name="T49" fmla="*/ 1886 h 2328"/>
                <a:gd name="T50" fmla="*/ 872 w 2399"/>
                <a:gd name="T51" fmla="*/ 1714 h 2328"/>
                <a:gd name="T52" fmla="*/ 1033 w 2399"/>
                <a:gd name="T53" fmla="*/ 1544 h 2328"/>
                <a:gd name="T54" fmla="*/ 1221 w 2399"/>
                <a:gd name="T55" fmla="*/ 1411 h 2328"/>
                <a:gd name="T56" fmla="*/ 1397 w 2399"/>
                <a:gd name="T57" fmla="*/ 1321 h 2328"/>
                <a:gd name="T58" fmla="*/ 1506 w 2399"/>
                <a:gd name="T59" fmla="*/ 1232 h 2328"/>
                <a:gd name="T60" fmla="*/ 1555 w 2399"/>
                <a:gd name="T61" fmla="*/ 1145 h 2328"/>
                <a:gd name="T62" fmla="*/ 1571 w 2399"/>
                <a:gd name="T63" fmla="*/ 1034 h 2328"/>
                <a:gd name="T64" fmla="*/ 1541 w 2399"/>
                <a:gd name="T65" fmla="*/ 931 h 2328"/>
                <a:gd name="T66" fmla="*/ 1450 w 2399"/>
                <a:gd name="T67" fmla="*/ 842 h 2328"/>
                <a:gd name="T68" fmla="*/ 1321 w 2399"/>
                <a:gd name="T69" fmla="*/ 779 h 2328"/>
                <a:gd name="T70" fmla="*/ 1171 w 2399"/>
                <a:gd name="T71" fmla="*/ 759 h 2328"/>
                <a:gd name="T72" fmla="*/ 1017 w 2399"/>
                <a:gd name="T73" fmla="*/ 777 h 2328"/>
                <a:gd name="T74" fmla="*/ 891 w 2399"/>
                <a:gd name="T75" fmla="*/ 835 h 2328"/>
                <a:gd name="T76" fmla="*/ 820 w 2399"/>
                <a:gd name="T77" fmla="*/ 896 h 2328"/>
                <a:gd name="T78" fmla="*/ 727 w 2399"/>
                <a:gd name="T79" fmla="*/ 996 h 2328"/>
                <a:gd name="T80" fmla="*/ 613 w 2399"/>
                <a:gd name="T81" fmla="*/ 1134 h 2328"/>
                <a:gd name="T82" fmla="*/ 555 w 2399"/>
                <a:gd name="T83" fmla="*/ 1172 h 2328"/>
                <a:gd name="T84" fmla="*/ 489 w 2399"/>
                <a:gd name="T85" fmla="*/ 1166 h 2328"/>
                <a:gd name="T86" fmla="*/ 27 w 2399"/>
                <a:gd name="T87" fmla="*/ 815 h 2328"/>
                <a:gd name="T88" fmla="*/ 1 w 2399"/>
                <a:gd name="T89" fmla="*/ 764 h 2328"/>
                <a:gd name="T90" fmla="*/ 15 w 2399"/>
                <a:gd name="T91" fmla="*/ 691 h 2328"/>
                <a:gd name="T92" fmla="*/ 174 w 2399"/>
                <a:gd name="T93" fmla="*/ 469 h 2328"/>
                <a:gd name="T94" fmla="*/ 356 w 2399"/>
                <a:gd name="T95" fmla="*/ 289 h 2328"/>
                <a:gd name="T96" fmla="*/ 560 w 2399"/>
                <a:gd name="T97" fmla="*/ 153 h 2328"/>
                <a:gd name="T98" fmla="*/ 788 w 2399"/>
                <a:gd name="T99" fmla="*/ 59 h 2328"/>
                <a:gd name="T100" fmla="*/ 1041 w 2399"/>
                <a:gd name="T101" fmla="*/ 10 h 2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99" h="2328">
                  <a:moveTo>
                    <a:pt x="1220" y="0"/>
                  </a:moveTo>
                  <a:lnTo>
                    <a:pt x="1304" y="3"/>
                  </a:lnTo>
                  <a:lnTo>
                    <a:pt x="1387" y="13"/>
                  </a:lnTo>
                  <a:lnTo>
                    <a:pt x="1471" y="28"/>
                  </a:lnTo>
                  <a:lnTo>
                    <a:pt x="1555" y="51"/>
                  </a:lnTo>
                  <a:lnTo>
                    <a:pt x="1639" y="81"/>
                  </a:lnTo>
                  <a:lnTo>
                    <a:pt x="1721" y="115"/>
                  </a:lnTo>
                  <a:lnTo>
                    <a:pt x="1800" y="154"/>
                  </a:lnTo>
                  <a:lnTo>
                    <a:pt x="1876" y="197"/>
                  </a:lnTo>
                  <a:lnTo>
                    <a:pt x="1949" y="244"/>
                  </a:lnTo>
                  <a:lnTo>
                    <a:pt x="2017" y="296"/>
                  </a:lnTo>
                  <a:lnTo>
                    <a:pt x="2072" y="343"/>
                  </a:lnTo>
                  <a:lnTo>
                    <a:pt x="2123" y="393"/>
                  </a:lnTo>
                  <a:lnTo>
                    <a:pt x="2171" y="446"/>
                  </a:lnTo>
                  <a:lnTo>
                    <a:pt x="2216" y="504"/>
                  </a:lnTo>
                  <a:lnTo>
                    <a:pt x="2256" y="564"/>
                  </a:lnTo>
                  <a:lnTo>
                    <a:pt x="2294" y="627"/>
                  </a:lnTo>
                  <a:lnTo>
                    <a:pt x="2325" y="694"/>
                  </a:lnTo>
                  <a:lnTo>
                    <a:pt x="2352" y="761"/>
                  </a:lnTo>
                  <a:lnTo>
                    <a:pt x="2373" y="829"/>
                  </a:lnTo>
                  <a:lnTo>
                    <a:pt x="2388" y="897"/>
                  </a:lnTo>
                  <a:lnTo>
                    <a:pt x="2396" y="968"/>
                  </a:lnTo>
                  <a:lnTo>
                    <a:pt x="2399" y="1039"/>
                  </a:lnTo>
                  <a:lnTo>
                    <a:pt x="2397" y="1109"/>
                  </a:lnTo>
                  <a:lnTo>
                    <a:pt x="2389" y="1176"/>
                  </a:lnTo>
                  <a:lnTo>
                    <a:pt x="2377" y="1239"/>
                  </a:lnTo>
                  <a:lnTo>
                    <a:pt x="2359" y="1302"/>
                  </a:lnTo>
                  <a:lnTo>
                    <a:pt x="2339" y="1361"/>
                  </a:lnTo>
                  <a:lnTo>
                    <a:pt x="2316" y="1413"/>
                  </a:lnTo>
                  <a:lnTo>
                    <a:pt x="2292" y="1459"/>
                  </a:lnTo>
                  <a:lnTo>
                    <a:pt x="2268" y="1501"/>
                  </a:lnTo>
                  <a:lnTo>
                    <a:pt x="2240" y="1539"/>
                  </a:lnTo>
                  <a:lnTo>
                    <a:pt x="2207" y="1578"/>
                  </a:lnTo>
                  <a:lnTo>
                    <a:pt x="2169" y="1617"/>
                  </a:lnTo>
                  <a:lnTo>
                    <a:pt x="2125" y="1656"/>
                  </a:lnTo>
                  <a:lnTo>
                    <a:pt x="2090" y="1685"/>
                  </a:lnTo>
                  <a:lnTo>
                    <a:pt x="2057" y="1711"/>
                  </a:lnTo>
                  <a:lnTo>
                    <a:pt x="2028" y="1734"/>
                  </a:lnTo>
                  <a:lnTo>
                    <a:pt x="2000" y="1753"/>
                  </a:lnTo>
                  <a:lnTo>
                    <a:pt x="1976" y="1769"/>
                  </a:lnTo>
                  <a:lnTo>
                    <a:pt x="1952" y="1784"/>
                  </a:lnTo>
                  <a:lnTo>
                    <a:pt x="1923" y="1800"/>
                  </a:lnTo>
                  <a:lnTo>
                    <a:pt x="1891" y="1819"/>
                  </a:lnTo>
                  <a:lnTo>
                    <a:pt x="1856" y="1839"/>
                  </a:lnTo>
                  <a:lnTo>
                    <a:pt x="1817" y="1861"/>
                  </a:lnTo>
                  <a:lnTo>
                    <a:pt x="1776" y="1887"/>
                  </a:lnTo>
                  <a:lnTo>
                    <a:pt x="1738" y="1916"/>
                  </a:lnTo>
                  <a:lnTo>
                    <a:pt x="1702" y="1950"/>
                  </a:lnTo>
                  <a:lnTo>
                    <a:pt x="1670" y="1988"/>
                  </a:lnTo>
                  <a:lnTo>
                    <a:pt x="1640" y="2029"/>
                  </a:lnTo>
                  <a:lnTo>
                    <a:pt x="1618" y="2065"/>
                  </a:lnTo>
                  <a:lnTo>
                    <a:pt x="1600" y="2098"/>
                  </a:lnTo>
                  <a:lnTo>
                    <a:pt x="1586" y="2128"/>
                  </a:lnTo>
                  <a:lnTo>
                    <a:pt x="1576" y="2156"/>
                  </a:lnTo>
                  <a:lnTo>
                    <a:pt x="1570" y="2182"/>
                  </a:lnTo>
                  <a:lnTo>
                    <a:pt x="1569" y="2204"/>
                  </a:lnTo>
                  <a:lnTo>
                    <a:pt x="1565" y="2233"/>
                  </a:lnTo>
                  <a:lnTo>
                    <a:pt x="1555" y="2262"/>
                  </a:lnTo>
                  <a:lnTo>
                    <a:pt x="1537" y="2288"/>
                  </a:lnTo>
                  <a:lnTo>
                    <a:pt x="1521" y="2306"/>
                  </a:lnTo>
                  <a:lnTo>
                    <a:pt x="1503" y="2319"/>
                  </a:lnTo>
                  <a:lnTo>
                    <a:pt x="1485" y="2326"/>
                  </a:lnTo>
                  <a:lnTo>
                    <a:pt x="1464" y="2328"/>
                  </a:lnTo>
                  <a:lnTo>
                    <a:pt x="841" y="2328"/>
                  </a:lnTo>
                  <a:lnTo>
                    <a:pt x="823" y="2326"/>
                  </a:lnTo>
                  <a:lnTo>
                    <a:pt x="806" y="2317"/>
                  </a:lnTo>
                  <a:lnTo>
                    <a:pt x="789" y="2302"/>
                  </a:lnTo>
                  <a:lnTo>
                    <a:pt x="775" y="2281"/>
                  </a:lnTo>
                  <a:lnTo>
                    <a:pt x="760" y="2248"/>
                  </a:lnTo>
                  <a:lnTo>
                    <a:pt x="751" y="2216"/>
                  </a:lnTo>
                  <a:lnTo>
                    <a:pt x="748" y="2184"/>
                  </a:lnTo>
                  <a:lnTo>
                    <a:pt x="748" y="2066"/>
                  </a:lnTo>
                  <a:lnTo>
                    <a:pt x="751" y="2005"/>
                  </a:lnTo>
                  <a:lnTo>
                    <a:pt x="761" y="1945"/>
                  </a:lnTo>
                  <a:lnTo>
                    <a:pt x="779" y="1886"/>
                  </a:lnTo>
                  <a:lnTo>
                    <a:pt x="804" y="1828"/>
                  </a:lnTo>
                  <a:lnTo>
                    <a:pt x="834" y="1771"/>
                  </a:lnTo>
                  <a:lnTo>
                    <a:pt x="872" y="1714"/>
                  </a:lnTo>
                  <a:lnTo>
                    <a:pt x="916" y="1660"/>
                  </a:lnTo>
                  <a:lnTo>
                    <a:pt x="974" y="1599"/>
                  </a:lnTo>
                  <a:lnTo>
                    <a:pt x="1033" y="1544"/>
                  </a:lnTo>
                  <a:lnTo>
                    <a:pt x="1094" y="1493"/>
                  </a:lnTo>
                  <a:lnTo>
                    <a:pt x="1157" y="1449"/>
                  </a:lnTo>
                  <a:lnTo>
                    <a:pt x="1221" y="1411"/>
                  </a:lnTo>
                  <a:lnTo>
                    <a:pt x="1288" y="1377"/>
                  </a:lnTo>
                  <a:lnTo>
                    <a:pt x="1345" y="1349"/>
                  </a:lnTo>
                  <a:lnTo>
                    <a:pt x="1397" y="1321"/>
                  </a:lnTo>
                  <a:lnTo>
                    <a:pt x="1440" y="1292"/>
                  </a:lnTo>
                  <a:lnTo>
                    <a:pt x="1477" y="1262"/>
                  </a:lnTo>
                  <a:lnTo>
                    <a:pt x="1506" y="1232"/>
                  </a:lnTo>
                  <a:lnTo>
                    <a:pt x="1526" y="1206"/>
                  </a:lnTo>
                  <a:lnTo>
                    <a:pt x="1542" y="1177"/>
                  </a:lnTo>
                  <a:lnTo>
                    <a:pt x="1555" y="1145"/>
                  </a:lnTo>
                  <a:lnTo>
                    <a:pt x="1564" y="1111"/>
                  </a:lnTo>
                  <a:lnTo>
                    <a:pt x="1569" y="1074"/>
                  </a:lnTo>
                  <a:lnTo>
                    <a:pt x="1571" y="1034"/>
                  </a:lnTo>
                  <a:lnTo>
                    <a:pt x="1568" y="999"/>
                  </a:lnTo>
                  <a:lnTo>
                    <a:pt x="1558" y="964"/>
                  </a:lnTo>
                  <a:lnTo>
                    <a:pt x="1541" y="931"/>
                  </a:lnTo>
                  <a:lnTo>
                    <a:pt x="1518" y="900"/>
                  </a:lnTo>
                  <a:lnTo>
                    <a:pt x="1487" y="871"/>
                  </a:lnTo>
                  <a:lnTo>
                    <a:pt x="1450" y="842"/>
                  </a:lnTo>
                  <a:lnTo>
                    <a:pt x="1409" y="816"/>
                  </a:lnTo>
                  <a:lnTo>
                    <a:pt x="1366" y="796"/>
                  </a:lnTo>
                  <a:lnTo>
                    <a:pt x="1321" y="779"/>
                  </a:lnTo>
                  <a:lnTo>
                    <a:pt x="1272" y="768"/>
                  </a:lnTo>
                  <a:lnTo>
                    <a:pt x="1223" y="761"/>
                  </a:lnTo>
                  <a:lnTo>
                    <a:pt x="1171" y="759"/>
                  </a:lnTo>
                  <a:lnTo>
                    <a:pt x="1116" y="761"/>
                  </a:lnTo>
                  <a:lnTo>
                    <a:pt x="1065" y="767"/>
                  </a:lnTo>
                  <a:lnTo>
                    <a:pt x="1017" y="777"/>
                  </a:lnTo>
                  <a:lnTo>
                    <a:pt x="972" y="793"/>
                  </a:lnTo>
                  <a:lnTo>
                    <a:pt x="930" y="811"/>
                  </a:lnTo>
                  <a:lnTo>
                    <a:pt x="891" y="835"/>
                  </a:lnTo>
                  <a:lnTo>
                    <a:pt x="869" y="851"/>
                  </a:lnTo>
                  <a:lnTo>
                    <a:pt x="846" y="872"/>
                  </a:lnTo>
                  <a:lnTo>
                    <a:pt x="820" y="896"/>
                  </a:lnTo>
                  <a:lnTo>
                    <a:pt x="791" y="925"/>
                  </a:lnTo>
                  <a:lnTo>
                    <a:pt x="760" y="959"/>
                  </a:lnTo>
                  <a:lnTo>
                    <a:pt x="727" y="996"/>
                  </a:lnTo>
                  <a:lnTo>
                    <a:pt x="692" y="1037"/>
                  </a:lnTo>
                  <a:lnTo>
                    <a:pt x="654" y="1083"/>
                  </a:lnTo>
                  <a:lnTo>
                    <a:pt x="613" y="1134"/>
                  </a:lnTo>
                  <a:lnTo>
                    <a:pt x="595" y="1151"/>
                  </a:lnTo>
                  <a:lnTo>
                    <a:pt x="576" y="1165"/>
                  </a:lnTo>
                  <a:lnTo>
                    <a:pt x="555" y="1172"/>
                  </a:lnTo>
                  <a:lnTo>
                    <a:pt x="533" y="1175"/>
                  </a:lnTo>
                  <a:lnTo>
                    <a:pt x="511" y="1173"/>
                  </a:lnTo>
                  <a:lnTo>
                    <a:pt x="489" y="1166"/>
                  </a:lnTo>
                  <a:lnTo>
                    <a:pt x="468" y="1154"/>
                  </a:lnTo>
                  <a:lnTo>
                    <a:pt x="42" y="830"/>
                  </a:lnTo>
                  <a:lnTo>
                    <a:pt x="27" y="815"/>
                  </a:lnTo>
                  <a:lnTo>
                    <a:pt x="14" y="800"/>
                  </a:lnTo>
                  <a:lnTo>
                    <a:pt x="6" y="782"/>
                  </a:lnTo>
                  <a:lnTo>
                    <a:pt x="1" y="764"/>
                  </a:lnTo>
                  <a:lnTo>
                    <a:pt x="0" y="738"/>
                  </a:lnTo>
                  <a:lnTo>
                    <a:pt x="5" y="715"/>
                  </a:lnTo>
                  <a:lnTo>
                    <a:pt x="15" y="691"/>
                  </a:lnTo>
                  <a:lnTo>
                    <a:pt x="66" y="612"/>
                  </a:lnTo>
                  <a:lnTo>
                    <a:pt x="119" y="538"/>
                  </a:lnTo>
                  <a:lnTo>
                    <a:pt x="174" y="469"/>
                  </a:lnTo>
                  <a:lnTo>
                    <a:pt x="232" y="404"/>
                  </a:lnTo>
                  <a:lnTo>
                    <a:pt x="292" y="345"/>
                  </a:lnTo>
                  <a:lnTo>
                    <a:pt x="356" y="289"/>
                  </a:lnTo>
                  <a:lnTo>
                    <a:pt x="422" y="239"/>
                  </a:lnTo>
                  <a:lnTo>
                    <a:pt x="489" y="194"/>
                  </a:lnTo>
                  <a:lnTo>
                    <a:pt x="560" y="153"/>
                  </a:lnTo>
                  <a:lnTo>
                    <a:pt x="634" y="117"/>
                  </a:lnTo>
                  <a:lnTo>
                    <a:pt x="710" y="86"/>
                  </a:lnTo>
                  <a:lnTo>
                    <a:pt x="788" y="59"/>
                  </a:lnTo>
                  <a:lnTo>
                    <a:pt x="870" y="38"/>
                  </a:lnTo>
                  <a:lnTo>
                    <a:pt x="953" y="21"/>
                  </a:lnTo>
                  <a:lnTo>
                    <a:pt x="1041" y="10"/>
                  </a:lnTo>
                  <a:lnTo>
                    <a:pt x="1129" y="3"/>
                  </a:lnTo>
                  <a:lnTo>
                    <a:pt x="122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08EE809C-A50F-457C-AA02-34EA0387759A}"/>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
        <p:nvSpPr>
          <p:cNvPr id="22" name="TextBox 21">
            <a:extLst>
              <a:ext uri="{FF2B5EF4-FFF2-40B4-BE49-F238E27FC236}">
                <a16:creationId xmlns:a16="http://schemas.microsoft.com/office/drawing/2014/main" id="{48511485-C2EB-40D4-B7A4-2BBFCB0D4777}"/>
              </a:ext>
            </a:extLst>
          </p:cNvPr>
          <p:cNvSpPr txBox="1"/>
          <p:nvPr/>
        </p:nvSpPr>
        <p:spPr>
          <a:xfrm>
            <a:off x="3135233" y="1575380"/>
            <a:ext cx="5694655" cy="3970318"/>
          </a:xfrm>
          <a:prstGeom prst="rect">
            <a:avLst/>
          </a:prstGeom>
          <a:noFill/>
        </p:spPr>
        <p:txBody>
          <a:bodyPr wrap="square">
            <a:spAutoFit/>
          </a:bodyPr>
          <a:lstStyle/>
          <a:p>
            <a:r>
              <a:rPr lang="lt-LT" b="0" i="0" dirty="0" smtClean="0">
                <a:solidFill>
                  <a:srgbClr val="050038"/>
                </a:solidFill>
                <a:effectLst/>
              </a:rPr>
              <a:t>Kliento problemų teiginyje aiškiai išdėstoma problema, kurią jūsų produktas ar paslauga išsprendžia jūsų klientams.</a:t>
            </a:r>
            <a:endParaRPr lang="en-US" b="0" i="0" dirty="0">
              <a:solidFill>
                <a:srgbClr val="050038"/>
              </a:solidFill>
              <a:effectLst/>
            </a:endParaRPr>
          </a:p>
          <a:p>
            <a:r>
              <a:rPr lang="lt-LT" b="0" i="0" dirty="0" smtClean="0">
                <a:solidFill>
                  <a:srgbClr val="050038"/>
                </a:solidFill>
                <a:effectLst/>
              </a:rPr>
              <a:t>Teiginys skirtas padėti jums suprasti patirtį, kurią bandote pakeisti arba erdvę, į kurią bandote patekti, kurdami naują produktą ar paslaugą. </a:t>
            </a:r>
            <a:endParaRPr lang="en-US" b="0" i="0" dirty="0">
              <a:solidFill>
                <a:srgbClr val="050038"/>
              </a:solidFill>
              <a:effectLst/>
            </a:endParaRPr>
          </a:p>
          <a:p>
            <a:r>
              <a:rPr lang="lt-LT" b="0" i="0" dirty="0" smtClean="0">
                <a:solidFill>
                  <a:srgbClr val="050038"/>
                </a:solidFill>
                <a:effectLst/>
              </a:rPr>
              <a:t>Gerai suformuluotas klientų problemos teiginys yr</a:t>
            </a:r>
            <a:r>
              <a:rPr lang="lt-LT" dirty="0" smtClean="0">
                <a:solidFill>
                  <a:srgbClr val="050038"/>
                </a:solidFill>
              </a:rPr>
              <a:t>a svarbus, nes jis padeda jums ir jūsų komandai suprasti problemą, kurią sprendžiate ir įsijausti į kliento vaidmenį. Jei gerai nesuprantate problemos prieš pradėdami kurti, galite išspręsti problemą neteisingai arba išspręsti visiškai kitą problemą.</a:t>
            </a:r>
            <a:endParaRPr lang="en-US" b="0" i="0" dirty="0">
              <a:solidFill>
                <a:srgbClr val="050038"/>
              </a:solidFill>
              <a:effectLst/>
            </a:endParaRPr>
          </a:p>
          <a:p>
            <a:r>
              <a:rPr lang="lt-LT" dirty="0" smtClean="0">
                <a:solidFill>
                  <a:srgbClr val="050038"/>
                </a:solidFill>
              </a:rPr>
              <a:t>Norėdami išsiaiškinti klientų problemas, naudosime vertės pasiūlymo drobę. </a:t>
            </a:r>
            <a:endParaRPr lang="en-US" dirty="0"/>
          </a:p>
        </p:txBody>
      </p:sp>
    </p:spTree>
    <p:extLst>
      <p:ext uri="{BB962C8B-B14F-4D97-AF65-F5344CB8AC3E}">
        <p14:creationId xmlns:p14="http://schemas.microsoft.com/office/powerpoint/2010/main" val="1324750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1C73FF-7C65-47F4-84ED-2D4064CEB2A0}"/>
              </a:ext>
            </a:extLst>
          </p:cNvPr>
          <p:cNvSpPr>
            <a:spLocks noGrp="1"/>
          </p:cNvSpPr>
          <p:nvPr>
            <p:ph type="title"/>
          </p:nvPr>
        </p:nvSpPr>
        <p:spPr/>
        <p:txBody>
          <a:bodyPr>
            <a:normAutofit fontScale="90000"/>
          </a:bodyPr>
          <a:lstStyle/>
          <a:p>
            <a:r>
              <a:rPr lang="lt-LT" dirty="0" smtClean="0"/>
              <a:t>Apimties nusistatymas</a:t>
            </a:r>
            <a:endParaRPr lang="en-US" dirty="0"/>
          </a:p>
        </p:txBody>
      </p:sp>
      <p:cxnSp>
        <p:nvCxnSpPr>
          <p:cNvPr id="4" name="Straight Connector 3">
            <a:extLst>
              <a:ext uri="{FF2B5EF4-FFF2-40B4-BE49-F238E27FC236}">
                <a16:creationId xmlns:a16="http://schemas.microsoft.com/office/drawing/2014/main" id="{0B7D9164-55C1-4EC5-A5BE-C7665C85A317}"/>
              </a:ext>
            </a:extLst>
          </p:cNvPr>
          <p:cNvCxnSpPr>
            <a:cxnSpLocks/>
          </p:cNvCxnSpPr>
          <p:nvPr/>
        </p:nvCxnSpPr>
        <p:spPr>
          <a:xfrm>
            <a:off x="1485772" y="2636510"/>
            <a:ext cx="0" cy="258997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C8A9D1CB-6483-40FB-A1D0-05A912739C01}"/>
              </a:ext>
            </a:extLst>
          </p:cNvPr>
          <p:cNvSpPr/>
          <p:nvPr/>
        </p:nvSpPr>
        <p:spPr>
          <a:xfrm>
            <a:off x="916279" y="1511953"/>
            <a:ext cx="1124557" cy="1124557"/>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Inhaltsplatzhalter 4">
            <a:extLst>
              <a:ext uri="{FF2B5EF4-FFF2-40B4-BE49-F238E27FC236}">
                <a16:creationId xmlns:a16="http://schemas.microsoft.com/office/drawing/2014/main" id="{754B8520-B533-4101-BDE2-28C9B8F2A6FA}"/>
              </a:ext>
            </a:extLst>
          </p:cNvPr>
          <p:cNvSpPr txBox="1">
            <a:spLocks/>
          </p:cNvSpPr>
          <p:nvPr/>
        </p:nvSpPr>
        <p:spPr>
          <a:xfrm flipH="1">
            <a:off x="760933" y="5328089"/>
            <a:ext cx="1449677" cy="49244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Sritis į kurią taikysis mūsų VP</a:t>
            </a:r>
            <a:endParaRPr lang="en-US" sz="1600" dirty="0">
              <a:solidFill>
                <a:schemeClr val="tx1">
                  <a:lumMod val="75000"/>
                  <a:lumOff val="25000"/>
                </a:schemeClr>
              </a:solidFill>
              <a:latin typeface="+mj-lt"/>
            </a:endParaRPr>
          </a:p>
        </p:txBody>
      </p:sp>
      <p:sp>
        <p:nvSpPr>
          <p:cNvPr id="7" name="Freeform 6">
            <a:extLst>
              <a:ext uri="{FF2B5EF4-FFF2-40B4-BE49-F238E27FC236}">
                <a16:creationId xmlns:a16="http://schemas.microsoft.com/office/drawing/2014/main" id="{09A7A830-1ED5-4B9A-88FB-AAAFFB8E07A6}"/>
              </a:ext>
            </a:extLst>
          </p:cNvPr>
          <p:cNvSpPr>
            <a:spLocks/>
          </p:cNvSpPr>
          <p:nvPr/>
        </p:nvSpPr>
        <p:spPr bwMode="auto">
          <a:xfrm>
            <a:off x="517093" y="3011998"/>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3"/>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Apimtis</a:t>
            </a:r>
            <a:endParaRPr lang="en-US" sz="2133" b="1" dirty="0">
              <a:solidFill>
                <a:schemeClr val="bg1"/>
              </a:solidFill>
            </a:endParaRPr>
          </a:p>
        </p:txBody>
      </p:sp>
      <p:grpSp>
        <p:nvGrpSpPr>
          <p:cNvPr id="8" name="Group 7">
            <a:extLst>
              <a:ext uri="{FF2B5EF4-FFF2-40B4-BE49-F238E27FC236}">
                <a16:creationId xmlns:a16="http://schemas.microsoft.com/office/drawing/2014/main" id="{9864007E-73ED-411F-97A8-043E842B2C35}"/>
              </a:ext>
            </a:extLst>
          </p:cNvPr>
          <p:cNvGrpSpPr/>
          <p:nvPr/>
        </p:nvGrpSpPr>
        <p:grpSpPr>
          <a:xfrm>
            <a:off x="1174825" y="1770225"/>
            <a:ext cx="607464" cy="608013"/>
            <a:chOff x="4344201" y="1311493"/>
            <a:chExt cx="455598" cy="456010"/>
          </a:xfrm>
          <a:solidFill>
            <a:schemeClr val="accent3"/>
          </a:solidFill>
        </p:grpSpPr>
        <p:sp>
          <p:nvSpPr>
            <p:cNvPr id="9" name="Freeform 5">
              <a:extLst>
                <a:ext uri="{FF2B5EF4-FFF2-40B4-BE49-F238E27FC236}">
                  <a16:creationId xmlns:a16="http://schemas.microsoft.com/office/drawing/2014/main" id="{4C096F2F-FEEB-41A2-A8D5-DFC62E218B4A}"/>
                </a:ext>
              </a:extLst>
            </p:cNvPr>
            <p:cNvSpPr>
              <a:spLocks/>
            </p:cNvSpPr>
            <p:nvPr/>
          </p:nvSpPr>
          <p:spPr bwMode="auto">
            <a:xfrm>
              <a:off x="4344201" y="1311493"/>
              <a:ext cx="91202" cy="90789"/>
            </a:xfrm>
            <a:custGeom>
              <a:avLst/>
              <a:gdLst>
                <a:gd name="T0" fmla="*/ 14 w 162"/>
                <a:gd name="T1" fmla="*/ 0 h 162"/>
                <a:gd name="T2" fmla="*/ 0 w 162"/>
                <a:gd name="T3" fmla="*/ 14 h 162"/>
                <a:gd name="T4" fmla="*/ 0 w 162"/>
                <a:gd name="T5" fmla="*/ 162 h 162"/>
                <a:gd name="T6" fmla="*/ 27 w 162"/>
                <a:gd name="T7" fmla="*/ 162 h 162"/>
                <a:gd name="T8" fmla="*/ 27 w 162"/>
                <a:gd name="T9" fmla="*/ 27 h 162"/>
                <a:gd name="T10" fmla="*/ 162 w 162"/>
                <a:gd name="T11" fmla="*/ 27 h 162"/>
                <a:gd name="T12" fmla="*/ 162 w 162"/>
                <a:gd name="T13" fmla="*/ 0 h 162"/>
                <a:gd name="T14" fmla="*/ 14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 y="0"/>
                  </a:moveTo>
                  <a:cubicBezTo>
                    <a:pt x="6" y="0"/>
                    <a:pt x="0" y="6"/>
                    <a:pt x="0" y="14"/>
                  </a:cubicBezTo>
                  <a:cubicBezTo>
                    <a:pt x="0" y="162"/>
                    <a:pt x="0" y="162"/>
                    <a:pt x="0" y="162"/>
                  </a:cubicBezTo>
                  <a:cubicBezTo>
                    <a:pt x="27" y="162"/>
                    <a:pt x="27" y="162"/>
                    <a:pt x="27" y="162"/>
                  </a:cubicBezTo>
                  <a:cubicBezTo>
                    <a:pt x="27" y="27"/>
                    <a:pt x="27" y="27"/>
                    <a:pt x="27" y="27"/>
                  </a:cubicBezTo>
                  <a:cubicBezTo>
                    <a:pt x="162" y="27"/>
                    <a:pt x="162" y="27"/>
                    <a:pt x="162" y="27"/>
                  </a:cubicBezTo>
                  <a:cubicBezTo>
                    <a:pt x="162" y="0"/>
                    <a:pt x="162" y="0"/>
                    <a:pt x="162" y="0"/>
                  </a:cubicBez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0" name="Freeform 6">
              <a:extLst>
                <a:ext uri="{FF2B5EF4-FFF2-40B4-BE49-F238E27FC236}">
                  <a16:creationId xmlns:a16="http://schemas.microsoft.com/office/drawing/2014/main" id="{DAD07A74-6CB3-4FE6-8C5C-EE160AD0A108}"/>
                </a:ext>
              </a:extLst>
            </p:cNvPr>
            <p:cNvSpPr>
              <a:spLocks/>
            </p:cNvSpPr>
            <p:nvPr/>
          </p:nvSpPr>
          <p:spPr bwMode="auto">
            <a:xfrm>
              <a:off x="4709010" y="1311493"/>
              <a:ext cx="90789" cy="90789"/>
            </a:xfrm>
            <a:custGeom>
              <a:avLst/>
              <a:gdLst>
                <a:gd name="T0" fmla="*/ 148 w 162"/>
                <a:gd name="T1" fmla="*/ 0 h 162"/>
                <a:gd name="T2" fmla="*/ 0 w 162"/>
                <a:gd name="T3" fmla="*/ 0 h 162"/>
                <a:gd name="T4" fmla="*/ 0 w 162"/>
                <a:gd name="T5" fmla="*/ 27 h 162"/>
                <a:gd name="T6" fmla="*/ 135 w 162"/>
                <a:gd name="T7" fmla="*/ 27 h 162"/>
                <a:gd name="T8" fmla="*/ 135 w 162"/>
                <a:gd name="T9" fmla="*/ 162 h 162"/>
                <a:gd name="T10" fmla="*/ 162 w 162"/>
                <a:gd name="T11" fmla="*/ 162 h 162"/>
                <a:gd name="T12" fmla="*/ 162 w 162"/>
                <a:gd name="T13" fmla="*/ 14 h 162"/>
                <a:gd name="T14" fmla="*/ 148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48" y="0"/>
                  </a:moveTo>
                  <a:cubicBezTo>
                    <a:pt x="0" y="0"/>
                    <a:pt x="0" y="0"/>
                    <a:pt x="0" y="0"/>
                  </a:cubicBezTo>
                  <a:cubicBezTo>
                    <a:pt x="0" y="27"/>
                    <a:pt x="0" y="27"/>
                    <a:pt x="0" y="27"/>
                  </a:cubicBezTo>
                  <a:cubicBezTo>
                    <a:pt x="135" y="27"/>
                    <a:pt x="135" y="27"/>
                    <a:pt x="135" y="27"/>
                  </a:cubicBezTo>
                  <a:cubicBezTo>
                    <a:pt x="135" y="162"/>
                    <a:pt x="135" y="162"/>
                    <a:pt x="135" y="162"/>
                  </a:cubicBezTo>
                  <a:cubicBezTo>
                    <a:pt x="162" y="162"/>
                    <a:pt x="162" y="162"/>
                    <a:pt x="162" y="162"/>
                  </a:cubicBezTo>
                  <a:cubicBezTo>
                    <a:pt x="162" y="14"/>
                    <a:pt x="162" y="14"/>
                    <a:pt x="162" y="14"/>
                  </a:cubicBezTo>
                  <a:cubicBezTo>
                    <a:pt x="162" y="6"/>
                    <a:pt x="156" y="0"/>
                    <a:pt x="14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1" name="Freeform 7">
              <a:extLst>
                <a:ext uri="{FF2B5EF4-FFF2-40B4-BE49-F238E27FC236}">
                  <a16:creationId xmlns:a16="http://schemas.microsoft.com/office/drawing/2014/main" id="{DF1063E1-B3C7-4CBB-9AE0-645C71AABEC3}"/>
                </a:ext>
              </a:extLst>
            </p:cNvPr>
            <p:cNvSpPr>
              <a:spLocks/>
            </p:cNvSpPr>
            <p:nvPr/>
          </p:nvSpPr>
          <p:spPr bwMode="auto">
            <a:xfrm>
              <a:off x="4344201" y="1676714"/>
              <a:ext cx="91202" cy="90789"/>
            </a:xfrm>
            <a:custGeom>
              <a:avLst/>
              <a:gdLst>
                <a:gd name="T0" fmla="*/ 27 w 162"/>
                <a:gd name="T1" fmla="*/ 135 h 162"/>
                <a:gd name="T2" fmla="*/ 27 w 162"/>
                <a:gd name="T3" fmla="*/ 0 h 162"/>
                <a:gd name="T4" fmla="*/ 0 w 162"/>
                <a:gd name="T5" fmla="*/ 0 h 162"/>
                <a:gd name="T6" fmla="*/ 0 w 162"/>
                <a:gd name="T7" fmla="*/ 148 h 162"/>
                <a:gd name="T8" fmla="*/ 14 w 162"/>
                <a:gd name="T9" fmla="*/ 162 h 162"/>
                <a:gd name="T10" fmla="*/ 162 w 162"/>
                <a:gd name="T11" fmla="*/ 162 h 162"/>
                <a:gd name="T12" fmla="*/ 162 w 162"/>
                <a:gd name="T13" fmla="*/ 135 h 162"/>
                <a:gd name="T14" fmla="*/ 27 w 162"/>
                <a:gd name="T15" fmla="*/ 135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27" y="135"/>
                  </a:moveTo>
                  <a:cubicBezTo>
                    <a:pt x="27" y="0"/>
                    <a:pt x="27" y="0"/>
                    <a:pt x="27" y="0"/>
                  </a:cubicBezTo>
                  <a:cubicBezTo>
                    <a:pt x="0" y="0"/>
                    <a:pt x="0" y="0"/>
                    <a:pt x="0" y="0"/>
                  </a:cubicBezTo>
                  <a:cubicBezTo>
                    <a:pt x="0" y="148"/>
                    <a:pt x="0" y="148"/>
                    <a:pt x="0" y="148"/>
                  </a:cubicBezTo>
                  <a:cubicBezTo>
                    <a:pt x="0" y="156"/>
                    <a:pt x="6" y="162"/>
                    <a:pt x="14" y="162"/>
                  </a:cubicBezTo>
                  <a:cubicBezTo>
                    <a:pt x="162" y="162"/>
                    <a:pt x="162" y="162"/>
                    <a:pt x="162" y="162"/>
                  </a:cubicBezTo>
                  <a:cubicBezTo>
                    <a:pt x="162" y="135"/>
                    <a:pt x="162" y="135"/>
                    <a:pt x="162" y="135"/>
                  </a:cubicBezTo>
                  <a:lnTo>
                    <a:pt x="27"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 name="Freeform 8">
              <a:extLst>
                <a:ext uri="{FF2B5EF4-FFF2-40B4-BE49-F238E27FC236}">
                  <a16:creationId xmlns:a16="http://schemas.microsoft.com/office/drawing/2014/main" id="{8B32D702-EB84-4145-8946-3C211331A962}"/>
                </a:ext>
              </a:extLst>
            </p:cNvPr>
            <p:cNvSpPr>
              <a:spLocks/>
            </p:cNvSpPr>
            <p:nvPr/>
          </p:nvSpPr>
          <p:spPr bwMode="auto">
            <a:xfrm>
              <a:off x="4709010" y="1676714"/>
              <a:ext cx="90789" cy="90789"/>
            </a:xfrm>
            <a:custGeom>
              <a:avLst/>
              <a:gdLst>
                <a:gd name="T0" fmla="*/ 135 w 162"/>
                <a:gd name="T1" fmla="*/ 0 h 162"/>
                <a:gd name="T2" fmla="*/ 135 w 162"/>
                <a:gd name="T3" fmla="*/ 135 h 162"/>
                <a:gd name="T4" fmla="*/ 0 w 162"/>
                <a:gd name="T5" fmla="*/ 135 h 162"/>
                <a:gd name="T6" fmla="*/ 0 w 162"/>
                <a:gd name="T7" fmla="*/ 162 h 162"/>
                <a:gd name="T8" fmla="*/ 148 w 162"/>
                <a:gd name="T9" fmla="*/ 162 h 162"/>
                <a:gd name="T10" fmla="*/ 162 w 162"/>
                <a:gd name="T11" fmla="*/ 148 h 162"/>
                <a:gd name="T12" fmla="*/ 162 w 162"/>
                <a:gd name="T13" fmla="*/ 0 h 162"/>
                <a:gd name="T14" fmla="*/ 135 w 162"/>
                <a:gd name="T15" fmla="*/ 0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162">
                  <a:moveTo>
                    <a:pt x="135" y="0"/>
                  </a:moveTo>
                  <a:cubicBezTo>
                    <a:pt x="135" y="135"/>
                    <a:pt x="135" y="135"/>
                    <a:pt x="135" y="135"/>
                  </a:cubicBezTo>
                  <a:cubicBezTo>
                    <a:pt x="0" y="135"/>
                    <a:pt x="0" y="135"/>
                    <a:pt x="0" y="135"/>
                  </a:cubicBezTo>
                  <a:cubicBezTo>
                    <a:pt x="0" y="162"/>
                    <a:pt x="0" y="162"/>
                    <a:pt x="0" y="162"/>
                  </a:cubicBezTo>
                  <a:cubicBezTo>
                    <a:pt x="148" y="162"/>
                    <a:pt x="148" y="162"/>
                    <a:pt x="148" y="162"/>
                  </a:cubicBezTo>
                  <a:cubicBezTo>
                    <a:pt x="156" y="162"/>
                    <a:pt x="162" y="156"/>
                    <a:pt x="162" y="148"/>
                  </a:cubicBezTo>
                  <a:cubicBezTo>
                    <a:pt x="162" y="0"/>
                    <a:pt x="162" y="0"/>
                    <a:pt x="162" y="0"/>
                  </a:cubicBezTo>
                  <a:lnTo>
                    <a:pt x="1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 name="Oval 12">
              <a:extLst>
                <a:ext uri="{FF2B5EF4-FFF2-40B4-BE49-F238E27FC236}">
                  <a16:creationId xmlns:a16="http://schemas.microsoft.com/office/drawing/2014/main" id="{375BD11D-256C-4933-A1A2-E3ADDDADD86A}"/>
                </a:ext>
              </a:extLst>
            </p:cNvPr>
            <p:cNvSpPr/>
            <p:nvPr/>
          </p:nvSpPr>
          <p:spPr>
            <a:xfrm>
              <a:off x="4443985" y="1407684"/>
              <a:ext cx="256032" cy="256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aphicFrame>
        <p:nvGraphicFramePr>
          <p:cNvPr id="14" name="Table 13">
            <a:extLst>
              <a:ext uri="{FF2B5EF4-FFF2-40B4-BE49-F238E27FC236}">
                <a16:creationId xmlns:a16="http://schemas.microsoft.com/office/drawing/2014/main" id="{CABDB558-1CED-4F68-89C2-31680D5A8CFE}"/>
              </a:ext>
            </a:extLst>
          </p:cNvPr>
          <p:cNvGraphicFramePr>
            <a:graphicFrameLocks noGrp="1"/>
          </p:cNvGraphicFramePr>
          <p:nvPr>
            <p:extLst>
              <p:ext uri="{D42A27DB-BD31-4B8C-83A1-F6EECF244321}">
                <p14:modId xmlns:p14="http://schemas.microsoft.com/office/powerpoint/2010/main" val="3421199523"/>
              </p:ext>
            </p:extLst>
          </p:nvPr>
        </p:nvGraphicFramePr>
        <p:xfrm>
          <a:off x="2883563" y="3292341"/>
          <a:ext cx="8801110" cy="2589980"/>
        </p:xfrm>
        <a:graphic>
          <a:graphicData uri="http://schemas.openxmlformats.org/drawingml/2006/table">
            <a:tbl>
              <a:tblPr firstRow="1" firstCol="1" bandRow="1">
                <a:tableStyleId>{69CF1AB2-1976-4502-BF36-3FF5EA218861}</a:tableStyleId>
              </a:tblPr>
              <a:tblGrid>
                <a:gridCol w="1903166">
                  <a:extLst>
                    <a:ext uri="{9D8B030D-6E8A-4147-A177-3AD203B41FA5}">
                      <a16:colId xmlns:a16="http://schemas.microsoft.com/office/drawing/2014/main" val="20000"/>
                    </a:ext>
                  </a:extLst>
                </a:gridCol>
                <a:gridCol w="1233996">
                  <a:extLst>
                    <a:ext uri="{9D8B030D-6E8A-4147-A177-3AD203B41FA5}">
                      <a16:colId xmlns:a16="http://schemas.microsoft.com/office/drawing/2014/main" val="20001"/>
                    </a:ext>
                  </a:extLst>
                </a:gridCol>
                <a:gridCol w="2021796">
                  <a:extLst>
                    <a:ext uri="{9D8B030D-6E8A-4147-A177-3AD203B41FA5}">
                      <a16:colId xmlns:a16="http://schemas.microsoft.com/office/drawing/2014/main" val="20002"/>
                    </a:ext>
                  </a:extLst>
                </a:gridCol>
                <a:gridCol w="1215039">
                  <a:extLst>
                    <a:ext uri="{9D8B030D-6E8A-4147-A177-3AD203B41FA5}">
                      <a16:colId xmlns:a16="http://schemas.microsoft.com/office/drawing/2014/main" val="20003"/>
                    </a:ext>
                  </a:extLst>
                </a:gridCol>
                <a:gridCol w="1290777">
                  <a:extLst>
                    <a:ext uri="{9D8B030D-6E8A-4147-A177-3AD203B41FA5}">
                      <a16:colId xmlns:a16="http://schemas.microsoft.com/office/drawing/2014/main" val="20004"/>
                    </a:ext>
                  </a:extLst>
                </a:gridCol>
                <a:gridCol w="1136336">
                  <a:extLst>
                    <a:ext uri="{9D8B030D-6E8A-4147-A177-3AD203B41FA5}">
                      <a16:colId xmlns:a16="http://schemas.microsoft.com/office/drawing/2014/main" val="20005"/>
                    </a:ext>
                  </a:extLst>
                </a:gridCol>
              </a:tblGrid>
              <a:tr h="563633">
                <a:tc gridSpan="6">
                  <a:txBody>
                    <a:bodyPr/>
                    <a:lstStyle/>
                    <a:p>
                      <a:pPr algn="l">
                        <a:lnSpc>
                          <a:spcPct val="115000"/>
                        </a:lnSpc>
                        <a:spcAft>
                          <a:spcPts val="0"/>
                        </a:spcAft>
                      </a:pPr>
                      <a:r>
                        <a:rPr lang="lt-LT" sz="2000" dirty="0" smtClean="0">
                          <a:effectLst/>
                        </a:rPr>
                        <a:t>KLIENTAS</a:t>
                      </a:r>
                      <a:r>
                        <a:rPr lang="en-US" sz="2000" dirty="0" smtClean="0">
                          <a:effectLst/>
                        </a:rPr>
                        <a:t>:___________________</a:t>
                      </a:r>
                      <a:r>
                        <a:rPr lang="en-US" sz="2000" baseline="0" dirty="0" smtClean="0">
                          <a:effectLst/>
                        </a:rPr>
                        <a:t>______</a:t>
                      </a:r>
                      <a:r>
                        <a:rPr lang="lt-LT" sz="2000" baseline="0" dirty="0" smtClean="0">
                          <a:effectLst/>
                        </a:rPr>
                        <a:t>DATA</a:t>
                      </a:r>
                      <a:r>
                        <a:rPr lang="en-US" sz="2000" baseline="0" dirty="0" smtClean="0">
                          <a:effectLst/>
                        </a:rPr>
                        <a:t>:____________________</a:t>
                      </a:r>
                      <a:endParaRPr lang="lt-LT" sz="2000" dirty="0">
                        <a:effectLst/>
                        <a:latin typeface="Calibri"/>
                        <a:ea typeface="MS Mincho"/>
                        <a:cs typeface="Times New Roman"/>
                      </a:endParaRPr>
                    </a:p>
                  </a:txBody>
                  <a:tcPr marL="68583" marR="6858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8675">
                <a:tc>
                  <a:txBody>
                    <a:bodyPr/>
                    <a:lstStyle/>
                    <a:p>
                      <a:pPr algn="ctr">
                        <a:lnSpc>
                          <a:spcPct val="115000"/>
                        </a:lnSpc>
                        <a:spcAft>
                          <a:spcPts val="0"/>
                        </a:spcAft>
                      </a:pPr>
                      <a:r>
                        <a:rPr lang="lt-LT" sz="1500" dirty="0" smtClean="0">
                          <a:solidFill>
                            <a:srgbClr val="666666"/>
                          </a:solidFill>
                          <a:effectLst/>
                        </a:rPr>
                        <a:t>SKAUSMAI</a:t>
                      </a:r>
                      <a:r>
                        <a:rPr lang="en-US" sz="1500" dirty="0" smtClean="0">
                          <a:solidFill>
                            <a:srgbClr val="666666"/>
                          </a:solidFill>
                          <a:effectLst/>
                        </a:rPr>
                        <a:t> </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b="1" dirty="0" smtClean="0">
                          <a:solidFill>
                            <a:srgbClr val="666666"/>
                          </a:solidFill>
                          <a:effectLst/>
                        </a:rPr>
                        <a:t>Klientų DARBAS</a:t>
                      </a:r>
                      <a:endParaRPr lang="lt-LT" sz="1500" b="1"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b="1" dirty="0" smtClean="0">
                          <a:solidFill>
                            <a:srgbClr val="666666"/>
                          </a:solidFill>
                          <a:effectLst/>
                        </a:rPr>
                        <a:t>PELNAS</a:t>
                      </a:r>
                      <a:endParaRPr lang="lt-LT" sz="1500" b="1" dirty="0">
                        <a:solidFill>
                          <a:srgbClr val="666666"/>
                        </a:solidFill>
                        <a:effectLst/>
                        <a:latin typeface="Calibri"/>
                        <a:ea typeface="MS Mincho"/>
                        <a:cs typeface="Times New Roman"/>
                      </a:endParaRPr>
                    </a:p>
                  </a:txBody>
                  <a:tcPr marL="68583" marR="68583" marT="0" marB="0" anchor="ctr"/>
                </a:tc>
                <a:tc>
                  <a:txBody>
                    <a:bodyPr/>
                    <a:lstStyle/>
                    <a:p>
                      <a:pPr algn="ctr">
                        <a:lnSpc>
                          <a:spcPct val="115000"/>
                        </a:lnSpc>
                        <a:spcAft>
                          <a:spcPts val="0"/>
                        </a:spcAft>
                      </a:pPr>
                      <a:r>
                        <a:rPr lang="lt-LT" sz="1500" dirty="0" smtClean="0">
                          <a:solidFill>
                            <a:srgbClr val="666666"/>
                          </a:solidFill>
                          <a:effectLst/>
                        </a:rPr>
                        <a:t>Svarba</a:t>
                      </a:r>
                      <a:endParaRPr lang="lt-LT" sz="1500" dirty="0">
                        <a:solidFill>
                          <a:srgbClr val="666666"/>
                        </a:solidFill>
                        <a:effectLst/>
                        <a:latin typeface="Calibri"/>
                        <a:ea typeface="MS Mincho"/>
                        <a:cs typeface="Times New Roman"/>
                      </a:endParaRPr>
                    </a:p>
                  </a:txBody>
                  <a:tcPr marL="68583" marR="68583" marT="0" marB="0" anchor="ctr"/>
                </a:tc>
                <a:extLst>
                  <a:ext uri="{0D108BD9-81ED-4DB2-BD59-A6C34878D82A}">
                    <a16:rowId xmlns:a16="http://schemas.microsoft.com/office/drawing/2014/main" val="10001"/>
                  </a:ext>
                </a:extLst>
              </a:tr>
              <a:tr h="345694">
                <a:tc>
                  <a:txBody>
                    <a:bodyPr/>
                    <a:lstStyle/>
                    <a:p>
                      <a:pPr algn="l">
                        <a:lnSpc>
                          <a:spcPct val="100000"/>
                        </a:lnSpc>
                        <a:buFont typeface="Arial" panose="020B0604020202020204" pitchFamily="34" charset="0"/>
                        <a:buNone/>
                      </a:pPr>
                      <a:endParaRPr lang="en-US" sz="1400" b="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marL="0" indent="0" algn="l">
                        <a:lnSpc>
                          <a:spcPct val="100000"/>
                        </a:lnSpc>
                        <a:buNone/>
                      </a:pPr>
                      <a:endParaRPr lang="en-US" sz="1400" b="0" kern="1200" dirty="0">
                        <a:solidFill>
                          <a:schemeClr val="tx1"/>
                        </a:solidFill>
                        <a:latin typeface="+mn-lt"/>
                        <a:ea typeface="+mn-ea"/>
                        <a:cs typeface="+mn-cs"/>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2"/>
                  </a:ext>
                </a:extLst>
              </a:tr>
              <a:tr h="345694">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3"/>
                  </a:ext>
                </a:extLst>
              </a:tr>
              <a:tr h="325428">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dirty="0">
                        <a:solidFill>
                          <a:schemeClr val="tx1"/>
                        </a:solidFill>
                        <a:effectLst/>
                        <a:latin typeface="+mn-lt"/>
                        <a:ea typeface="MS Mincho"/>
                        <a:cs typeface="Times New Roman"/>
                      </a:endParaRPr>
                    </a:p>
                  </a:txBody>
                  <a:tcPr marL="68576" marR="68576" marT="0" marB="0" anchor="ctr"/>
                </a:tc>
                <a:extLst>
                  <a:ext uri="{0D108BD9-81ED-4DB2-BD59-A6C34878D82A}">
                    <a16:rowId xmlns:a16="http://schemas.microsoft.com/office/drawing/2014/main" val="10004"/>
                  </a:ext>
                </a:extLst>
              </a:tr>
              <a:tr h="325428">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dirty="0">
                        <a:solidFill>
                          <a:srgbClr val="666666"/>
                        </a:solidFill>
                        <a:effectLst/>
                        <a:latin typeface="+mn-lt"/>
                        <a:ea typeface="MS Mincho"/>
                        <a:cs typeface="Times New Roman"/>
                      </a:endParaRPr>
                    </a:p>
                  </a:txBody>
                  <a:tcPr marL="68583" marR="68583" marT="0" marB="0" anchor="ctr"/>
                </a:tc>
                <a:extLst>
                  <a:ext uri="{0D108BD9-81ED-4DB2-BD59-A6C34878D82A}">
                    <a16:rowId xmlns:a16="http://schemas.microsoft.com/office/drawing/2014/main" val="10005"/>
                  </a:ext>
                </a:extLst>
              </a:tr>
              <a:tr h="325428">
                <a:tc>
                  <a:txBody>
                    <a:bodyPr/>
                    <a:lstStyle/>
                    <a:p>
                      <a:pPr algn="l">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ctr">
                        <a:lnSpc>
                          <a:spcPct val="115000"/>
                        </a:lnSpc>
                        <a:spcAft>
                          <a:spcPts val="0"/>
                        </a:spcAft>
                      </a:pPr>
                      <a:endParaRPr lang="lt-LT" sz="1400" b="0" dirty="0">
                        <a:solidFill>
                          <a:schemeClr val="tx1"/>
                        </a:solidFill>
                        <a:effectLst/>
                        <a:latin typeface="+mn-lt"/>
                        <a:ea typeface="MS Mincho"/>
                        <a:cs typeface="Times New Roman"/>
                      </a:endParaRPr>
                    </a:p>
                  </a:txBody>
                  <a:tcPr marL="68576" marR="68576"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b="0" dirty="0">
                        <a:solidFill>
                          <a:srgbClr val="666666"/>
                        </a:solidFill>
                        <a:effectLst/>
                        <a:latin typeface="+mn-lt"/>
                        <a:ea typeface="MS Mincho"/>
                        <a:cs typeface="Times New Roman"/>
                      </a:endParaRPr>
                    </a:p>
                  </a:txBody>
                  <a:tcPr marL="68583" marR="68583" marT="0" marB="0" anchor="ctr"/>
                </a:tc>
                <a:tc>
                  <a:txBody>
                    <a:bodyPr/>
                    <a:lstStyle/>
                    <a:p>
                      <a:pPr algn="l">
                        <a:lnSpc>
                          <a:spcPct val="115000"/>
                        </a:lnSpc>
                        <a:spcAft>
                          <a:spcPts val="0"/>
                        </a:spcAft>
                      </a:pPr>
                      <a:endParaRPr lang="lt-LT" sz="1400" dirty="0">
                        <a:solidFill>
                          <a:srgbClr val="666666"/>
                        </a:solidFill>
                        <a:effectLst/>
                        <a:latin typeface="+mn-lt"/>
                        <a:ea typeface="MS Mincho"/>
                        <a:cs typeface="Times New Roman"/>
                      </a:endParaRPr>
                    </a:p>
                  </a:txBody>
                  <a:tcPr marL="68583" marR="68583" marT="0" marB="0" anchor="ctr"/>
                </a:tc>
                <a:extLst>
                  <a:ext uri="{0D108BD9-81ED-4DB2-BD59-A6C34878D82A}">
                    <a16:rowId xmlns:a16="http://schemas.microsoft.com/office/drawing/2014/main" val="2200471328"/>
                  </a:ext>
                </a:extLst>
              </a:tr>
            </a:tbl>
          </a:graphicData>
        </a:graphic>
      </p:graphicFrame>
      <p:sp>
        <p:nvSpPr>
          <p:cNvPr id="15" name="TextBox 14">
            <a:extLst>
              <a:ext uri="{FF2B5EF4-FFF2-40B4-BE49-F238E27FC236}">
                <a16:creationId xmlns:a16="http://schemas.microsoft.com/office/drawing/2014/main" id="{80B45563-F83E-4834-BB3C-F0137AB2923E}"/>
              </a:ext>
            </a:extLst>
          </p:cNvPr>
          <p:cNvSpPr txBox="1"/>
          <p:nvPr/>
        </p:nvSpPr>
        <p:spPr>
          <a:xfrm>
            <a:off x="2883563" y="1842273"/>
            <a:ext cx="8801105" cy="923330"/>
          </a:xfrm>
          <a:prstGeom prst="rect">
            <a:avLst/>
          </a:prstGeom>
          <a:noFill/>
        </p:spPr>
        <p:txBody>
          <a:bodyPr wrap="square">
            <a:spAutoFit/>
          </a:bodyPr>
          <a:lstStyle/>
          <a:p>
            <a:r>
              <a:rPr lang="lt-LT" i="0" dirty="0" smtClean="0">
                <a:solidFill>
                  <a:srgbClr val="202124"/>
                </a:solidFill>
                <a:effectLst/>
              </a:rPr>
              <a:t>Nėra įmonių, kurios </a:t>
            </a:r>
            <a:r>
              <a:rPr lang="en-GB" i="0" dirty="0" err="1" smtClean="0">
                <a:solidFill>
                  <a:srgbClr val="202124"/>
                </a:solidFill>
                <a:effectLst/>
              </a:rPr>
              <a:t>apimt</a:t>
            </a:r>
            <a:r>
              <a:rPr lang="lt-LT" i="0" dirty="0" smtClean="0">
                <a:solidFill>
                  <a:srgbClr val="202124"/>
                </a:solidFill>
                <a:effectLst/>
              </a:rPr>
              <a:t>ų viską dėl kliento </a:t>
            </a:r>
            <a:r>
              <a:rPr lang="en-US" i="0" dirty="0" smtClean="0">
                <a:solidFill>
                  <a:srgbClr val="202124"/>
                </a:solidFill>
                <a:effectLst/>
              </a:rPr>
              <a:t>(</a:t>
            </a:r>
            <a:r>
              <a:rPr lang="lt-LT" i="0" dirty="0" smtClean="0">
                <a:solidFill>
                  <a:srgbClr val="202124"/>
                </a:solidFill>
                <a:effectLst/>
              </a:rPr>
              <a:t>arba bent jau tai yra labai sunku ir reikalauja dau</a:t>
            </a:r>
            <a:r>
              <a:rPr lang="lt-LT" dirty="0" smtClean="0">
                <a:solidFill>
                  <a:srgbClr val="202124"/>
                </a:solidFill>
              </a:rPr>
              <a:t>g išteklių</a:t>
            </a:r>
            <a:r>
              <a:rPr lang="en-US" dirty="0" smtClean="0">
                <a:solidFill>
                  <a:srgbClr val="202124"/>
                </a:solidFill>
              </a:rPr>
              <a:t>). </a:t>
            </a:r>
            <a:r>
              <a:rPr lang="lt-LT" dirty="0" smtClean="0">
                <a:solidFill>
                  <a:srgbClr val="202124"/>
                </a:solidFill>
              </a:rPr>
              <a:t>Taigi, yra svarbu sutelkti savo </a:t>
            </a:r>
            <a:r>
              <a:rPr lang="lt-LT" b="1" dirty="0" smtClean="0">
                <a:solidFill>
                  <a:srgbClr val="202124"/>
                </a:solidFill>
              </a:rPr>
              <a:t>vertės pasiūlymą </a:t>
            </a:r>
            <a:r>
              <a:rPr lang="lt-LT" dirty="0" smtClean="0">
                <a:solidFill>
                  <a:srgbClr val="202124"/>
                </a:solidFill>
              </a:rPr>
              <a:t>į </a:t>
            </a:r>
            <a:r>
              <a:rPr lang="lt-LT" b="1" dirty="0" smtClean="0">
                <a:solidFill>
                  <a:srgbClr val="202124"/>
                </a:solidFill>
              </a:rPr>
              <a:t>apimtį</a:t>
            </a:r>
            <a:r>
              <a:rPr lang="en-US" dirty="0" smtClean="0">
                <a:solidFill>
                  <a:srgbClr val="202124"/>
                </a:solidFill>
              </a:rPr>
              <a:t> </a:t>
            </a:r>
            <a:r>
              <a:rPr lang="lt-LT" dirty="0" smtClean="0">
                <a:solidFill>
                  <a:srgbClr val="202124"/>
                </a:solidFill>
              </a:rPr>
              <a:t>, kuri yra </a:t>
            </a:r>
            <a:r>
              <a:rPr lang="lt-LT" b="1" dirty="0" smtClean="0">
                <a:solidFill>
                  <a:srgbClr val="202124"/>
                </a:solidFill>
              </a:rPr>
              <a:t>vertinama</a:t>
            </a:r>
            <a:r>
              <a:rPr lang="en-US" dirty="0" smtClean="0">
                <a:solidFill>
                  <a:srgbClr val="202124"/>
                </a:solidFill>
              </a:rPr>
              <a:t> </a:t>
            </a:r>
            <a:r>
              <a:rPr lang="lt-LT" dirty="0" smtClean="0">
                <a:solidFill>
                  <a:srgbClr val="202124"/>
                </a:solidFill>
              </a:rPr>
              <a:t>kliento ir įgyvendinama jūsų verslo </a:t>
            </a:r>
            <a:r>
              <a:rPr lang="en-US" dirty="0" smtClean="0">
                <a:solidFill>
                  <a:srgbClr val="202124"/>
                </a:solidFill>
              </a:rPr>
              <a:t>(</a:t>
            </a:r>
            <a:r>
              <a:rPr lang="lt-LT" dirty="0" smtClean="0">
                <a:solidFill>
                  <a:srgbClr val="202124"/>
                </a:solidFill>
              </a:rPr>
              <a:t>bet vis tiek jus skiria nuo jūsų konkurento</a:t>
            </a:r>
            <a:r>
              <a:rPr lang="en-US" dirty="0" smtClean="0">
                <a:solidFill>
                  <a:srgbClr val="202124"/>
                </a:solidFill>
              </a:rPr>
              <a:t>). </a:t>
            </a:r>
            <a:endParaRPr lang="en-US" dirty="0"/>
          </a:p>
        </p:txBody>
      </p:sp>
      <p:sp>
        <p:nvSpPr>
          <p:cNvPr id="16" name="TextBox 15">
            <a:extLst>
              <a:ext uri="{FF2B5EF4-FFF2-40B4-BE49-F238E27FC236}">
                <a16:creationId xmlns:a16="http://schemas.microsoft.com/office/drawing/2014/main" id="{DF34E383-79D2-4F29-B5A6-BC2A13168450}"/>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extLst>
      <p:ext uri="{BB962C8B-B14F-4D97-AF65-F5344CB8AC3E}">
        <p14:creationId xmlns:p14="http://schemas.microsoft.com/office/powerpoint/2010/main" val="178029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1C73FF-7C65-47F4-84ED-2D4064CEB2A0}"/>
              </a:ext>
            </a:extLst>
          </p:cNvPr>
          <p:cNvSpPr>
            <a:spLocks noGrp="1"/>
          </p:cNvSpPr>
          <p:nvPr>
            <p:ph type="title"/>
          </p:nvPr>
        </p:nvSpPr>
        <p:spPr/>
        <p:txBody>
          <a:bodyPr>
            <a:normAutofit fontScale="90000"/>
          </a:bodyPr>
          <a:lstStyle/>
          <a:p>
            <a:r>
              <a:rPr lang="lt-LT" dirty="0" smtClean="0"/>
              <a:t>Pasiūlymas pagal jūsų vertės pasiūlymą</a:t>
            </a:r>
            <a:endParaRPr lang="en-US" dirty="0"/>
          </a:p>
        </p:txBody>
      </p:sp>
      <p:cxnSp>
        <p:nvCxnSpPr>
          <p:cNvPr id="4" name="Straight Connector 3">
            <a:extLst>
              <a:ext uri="{FF2B5EF4-FFF2-40B4-BE49-F238E27FC236}">
                <a16:creationId xmlns:a16="http://schemas.microsoft.com/office/drawing/2014/main" id="{CAE404A9-8E7C-4143-BE37-A0242857D261}"/>
              </a:ext>
            </a:extLst>
          </p:cNvPr>
          <p:cNvCxnSpPr>
            <a:cxnSpLocks/>
          </p:cNvCxnSpPr>
          <p:nvPr/>
        </p:nvCxnSpPr>
        <p:spPr>
          <a:xfrm>
            <a:off x="1485771" y="2699937"/>
            <a:ext cx="0" cy="258997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4A5EA782-13C7-4FFA-8AF7-A082861EE965}"/>
              </a:ext>
            </a:extLst>
          </p:cNvPr>
          <p:cNvSpPr/>
          <p:nvPr/>
        </p:nvSpPr>
        <p:spPr>
          <a:xfrm>
            <a:off x="923493" y="1575380"/>
            <a:ext cx="1124557" cy="1124557"/>
          </a:xfrm>
          <a:prstGeom prst="ellipse">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Inhaltsplatzhalter 4">
            <a:extLst>
              <a:ext uri="{FF2B5EF4-FFF2-40B4-BE49-F238E27FC236}">
                <a16:creationId xmlns:a16="http://schemas.microsoft.com/office/drawing/2014/main" id="{CC8164E8-C956-49F1-8E90-9F89DF0D0537}"/>
              </a:ext>
            </a:extLst>
          </p:cNvPr>
          <p:cNvSpPr txBox="1">
            <a:spLocks/>
          </p:cNvSpPr>
          <p:nvPr/>
        </p:nvSpPr>
        <p:spPr>
          <a:xfrm flipH="1">
            <a:off x="760933" y="5391516"/>
            <a:ext cx="1449677"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Siūlymas, kuris yra mūsų vertės pasiūlymas</a:t>
            </a:r>
            <a:endParaRPr lang="en-US" sz="1600" dirty="0">
              <a:solidFill>
                <a:schemeClr val="tx1">
                  <a:lumMod val="75000"/>
                  <a:lumOff val="25000"/>
                </a:schemeClr>
              </a:solidFill>
              <a:latin typeface="+mj-lt"/>
            </a:endParaRPr>
          </a:p>
        </p:txBody>
      </p:sp>
      <p:sp>
        <p:nvSpPr>
          <p:cNvPr id="7" name="Freeform 6">
            <a:extLst>
              <a:ext uri="{FF2B5EF4-FFF2-40B4-BE49-F238E27FC236}">
                <a16:creationId xmlns:a16="http://schemas.microsoft.com/office/drawing/2014/main" id="{A990842D-19E3-456B-ADC0-8509E8307834}"/>
              </a:ext>
            </a:extLst>
          </p:cNvPr>
          <p:cNvSpPr>
            <a:spLocks/>
          </p:cNvSpPr>
          <p:nvPr/>
        </p:nvSpPr>
        <p:spPr bwMode="auto">
          <a:xfrm>
            <a:off x="517093" y="3075425"/>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4"/>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Sprendimas</a:t>
            </a:r>
            <a:endParaRPr lang="en-US" sz="2133" b="1" dirty="0">
              <a:solidFill>
                <a:schemeClr val="bg1"/>
              </a:solidFill>
            </a:endParaRPr>
          </a:p>
        </p:txBody>
      </p:sp>
      <p:grpSp>
        <p:nvGrpSpPr>
          <p:cNvPr id="8" name="Group 7">
            <a:extLst>
              <a:ext uri="{FF2B5EF4-FFF2-40B4-BE49-F238E27FC236}">
                <a16:creationId xmlns:a16="http://schemas.microsoft.com/office/drawing/2014/main" id="{2C3A491C-2C3F-4911-A714-CEBF81A2116A}"/>
              </a:ext>
            </a:extLst>
          </p:cNvPr>
          <p:cNvGrpSpPr/>
          <p:nvPr/>
        </p:nvGrpSpPr>
        <p:grpSpPr>
          <a:xfrm>
            <a:off x="1152399" y="1771437"/>
            <a:ext cx="666744" cy="732443"/>
            <a:chOff x="244139" y="35035"/>
            <a:chExt cx="4442957" cy="4880760"/>
          </a:xfrm>
          <a:solidFill>
            <a:schemeClr val="accent4"/>
          </a:solidFill>
        </p:grpSpPr>
        <p:sp>
          <p:nvSpPr>
            <p:cNvPr id="9" name="Freeform 47">
              <a:extLst>
                <a:ext uri="{FF2B5EF4-FFF2-40B4-BE49-F238E27FC236}">
                  <a16:creationId xmlns:a16="http://schemas.microsoft.com/office/drawing/2014/main" id="{9BCA83AF-06C0-427C-A260-A7B6AE8C3491}"/>
                </a:ext>
              </a:extLst>
            </p:cNvPr>
            <p:cNvSpPr>
              <a:spLocks noEditPoints="1"/>
            </p:cNvSpPr>
            <p:nvPr/>
          </p:nvSpPr>
          <p:spPr bwMode="auto">
            <a:xfrm>
              <a:off x="973825" y="780931"/>
              <a:ext cx="2983585" cy="4134864"/>
            </a:xfrm>
            <a:custGeom>
              <a:avLst/>
              <a:gdLst>
                <a:gd name="T0" fmla="*/ 750 w 2029"/>
                <a:gd name="T1" fmla="*/ 299 h 2800"/>
                <a:gd name="T2" fmla="*/ 479 w 2029"/>
                <a:gd name="T3" fmla="*/ 466 h 2800"/>
                <a:gd name="T4" fmla="*/ 304 w 2029"/>
                <a:gd name="T5" fmla="*/ 723 h 2800"/>
                <a:gd name="T6" fmla="*/ 259 w 2029"/>
                <a:gd name="T7" fmla="*/ 1034 h 2800"/>
                <a:gd name="T8" fmla="*/ 314 w 2029"/>
                <a:gd name="T9" fmla="*/ 1283 h 2800"/>
                <a:gd name="T10" fmla="*/ 414 w 2029"/>
                <a:gd name="T11" fmla="*/ 1472 h 2800"/>
                <a:gd name="T12" fmla="*/ 530 w 2029"/>
                <a:gd name="T13" fmla="*/ 1646 h 2800"/>
                <a:gd name="T14" fmla="*/ 603 w 2029"/>
                <a:gd name="T15" fmla="*/ 1843 h 2800"/>
                <a:gd name="T16" fmla="*/ 647 w 2029"/>
                <a:gd name="T17" fmla="*/ 1978 h 2800"/>
                <a:gd name="T18" fmla="*/ 1346 w 2029"/>
                <a:gd name="T19" fmla="*/ 2011 h 2800"/>
                <a:gd name="T20" fmla="*/ 1421 w 2029"/>
                <a:gd name="T21" fmla="*/ 1912 h 2800"/>
                <a:gd name="T22" fmla="*/ 1460 w 2029"/>
                <a:gd name="T23" fmla="*/ 1721 h 2800"/>
                <a:gd name="T24" fmla="*/ 1570 w 2029"/>
                <a:gd name="T25" fmla="*/ 1538 h 2800"/>
                <a:gd name="T26" fmla="*/ 1678 w 2029"/>
                <a:gd name="T27" fmla="*/ 1364 h 2800"/>
                <a:gd name="T28" fmla="*/ 1756 w 2029"/>
                <a:gd name="T29" fmla="*/ 1143 h 2800"/>
                <a:gd name="T30" fmla="*/ 1760 w 2029"/>
                <a:gd name="T31" fmla="*/ 844 h 2800"/>
                <a:gd name="T32" fmla="*/ 1634 w 2029"/>
                <a:gd name="T33" fmla="*/ 559 h 2800"/>
                <a:gd name="T34" fmla="*/ 1397 w 2029"/>
                <a:gd name="T35" fmla="*/ 352 h 2800"/>
                <a:gd name="T36" fmla="*/ 1084 w 2029"/>
                <a:gd name="T37" fmla="*/ 258 h 2800"/>
                <a:gd name="T38" fmla="*/ 1258 w 2029"/>
                <a:gd name="T39" fmla="*/ 29 h 2800"/>
                <a:gd name="T40" fmla="*/ 1613 w 2029"/>
                <a:gd name="T41" fmla="*/ 188 h 2800"/>
                <a:gd name="T42" fmla="*/ 1877 w 2029"/>
                <a:gd name="T43" fmla="*/ 461 h 2800"/>
                <a:gd name="T44" fmla="*/ 2015 w 2029"/>
                <a:gd name="T45" fmla="*/ 815 h 2800"/>
                <a:gd name="T46" fmla="*/ 2013 w 2029"/>
                <a:gd name="T47" fmla="*/ 1166 h 2800"/>
                <a:gd name="T48" fmla="*/ 1934 w 2029"/>
                <a:gd name="T49" fmla="*/ 1424 h 2800"/>
                <a:gd name="T50" fmla="*/ 1825 w 2029"/>
                <a:gd name="T51" fmla="*/ 1617 h 2800"/>
                <a:gd name="T52" fmla="*/ 1714 w 2029"/>
                <a:gd name="T53" fmla="*/ 1785 h 2800"/>
                <a:gd name="T54" fmla="*/ 1677 w 2029"/>
                <a:gd name="T55" fmla="*/ 1934 h 2800"/>
                <a:gd name="T56" fmla="*/ 1572 w 2029"/>
                <a:gd name="T57" fmla="*/ 2150 h 2800"/>
                <a:gd name="T58" fmla="*/ 1487 w 2029"/>
                <a:gd name="T59" fmla="*/ 2294 h 2800"/>
                <a:gd name="T60" fmla="*/ 1480 w 2029"/>
                <a:gd name="T61" fmla="*/ 2429 h 2800"/>
                <a:gd name="T62" fmla="*/ 1476 w 2029"/>
                <a:gd name="T63" fmla="*/ 2492 h 2800"/>
                <a:gd name="T64" fmla="*/ 1446 w 2029"/>
                <a:gd name="T65" fmla="*/ 2575 h 2800"/>
                <a:gd name="T66" fmla="*/ 1340 w 2029"/>
                <a:gd name="T67" fmla="*/ 2666 h 2800"/>
                <a:gd name="T68" fmla="*/ 1184 w 2029"/>
                <a:gd name="T69" fmla="*/ 2779 h 2800"/>
                <a:gd name="T70" fmla="*/ 891 w 2029"/>
                <a:gd name="T71" fmla="*/ 2798 h 2800"/>
                <a:gd name="T72" fmla="*/ 762 w 2029"/>
                <a:gd name="T73" fmla="*/ 2698 h 2800"/>
                <a:gd name="T74" fmla="*/ 607 w 2029"/>
                <a:gd name="T75" fmla="*/ 2606 h 2800"/>
                <a:gd name="T76" fmla="*/ 556 w 2029"/>
                <a:gd name="T77" fmla="*/ 2509 h 2800"/>
                <a:gd name="T78" fmla="*/ 551 w 2029"/>
                <a:gd name="T79" fmla="*/ 2466 h 2800"/>
                <a:gd name="T80" fmla="*/ 545 w 2029"/>
                <a:gd name="T81" fmla="*/ 2350 h 2800"/>
                <a:gd name="T82" fmla="*/ 538 w 2029"/>
                <a:gd name="T83" fmla="*/ 2221 h 2800"/>
                <a:gd name="T84" fmla="*/ 376 w 2029"/>
                <a:gd name="T85" fmla="*/ 2025 h 2800"/>
                <a:gd name="T86" fmla="*/ 340 w 2029"/>
                <a:gd name="T87" fmla="*/ 1839 h 2800"/>
                <a:gd name="T88" fmla="*/ 248 w 2029"/>
                <a:gd name="T89" fmla="*/ 1682 h 2800"/>
                <a:gd name="T90" fmla="*/ 138 w 2029"/>
                <a:gd name="T91" fmla="*/ 1508 h 2800"/>
                <a:gd name="T92" fmla="*/ 41 w 2029"/>
                <a:gd name="T93" fmla="*/ 1278 h 2800"/>
                <a:gd name="T94" fmla="*/ 0 w 2029"/>
                <a:gd name="T95" fmla="*/ 973 h 2800"/>
                <a:gd name="T96" fmla="*/ 80 w 2029"/>
                <a:gd name="T97" fmla="*/ 595 h 2800"/>
                <a:gd name="T98" fmla="*/ 298 w 2029"/>
                <a:gd name="T99" fmla="*/ 286 h 2800"/>
                <a:gd name="T100" fmla="*/ 621 w 2029"/>
                <a:gd name="T101" fmla="*/ 77 h 2800"/>
                <a:gd name="T102" fmla="*/ 1014 w 2029"/>
                <a:gd name="T103"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29" h="2800">
                  <a:moveTo>
                    <a:pt x="1014" y="255"/>
                  </a:moveTo>
                  <a:lnTo>
                    <a:pt x="945" y="258"/>
                  </a:lnTo>
                  <a:lnTo>
                    <a:pt x="878" y="266"/>
                  </a:lnTo>
                  <a:lnTo>
                    <a:pt x="813" y="281"/>
                  </a:lnTo>
                  <a:lnTo>
                    <a:pt x="750" y="299"/>
                  </a:lnTo>
                  <a:lnTo>
                    <a:pt x="690" y="324"/>
                  </a:lnTo>
                  <a:lnTo>
                    <a:pt x="632" y="354"/>
                  </a:lnTo>
                  <a:lnTo>
                    <a:pt x="578" y="387"/>
                  </a:lnTo>
                  <a:lnTo>
                    <a:pt x="527" y="424"/>
                  </a:lnTo>
                  <a:lnTo>
                    <a:pt x="479" y="466"/>
                  </a:lnTo>
                  <a:lnTo>
                    <a:pt x="435" y="511"/>
                  </a:lnTo>
                  <a:lnTo>
                    <a:pt x="396" y="559"/>
                  </a:lnTo>
                  <a:lnTo>
                    <a:pt x="361" y="611"/>
                  </a:lnTo>
                  <a:lnTo>
                    <a:pt x="330" y="666"/>
                  </a:lnTo>
                  <a:lnTo>
                    <a:pt x="304" y="723"/>
                  </a:lnTo>
                  <a:lnTo>
                    <a:pt x="284" y="783"/>
                  </a:lnTo>
                  <a:lnTo>
                    <a:pt x="270" y="844"/>
                  </a:lnTo>
                  <a:lnTo>
                    <a:pt x="260" y="908"/>
                  </a:lnTo>
                  <a:lnTo>
                    <a:pt x="257" y="973"/>
                  </a:lnTo>
                  <a:lnTo>
                    <a:pt x="259" y="1034"/>
                  </a:lnTo>
                  <a:lnTo>
                    <a:pt x="264" y="1090"/>
                  </a:lnTo>
                  <a:lnTo>
                    <a:pt x="273" y="1143"/>
                  </a:lnTo>
                  <a:lnTo>
                    <a:pt x="284" y="1193"/>
                  </a:lnTo>
                  <a:lnTo>
                    <a:pt x="298" y="1240"/>
                  </a:lnTo>
                  <a:lnTo>
                    <a:pt x="314" y="1283"/>
                  </a:lnTo>
                  <a:lnTo>
                    <a:pt x="331" y="1325"/>
                  </a:lnTo>
                  <a:lnTo>
                    <a:pt x="351" y="1364"/>
                  </a:lnTo>
                  <a:lnTo>
                    <a:pt x="371" y="1402"/>
                  </a:lnTo>
                  <a:lnTo>
                    <a:pt x="393" y="1437"/>
                  </a:lnTo>
                  <a:lnTo>
                    <a:pt x="414" y="1472"/>
                  </a:lnTo>
                  <a:lnTo>
                    <a:pt x="437" y="1505"/>
                  </a:lnTo>
                  <a:lnTo>
                    <a:pt x="458" y="1537"/>
                  </a:lnTo>
                  <a:lnTo>
                    <a:pt x="483" y="1573"/>
                  </a:lnTo>
                  <a:lnTo>
                    <a:pt x="507" y="1610"/>
                  </a:lnTo>
                  <a:lnTo>
                    <a:pt x="530" y="1646"/>
                  </a:lnTo>
                  <a:lnTo>
                    <a:pt x="551" y="1683"/>
                  </a:lnTo>
                  <a:lnTo>
                    <a:pt x="569" y="1721"/>
                  </a:lnTo>
                  <a:lnTo>
                    <a:pt x="584" y="1760"/>
                  </a:lnTo>
                  <a:lnTo>
                    <a:pt x="595" y="1800"/>
                  </a:lnTo>
                  <a:lnTo>
                    <a:pt x="603" y="1843"/>
                  </a:lnTo>
                  <a:lnTo>
                    <a:pt x="605" y="1888"/>
                  </a:lnTo>
                  <a:lnTo>
                    <a:pt x="608" y="1912"/>
                  </a:lnTo>
                  <a:lnTo>
                    <a:pt x="617" y="1936"/>
                  </a:lnTo>
                  <a:lnTo>
                    <a:pt x="630" y="1958"/>
                  </a:lnTo>
                  <a:lnTo>
                    <a:pt x="647" y="1978"/>
                  </a:lnTo>
                  <a:lnTo>
                    <a:pt x="665" y="1996"/>
                  </a:lnTo>
                  <a:lnTo>
                    <a:pt x="683" y="2011"/>
                  </a:lnTo>
                  <a:lnTo>
                    <a:pt x="701" y="2025"/>
                  </a:lnTo>
                  <a:lnTo>
                    <a:pt x="1328" y="2025"/>
                  </a:lnTo>
                  <a:lnTo>
                    <a:pt x="1346" y="2011"/>
                  </a:lnTo>
                  <a:lnTo>
                    <a:pt x="1364" y="1996"/>
                  </a:lnTo>
                  <a:lnTo>
                    <a:pt x="1383" y="1978"/>
                  </a:lnTo>
                  <a:lnTo>
                    <a:pt x="1399" y="1958"/>
                  </a:lnTo>
                  <a:lnTo>
                    <a:pt x="1412" y="1936"/>
                  </a:lnTo>
                  <a:lnTo>
                    <a:pt x="1421" y="1912"/>
                  </a:lnTo>
                  <a:lnTo>
                    <a:pt x="1424" y="1888"/>
                  </a:lnTo>
                  <a:lnTo>
                    <a:pt x="1426" y="1843"/>
                  </a:lnTo>
                  <a:lnTo>
                    <a:pt x="1434" y="1800"/>
                  </a:lnTo>
                  <a:lnTo>
                    <a:pt x="1445" y="1760"/>
                  </a:lnTo>
                  <a:lnTo>
                    <a:pt x="1460" y="1721"/>
                  </a:lnTo>
                  <a:lnTo>
                    <a:pt x="1478" y="1684"/>
                  </a:lnTo>
                  <a:lnTo>
                    <a:pt x="1498" y="1646"/>
                  </a:lnTo>
                  <a:lnTo>
                    <a:pt x="1520" y="1610"/>
                  </a:lnTo>
                  <a:lnTo>
                    <a:pt x="1545" y="1574"/>
                  </a:lnTo>
                  <a:lnTo>
                    <a:pt x="1570" y="1538"/>
                  </a:lnTo>
                  <a:lnTo>
                    <a:pt x="1592" y="1506"/>
                  </a:lnTo>
                  <a:lnTo>
                    <a:pt x="1614" y="1473"/>
                  </a:lnTo>
                  <a:lnTo>
                    <a:pt x="1636" y="1438"/>
                  </a:lnTo>
                  <a:lnTo>
                    <a:pt x="1658" y="1402"/>
                  </a:lnTo>
                  <a:lnTo>
                    <a:pt x="1678" y="1364"/>
                  </a:lnTo>
                  <a:lnTo>
                    <a:pt x="1698" y="1325"/>
                  </a:lnTo>
                  <a:lnTo>
                    <a:pt x="1715" y="1283"/>
                  </a:lnTo>
                  <a:lnTo>
                    <a:pt x="1731" y="1240"/>
                  </a:lnTo>
                  <a:lnTo>
                    <a:pt x="1745" y="1193"/>
                  </a:lnTo>
                  <a:lnTo>
                    <a:pt x="1756" y="1143"/>
                  </a:lnTo>
                  <a:lnTo>
                    <a:pt x="1765" y="1090"/>
                  </a:lnTo>
                  <a:lnTo>
                    <a:pt x="1770" y="1034"/>
                  </a:lnTo>
                  <a:lnTo>
                    <a:pt x="1772" y="973"/>
                  </a:lnTo>
                  <a:lnTo>
                    <a:pt x="1769" y="908"/>
                  </a:lnTo>
                  <a:lnTo>
                    <a:pt x="1760" y="844"/>
                  </a:lnTo>
                  <a:lnTo>
                    <a:pt x="1745" y="782"/>
                  </a:lnTo>
                  <a:lnTo>
                    <a:pt x="1725" y="723"/>
                  </a:lnTo>
                  <a:lnTo>
                    <a:pt x="1700" y="666"/>
                  </a:lnTo>
                  <a:lnTo>
                    <a:pt x="1668" y="610"/>
                  </a:lnTo>
                  <a:lnTo>
                    <a:pt x="1634" y="559"/>
                  </a:lnTo>
                  <a:lnTo>
                    <a:pt x="1594" y="511"/>
                  </a:lnTo>
                  <a:lnTo>
                    <a:pt x="1550" y="466"/>
                  </a:lnTo>
                  <a:lnTo>
                    <a:pt x="1503" y="424"/>
                  </a:lnTo>
                  <a:lnTo>
                    <a:pt x="1451" y="386"/>
                  </a:lnTo>
                  <a:lnTo>
                    <a:pt x="1397" y="352"/>
                  </a:lnTo>
                  <a:lnTo>
                    <a:pt x="1339" y="324"/>
                  </a:lnTo>
                  <a:lnTo>
                    <a:pt x="1278" y="299"/>
                  </a:lnTo>
                  <a:lnTo>
                    <a:pt x="1216" y="281"/>
                  </a:lnTo>
                  <a:lnTo>
                    <a:pt x="1151" y="266"/>
                  </a:lnTo>
                  <a:lnTo>
                    <a:pt x="1084" y="258"/>
                  </a:lnTo>
                  <a:lnTo>
                    <a:pt x="1014" y="255"/>
                  </a:lnTo>
                  <a:close/>
                  <a:moveTo>
                    <a:pt x="1014" y="0"/>
                  </a:moveTo>
                  <a:lnTo>
                    <a:pt x="1097" y="3"/>
                  </a:lnTo>
                  <a:lnTo>
                    <a:pt x="1179" y="13"/>
                  </a:lnTo>
                  <a:lnTo>
                    <a:pt x="1258" y="29"/>
                  </a:lnTo>
                  <a:lnTo>
                    <a:pt x="1335" y="50"/>
                  </a:lnTo>
                  <a:lnTo>
                    <a:pt x="1408" y="77"/>
                  </a:lnTo>
                  <a:lnTo>
                    <a:pt x="1480" y="109"/>
                  </a:lnTo>
                  <a:lnTo>
                    <a:pt x="1548" y="147"/>
                  </a:lnTo>
                  <a:lnTo>
                    <a:pt x="1613" y="188"/>
                  </a:lnTo>
                  <a:lnTo>
                    <a:pt x="1673" y="235"/>
                  </a:lnTo>
                  <a:lnTo>
                    <a:pt x="1731" y="286"/>
                  </a:lnTo>
                  <a:lnTo>
                    <a:pt x="1783" y="340"/>
                  </a:lnTo>
                  <a:lnTo>
                    <a:pt x="1833" y="399"/>
                  </a:lnTo>
                  <a:lnTo>
                    <a:pt x="1877" y="461"/>
                  </a:lnTo>
                  <a:lnTo>
                    <a:pt x="1915" y="526"/>
                  </a:lnTo>
                  <a:lnTo>
                    <a:pt x="1949" y="595"/>
                  </a:lnTo>
                  <a:lnTo>
                    <a:pt x="1976" y="667"/>
                  </a:lnTo>
                  <a:lnTo>
                    <a:pt x="1999" y="739"/>
                  </a:lnTo>
                  <a:lnTo>
                    <a:pt x="2015" y="815"/>
                  </a:lnTo>
                  <a:lnTo>
                    <a:pt x="2025" y="893"/>
                  </a:lnTo>
                  <a:lnTo>
                    <a:pt x="2029" y="973"/>
                  </a:lnTo>
                  <a:lnTo>
                    <a:pt x="2026" y="1041"/>
                  </a:lnTo>
                  <a:lnTo>
                    <a:pt x="2021" y="1105"/>
                  </a:lnTo>
                  <a:lnTo>
                    <a:pt x="2013" y="1166"/>
                  </a:lnTo>
                  <a:lnTo>
                    <a:pt x="2001" y="1224"/>
                  </a:lnTo>
                  <a:lnTo>
                    <a:pt x="1988" y="1278"/>
                  </a:lnTo>
                  <a:lnTo>
                    <a:pt x="1972" y="1329"/>
                  </a:lnTo>
                  <a:lnTo>
                    <a:pt x="1953" y="1378"/>
                  </a:lnTo>
                  <a:lnTo>
                    <a:pt x="1934" y="1424"/>
                  </a:lnTo>
                  <a:lnTo>
                    <a:pt x="1913" y="1466"/>
                  </a:lnTo>
                  <a:lnTo>
                    <a:pt x="1892" y="1507"/>
                  </a:lnTo>
                  <a:lnTo>
                    <a:pt x="1869" y="1546"/>
                  </a:lnTo>
                  <a:lnTo>
                    <a:pt x="1847" y="1583"/>
                  </a:lnTo>
                  <a:lnTo>
                    <a:pt x="1825" y="1617"/>
                  </a:lnTo>
                  <a:lnTo>
                    <a:pt x="1803" y="1649"/>
                  </a:lnTo>
                  <a:lnTo>
                    <a:pt x="1781" y="1681"/>
                  </a:lnTo>
                  <a:lnTo>
                    <a:pt x="1756" y="1719"/>
                  </a:lnTo>
                  <a:lnTo>
                    <a:pt x="1733" y="1753"/>
                  </a:lnTo>
                  <a:lnTo>
                    <a:pt x="1714" y="1785"/>
                  </a:lnTo>
                  <a:lnTo>
                    <a:pt x="1700" y="1813"/>
                  </a:lnTo>
                  <a:lnTo>
                    <a:pt x="1689" y="1839"/>
                  </a:lnTo>
                  <a:lnTo>
                    <a:pt x="1682" y="1864"/>
                  </a:lnTo>
                  <a:lnTo>
                    <a:pt x="1680" y="1888"/>
                  </a:lnTo>
                  <a:lnTo>
                    <a:pt x="1677" y="1934"/>
                  </a:lnTo>
                  <a:lnTo>
                    <a:pt x="1667" y="1980"/>
                  </a:lnTo>
                  <a:lnTo>
                    <a:pt x="1652" y="2025"/>
                  </a:lnTo>
                  <a:lnTo>
                    <a:pt x="1630" y="2068"/>
                  </a:lnTo>
                  <a:lnTo>
                    <a:pt x="1604" y="2110"/>
                  </a:lnTo>
                  <a:lnTo>
                    <a:pt x="1572" y="2150"/>
                  </a:lnTo>
                  <a:lnTo>
                    <a:pt x="1534" y="2187"/>
                  </a:lnTo>
                  <a:lnTo>
                    <a:pt x="1491" y="2221"/>
                  </a:lnTo>
                  <a:lnTo>
                    <a:pt x="1490" y="2242"/>
                  </a:lnTo>
                  <a:lnTo>
                    <a:pt x="1489" y="2267"/>
                  </a:lnTo>
                  <a:lnTo>
                    <a:pt x="1487" y="2294"/>
                  </a:lnTo>
                  <a:lnTo>
                    <a:pt x="1486" y="2322"/>
                  </a:lnTo>
                  <a:lnTo>
                    <a:pt x="1484" y="2350"/>
                  </a:lnTo>
                  <a:lnTo>
                    <a:pt x="1483" y="2378"/>
                  </a:lnTo>
                  <a:lnTo>
                    <a:pt x="1481" y="2405"/>
                  </a:lnTo>
                  <a:lnTo>
                    <a:pt x="1480" y="2429"/>
                  </a:lnTo>
                  <a:lnTo>
                    <a:pt x="1479" y="2449"/>
                  </a:lnTo>
                  <a:lnTo>
                    <a:pt x="1478" y="2466"/>
                  </a:lnTo>
                  <a:lnTo>
                    <a:pt x="1478" y="2476"/>
                  </a:lnTo>
                  <a:lnTo>
                    <a:pt x="1476" y="2479"/>
                  </a:lnTo>
                  <a:lnTo>
                    <a:pt x="1476" y="2492"/>
                  </a:lnTo>
                  <a:lnTo>
                    <a:pt x="1474" y="2506"/>
                  </a:lnTo>
                  <a:lnTo>
                    <a:pt x="1470" y="2522"/>
                  </a:lnTo>
                  <a:lnTo>
                    <a:pt x="1465" y="2539"/>
                  </a:lnTo>
                  <a:lnTo>
                    <a:pt x="1457" y="2557"/>
                  </a:lnTo>
                  <a:lnTo>
                    <a:pt x="1446" y="2575"/>
                  </a:lnTo>
                  <a:lnTo>
                    <a:pt x="1432" y="2594"/>
                  </a:lnTo>
                  <a:lnTo>
                    <a:pt x="1416" y="2613"/>
                  </a:lnTo>
                  <a:lnTo>
                    <a:pt x="1395" y="2631"/>
                  </a:lnTo>
                  <a:lnTo>
                    <a:pt x="1370" y="2650"/>
                  </a:lnTo>
                  <a:lnTo>
                    <a:pt x="1340" y="2666"/>
                  </a:lnTo>
                  <a:lnTo>
                    <a:pt x="1307" y="2683"/>
                  </a:lnTo>
                  <a:lnTo>
                    <a:pt x="1267" y="2698"/>
                  </a:lnTo>
                  <a:lnTo>
                    <a:pt x="1244" y="2727"/>
                  </a:lnTo>
                  <a:lnTo>
                    <a:pt x="1216" y="2754"/>
                  </a:lnTo>
                  <a:lnTo>
                    <a:pt x="1184" y="2779"/>
                  </a:lnTo>
                  <a:lnTo>
                    <a:pt x="1162" y="2790"/>
                  </a:lnTo>
                  <a:lnTo>
                    <a:pt x="1138" y="2798"/>
                  </a:lnTo>
                  <a:lnTo>
                    <a:pt x="1113" y="2800"/>
                  </a:lnTo>
                  <a:lnTo>
                    <a:pt x="916" y="2800"/>
                  </a:lnTo>
                  <a:lnTo>
                    <a:pt x="891" y="2798"/>
                  </a:lnTo>
                  <a:lnTo>
                    <a:pt x="867" y="2790"/>
                  </a:lnTo>
                  <a:lnTo>
                    <a:pt x="845" y="2779"/>
                  </a:lnTo>
                  <a:lnTo>
                    <a:pt x="813" y="2754"/>
                  </a:lnTo>
                  <a:lnTo>
                    <a:pt x="785" y="2727"/>
                  </a:lnTo>
                  <a:lnTo>
                    <a:pt x="762" y="2698"/>
                  </a:lnTo>
                  <a:lnTo>
                    <a:pt x="720" y="2681"/>
                  </a:lnTo>
                  <a:lnTo>
                    <a:pt x="684" y="2664"/>
                  </a:lnTo>
                  <a:lnTo>
                    <a:pt x="653" y="2646"/>
                  </a:lnTo>
                  <a:lnTo>
                    <a:pt x="628" y="2626"/>
                  </a:lnTo>
                  <a:lnTo>
                    <a:pt x="607" y="2606"/>
                  </a:lnTo>
                  <a:lnTo>
                    <a:pt x="590" y="2585"/>
                  </a:lnTo>
                  <a:lnTo>
                    <a:pt x="578" y="2566"/>
                  </a:lnTo>
                  <a:lnTo>
                    <a:pt x="567" y="2546"/>
                  </a:lnTo>
                  <a:lnTo>
                    <a:pt x="561" y="2527"/>
                  </a:lnTo>
                  <a:lnTo>
                    <a:pt x="556" y="2509"/>
                  </a:lnTo>
                  <a:lnTo>
                    <a:pt x="554" y="2494"/>
                  </a:lnTo>
                  <a:lnTo>
                    <a:pt x="552" y="2479"/>
                  </a:lnTo>
                  <a:lnTo>
                    <a:pt x="552" y="2479"/>
                  </a:lnTo>
                  <a:lnTo>
                    <a:pt x="552" y="2476"/>
                  </a:lnTo>
                  <a:lnTo>
                    <a:pt x="551" y="2466"/>
                  </a:lnTo>
                  <a:lnTo>
                    <a:pt x="550" y="2449"/>
                  </a:lnTo>
                  <a:lnTo>
                    <a:pt x="549" y="2429"/>
                  </a:lnTo>
                  <a:lnTo>
                    <a:pt x="548" y="2405"/>
                  </a:lnTo>
                  <a:lnTo>
                    <a:pt x="546" y="2378"/>
                  </a:lnTo>
                  <a:lnTo>
                    <a:pt x="545" y="2350"/>
                  </a:lnTo>
                  <a:lnTo>
                    <a:pt x="543" y="2322"/>
                  </a:lnTo>
                  <a:lnTo>
                    <a:pt x="542" y="2294"/>
                  </a:lnTo>
                  <a:lnTo>
                    <a:pt x="540" y="2267"/>
                  </a:lnTo>
                  <a:lnTo>
                    <a:pt x="539" y="2242"/>
                  </a:lnTo>
                  <a:lnTo>
                    <a:pt x="538" y="2221"/>
                  </a:lnTo>
                  <a:lnTo>
                    <a:pt x="495" y="2187"/>
                  </a:lnTo>
                  <a:lnTo>
                    <a:pt x="457" y="2150"/>
                  </a:lnTo>
                  <a:lnTo>
                    <a:pt x="425" y="2110"/>
                  </a:lnTo>
                  <a:lnTo>
                    <a:pt x="398" y="2068"/>
                  </a:lnTo>
                  <a:lnTo>
                    <a:pt x="376" y="2025"/>
                  </a:lnTo>
                  <a:lnTo>
                    <a:pt x="362" y="1980"/>
                  </a:lnTo>
                  <a:lnTo>
                    <a:pt x="352" y="1934"/>
                  </a:lnTo>
                  <a:lnTo>
                    <a:pt x="349" y="1888"/>
                  </a:lnTo>
                  <a:lnTo>
                    <a:pt x="347" y="1864"/>
                  </a:lnTo>
                  <a:lnTo>
                    <a:pt x="340" y="1839"/>
                  </a:lnTo>
                  <a:lnTo>
                    <a:pt x="329" y="1813"/>
                  </a:lnTo>
                  <a:lnTo>
                    <a:pt x="315" y="1785"/>
                  </a:lnTo>
                  <a:lnTo>
                    <a:pt x="296" y="1753"/>
                  </a:lnTo>
                  <a:lnTo>
                    <a:pt x="274" y="1719"/>
                  </a:lnTo>
                  <a:lnTo>
                    <a:pt x="248" y="1682"/>
                  </a:lnTo>
                  <a:lnTo>
                    <a:pt x="227" y="1650"/>
                  </a:lnTo>
                  <a:lnTo>
                    <a:pt x="205" y="1617"/>
                  </a:lnTo>
                  <a:lnTo>
                    <a:pt x="182" y="1583"/>
                  </a:lnTo>
                  <a:lnTo>
                    <a:pt x="160" y="1546"/>
                  </a:lnTo>
                  <a:lnTo>
                    <a:pt x="138" y="1508"/>
                  </a:lnTo>
                  <a:lnTo>
                    <a:pt x="116" y="1466"/>
                  </a:lnTo>
                  <a:lnTo>
                    <a:pt x="95" y="1424"/>
                  </a:lnTo>
                  <a:lnTo>
                    <a:pt x="76" y="1378"/>
                  </a:lnTo>
                  <a:lnTo>
                    <a:pt x="57" y="1329"/>
                  </a:lnTo>
                  <a:lnTo>
                    <a:pt x="41" y="1278"/>
                  </a:lnTo>
                  <a:lnTo>
                    <a:pt x="28" y="1224"/>
                  </a:lnTo>
                  <a:lnTo>
                    <a:pt x="16" y="1166"/>
                  </a:lnTo>
                  <a:lnTo>
                    <a:pt x="8" y="1105"/>
                  </a:lnTo>
                  <a:lnTo>
                    <a:pt x="2" y="1041"/>
                  </a:lnTo>
                  <a:lnTo>
                    <a:pt x="0" y="973"/>
                  </a:lnTo>
                  <a:lnTo>
                    <a:pt x="4" y="893"/>
                  </a:lnTo>
                  <a:lnTo>
                    <a:pt x="14" y="815"/>
                  </a:lnTo>
                  <a:lnTo>
                    <a:pt x="30" y="739"/>
                  </a:lnTo>
                  <a:lnTo>
                    <a:pt x="53" y="667"/>
                  </a:lnTo>
                  <a:lnTo>
                    <a:pt x="80" y="595"/>
                  </a:lnTo>
                  <a:lnTo>
                    <a:pt x="114" y="526"/>
                  </a:lnTo>
                  <a:lnTo>
                    <a:pt x="152" y="461"/>
                  </a:lnTo>
                  <a:lnTo>
                    <a:pt x="196" y="399"/>
                  </a:lnTo>
                  <a:lnTo>
                    <a:pt x="246" y="340"/>
                  </a:lnTo>
                  <a:lnTo>
                    <a:pt x="298" y="286"/>
                  </a:lnTo>
                  <a:lnTo>
                    <a:pt x="356" y="235"/>
                  </a:lnTo>
                  <a:lnTo>
                    <a:pt x="416" y="188"/>
                  </a:lnTo>
                  <a:lnTo>
                    <a:pt x="481" y="147"/>
                  </a:lnTo>
                  <a:lnTo>
                    <a:pt x="549" y="109"/>
                  </a:lnTo>
                  <a:lnTo>
                    <a:pt x="621" y="77"/>
                  </a:lnTo>
                  <a:lnTo>
                    <a:pt x="695" y="50"/>
                  </a:lnTo>
                  <a:lnTo>
                    <a:pt x="771" y="29"/>
                  </a:lnTo>
                  <a:lnTo>
                    <a:pt x="850" y="13"/>
                  </a:lnTo>
                  <a:lnTo>
                    <a:pt x="932" y="3"/>
                  </a:lnTo>
                  <a:lnTo>
                    <a:pt x="101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48">
              <a:extLst>
                <a:ext uri="{FF2B5EF4-FFF2-40B4-BE49-F238E27FC236}">
                  <a16:creationId xmlns:a16="http://schemas.microsoft.com/office/drawing/2014/main" id="{9200C223-EFEB-4689-826A-2BF97697E26F}"/>
                </a:ext>
              </a:extLst>
            </p:cNvPr>
            <p:cNvSpPr>
              <a:spLocks/>
            </p:cNvSpPr>
            <p:nvPr/>
          </p:nvSpPr>
          <p:spPr bwMode="auto">
            <a:xfrm>
              <a:off x="2368327" y="35035"/>
              <a:ext cx="194582" cy="470244"/>
            </a:xfrm>
            <a:custGeom>
              <a:avLst/>
              <a:gdLst>
                <a:gd name="T0" fmla="*/ 63 w 127"/>
                <a:gd name="T1" fmla="*/ 0 h 318"/>
                <a:gd name="T2" fmla="*/ 63 w 127"/>
                <a:gd name="T3" fmla="*/ 0 h 318"/>
                <a:gd name="T4" fmla="*/ 80 w 127"/>
                <a:gd name="T5" fmla="*/ 2 h 318"/>
                <a:gd name="T6" fmla="*/ 96 w 127"/>
                <a:gd name="T7" fmla="*/ 9 h 318"/>
                <a:gd name="T8" fmla="*/ 109 w 127"/>
                <a:gd name="T9" fmla="*/ 19 h 318"/>
                <a:gd name="T10" fmla="*/ 119 w 127"/>
                <a:gd name="T11" fmla="*/ 32 h 318"/>
                <a:gd name="T12" fmla="*/ 125 w 127"/>
                <a:gd name="T13" fmla="*/ 47 h 318"/>
                <a:gd name="T14" fmla="*/ 127 w 127"/>
                <a:gd name="T15" fmla="*/ 64 h 318"/>
                <a:gd name="T16" fmla="*/ 127 w 127"/>
                <a:gd name="T17" fmla="*/ 254 h 318"/>
                <a:gd name="T18" fmla="*/ 125 w 127"/>
                <a:gd name="T19" fmla="*/ 272 h 318"/>
                <a:gd name="T20" fmla="*/ 119 w 127"/>
                <a:gd name="T21" fmla="*/ 286 h 318"/>
                <a:gd name="T22" fmla="*/ 109 w 127"/>
                <a:gd name="T23" fmla="*/ 300 h 318"/>
                <a:gd name="T24" fmla="*/ 96 w 127"/>
                <a:gd name="T25" fmla="*/ 309 h 318"/>
                <a:gd name="T26" fmla="*/ 80 w 127"/>
                <a:gd name="T27" fmla="*/ 315 h 318"/>
                <a:gd name="T28" fmla="*/ 63 w 127"/>
                <a:gd name="T29" fmla="*/ 318 h 318"/>
                <a:gd name="T30" fmla="*/ 47 w 127"/>
                <a:gd name="T31" fmla="*/ 315 h 318"/>
                <a:gd name="T32" fmla="*/ 31 w 127"/>
                <a:gd name="T33" fmla="*/ 309 h 318"/>
                <a:gd name="T34" fmla="*/ 18 w 127"/>
                <a:gd name="T35" fmla="*/ 300 h 318"/>
                <a:gd name="T36" fmla="*/ 8 w 127"/>
                <a:gd name="T37" fmla="*/ 286 h 318"/>
                <a:gd name="T38" fmla="*/ 2 w 127"/>
                <a:gd name="T39" fmla="*/ 272 h 318"/>
                <a:gd name="T40" fmla="*/ 0 w 127"/>
                <a:gd name="T41" fmla="*/ 254 h 318"/>
                <a:gd name="T42" fmla="*/ 0 w 127"/>
                <a:gd name="T43" fmla="*/ 64 h 318"/>
                <a:gd name="T44" fmla="*/ 2 w 127"/>
                <a:gd name="T45" fmla="*/ 47 h 318"/>
                <a:gd name="T46" fmla="*/ 8 w 127"/>
                <a:gd name="T47" fmla="*/ 32 h 318"/>
                <a:gd name="T48" fmla="*/ 18 w 127"/>
                <a:gd name="T49" fmla="*/ 19 h 318"/>
                <a:gd name="T50" fmla="*/ 31 w 127"/>
                <a:gd name="T51" fmla="*/ 9 h 318"/>
                <a:gd name="T52" fmla="*/ 47 w 127"/>
                <a:gd name="T53" fmla="*/ 2 h 318"/>
                <a:gd name="T54" fmla="*/ 63 w 127"/>
                <a:gd name="T5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 h="318">
                  <a:moveTo>
                    <a:pt x="63" y="0"/>
                  </a:moveTo>
                  <a:lnTo>
                    <a:pt x="63" y="0"/>
                  </a:lnTo>
                  <a:lnTo>
                    <a:pt x="80" y="2"/>
                  </a:lnTo>
                  <a:lnTo>
                    <a:pt x="96" y="9"/>
                  </a:lnTo>
                  <a:lnTo>
                    <a:pt x="109" y="19"/>
                  </a:lnTo>
                  <a:lnTo>
                    <a:pt x="119" y="32"/>
                  </a:lnTo>
                  <a:lnTo>
                    <a:pt x="125" y="47"/>
                  </a:lnTo>
                  <a:lnTo>
                    <a:pt x="127" y="64"/>
                  </a:lnTo>
                  <a:lnTo>
                    <a:pt x="127" y="254"/>
                  </a:lnTo>
                  <a:lnTo>
                    <a:pt x="125" y="272"/>
                  </a:lnTo>
                  <a:lnTo>
                    <a:pt x="119" y="286"/>
                  </a:lnTo>
                  <a:lnTo>
                    <a:pt x="109" y="300"/>
                  </a:lnTo>
                  <a:lnTo>
                    <a:pt x="96" y="309"/>
                  </a:lnTo>
                  <a:lnTo>
                    <a:pt x="80" y="315"/>
                  </a:lnTo>
                  <a:lnTo>
                    <a:pt x="63" y="318"/>
                  </a:lnTo>
                  <a:lnTo>
                    <a:pt x="47" y="315"/>
                  </a:lnTo>
                  <a:lnTo>
                    <a:pt x="31" y="309"/>
                  </a:lnTo>
                  <a:lnTo>
                    <a:pt x="18" y="300"/>
                  </a:lnTo>
                  <a:lnTo>
                    <a:pt x="8" y="286"/>
                  </a:lnTo>
                  <a:lnTo>
                    <a:pt x="2" y="272"/>
                  </a:lnTo>
                  <a:lnTo>
                    <a:pt x="0" y="254"/>
                  </a:lnTo>
                  <a:lnTo>
                    <a:pt x="0" y="64"/>
                  </a:lnTo>
                  <a:lnTo>
                    <a:pt x="2" y="47"/>
                  </a:lnTo>
                  <a:lnTo>
                    <a:pt x="8" y="32"/>
                  </a:lnTo>
                  <a:lnTo>
                    <a:pt x="18" y="19"/>
                  </a:lnTo>
                  <a:lnTo>
                    <a:pt x="31" y="9"/>
                  </a:lnTo>
                  <a:lnTo>
                    <a:pt x="47" y="2"/>
                  </a:lnTo>
                  <a:lnTo>
                    <a:pt x="6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49">
              <a:extLst>
                <a:ext uri="{FF2B5EF4-FFF2-40B4-BE49-F238E27FC236}">
                  <a16:creationId xmlns:a16="http://schemas.microsoft.com/office/drawing/2014/main" id="{5E32B2A9-C917-4ED9-A236-9DBCD8146C24}"/>
                </a:ext>
              </a:extLst>
            </p:cNvPr>
            <p:cNvSpPr>
              <a:spLocks/>
            </p:cNvSpPr>
            <p:nvPr/>
          </p:nvSpPr>
          <p:spPr bwMode="auto">
            <a:xfrm>
              <a:off x="1314338" y="326907"/>
              <a:ext cx="324303" cy="421593"/>
            </a:xfrm>
            <a:custGeom>
              <a:avLst/>
              <a:gdLst>
                <a:gd name="T0" fmla="*/ 64 w 224"/>
                <a:gd name="T1" fmla="*/ 0 h 293"/>
                <a:gd name="T2" fmla="*/ 80 w 224"/>
                <a:gd name="T3" fmla="*/ 2 h 293"/>
                <a:gd name="T4" fmla="*/ 95 w 224"/>
                <a:gd name="T5" fmla="*/ 8 h 293"/>
                <a:gd name="T6" fmla="*/ 109 w 224"/>
                <a:gd name="T7" fmla="*/ 18 h 293"/>
                <a:gd name="T8" fmla="*/ 119 w 224"/>
                <a:gd name="T9" fmla="*/ 32 h 293"/>
                <a:gd name="T10" fmla="*/ 216 w 224"/>
                <a:gd name="T11" fmla="*/ 197 h 293"/>
                <a:gd name="T12" fmla="*/ 222 w 224"/>
                <a:gd name="T13" fmla="*/ 213 h 293"/>
                <a:gd name="T14" fmla="*/ 224 w 224"/>
                <a:gd name="T15" fmla="*/ 230 h 293"/>
                <a:gd name="T16" fmla="*/ 222 w 224"/>
                <a:gd name="T17" fmla="*/ 245 h 293"/>
                <a:gd name="T18" fmla="*/ 216 w 224"/>
                <a:gd name="T19" fmla="*/ 261 h 293"/>
                <a:gd name="T20" fmla="*/ 206 w 224"/>
                <a:gd name="T21" fmla="*/ 274 h 293"/>
                <a:gd name="T22" fmla="*/ 193 w 224"/>
                <a:gd name="T23" fmla="*/ 285 h 293"/>
                <a:gd name="T24" fmla="*/ 177 w 224"/>
                <a:gd name="T25" fmla="*/ 291 h 293"/>
                <a:gd name="T26" fmla="*/ 160 w 224"/>
                <a:gd name="T27" fmla="*/ 293 h 293"/>
                <a:gd name="T28" fmla="*/ 143 w 224"/>
                <a:gd name="T29" fmla="*/ 291 h 293"/>
                <a:gd name="T30" fmla="*/ 129 w 224"/>
                <a:gd name="T31" fmla="*/ 285 h 293"/>
                <a:gd name="T32" fmla="*/ 115 w 224"/>
                <a:gd name="T33" fmla="*/ 274 h 293"/>
                <a:gd name="T34" fmla="*/ 105 w 224"/>
                <a:gd name="T35" fmla="*/ 261 h 293"/>
                <a:gd name="T36" fmla="*/ 8 w 224"/>
                <a:gd name="T37" fmla="*/ 95 h 293"/>
                <a:gd name="T38" fmla="*/ 2 w 224"/>
                <a:gd name="T39" fmla="*/ 80 h 293"/>
                <a:gd name="T40" fmla="*/ 0 w 224"/>
                <a:gd name="T41" fmla="*/ 63 h 293"/>
                <a:gd name="T42" fmla="*/ 2 w 224"/>
                <a:gd name="T43" fmla="*/ 48 h 293"/>
                <a:gd name="T44" fmla="*/ 8 w 224"/>
                <a:gd name="T45" fmla="*/ 32 h 293"/>
                <a:gd name="T46" fmla="*/ 19 w 224"/>
                <a:gd name="T47" fmla="*/ 19 h 293"/>
                <a:gd name="T48" fmla="*/ 31 w 224"/>
                <a:gd name="T49" fmla="*/ 9 h 293"/>
                <a:gd name="T50" fmla="*/ 48 w 224"/>
                <a:gd name="T51" fmla="*/ 2 h 293"/>
                <a:gd name="T52" fmla="*/ 64 w 224"/>
                <a:gd name="T5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3">
                  <a:moveTo>
                    <a:pt x="64" y="0"/>
                  </a:moveTo>
                  <a:lnTo>
                    <a:pt x="80" y="2"/>
                  </a:lnTo>
                  <a:lnTo>
                    <a:pt x="95" y="8"/>
                  </a:lnTo>
                  <a:lnTo>
                    <a:pt x="109" y="18"/>
                  </a:lnTo>
                  <a:lnTo>
                    <a:pt x="119" y="32"/>
                  </a:lnTo>
                  <a:lnTo>
                    <a:pt x="216" y="197"/>
                  </a:lnTo>
                  <a:lnTo>
                    <a:pt x="222" y="213"/>
                  </a:lnTo>
                  <a:lnTo>
                    <a:pt x="224" y="230"/>
                  </a:lnTo>
                  <a:lnTo>
                    <a:pt x="222" y="245"/>
                  </a:lnTo>
                  <a:lnTo>
                    <a:pt x="216" y="261"/>
                  </a:lnTo>
                  <a:lnTo>
                    <a:pt x="206" y="274"/>
                  </a:lnTo>
                  <a:lnTo>
                    <a:pt x="193" y="285"/>
                  </a:lnTo>
                  <a:lnTo>
                    <a:pt x="177" y="291"/>
                  </a:lnTo>
                  <a:lnTo>
                    <a:pt x="160" y="293"/>
                  </a:lnTo>
                  <a:lnTo>
                    <a:pt x="143" y="291"/>
                  </a:lnTo>
                  <a:lnTo>
                    <a:pt x="129" y="285"/>
                  </a:lnTo>
                  <a:lnTo>
                    <a:pt x="115" y="274"/>
                  </a:lnTo>
                  <a:lnTo>
                    <a:pt x="105" y="261"/>
                  </a:lnTo>
                  <a:lnTo>
                    <a:pt x="8" y="95"/>
                  </a:lnTo>
                  <a:lnTo>
                    <a:pt x="2" y="80"/>
                  </a:lnTo>
                  <a:lnTo>
                    <a:pt x="0" y="63"/>
                  </a:lnTo>
                  <a:lnTo>
                    <a:pt x="2" y="48"/>
                  </a:lnTo>
                  <a:lnTo>
                    <a:pt x="8" y="32"/>
                  </a:lnTo>
                  <a:lnTo>
                    <a:pt x="19" y="19"/>
                  </a:lnTo>
                  <a:lnTo>
                    <a:pt x="31" y="9"/>
                  </a:lnTo>
                  <a:lnTo>
                    <a:pt x="48" y="2"/>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50">
              <a:extLst>
                <a:ext uri="{FF2B5EF4-FFF2-40B4-BE49-F238E27FC236}">
                  <a16:creationId xmlns:a16="http://schemas.microsoft.com/office/drawing/2014/main" id="{3509EEBB-895C-4B19-9D10-C00C8E1F50AE}"/>
                </a:ext>
              </a:extLst>
            </p:cNvPr>
            <p:cNvSpPr>
              <a:spLocks/>
            </p:cNvSpPr>
            <p:nvPr/>
          </p:nvSpPr>
          <p:spPr bwMode="auto">
            <a:xfrm>
              <a:off x="536011" y="1089014"/>
              <a:ext cx="421593" cy="340523"/>
            </a:xfrm>
            <a:custGeom>
              <a:avLst/>
              <a:gdLst>
                <a:gd name="T0" fmla="*/ 64 w 294"/>
                <a:gd name="T1" fmla="*/ 0 h 222"/>
                <a:gd name="T2" fmla="*/ 79 w 294"/>
                <a:gd name="T3" fmla="*/ 2 h 222"/>
                <a:gd name="T4" fmla="*/ 96 w 294"/>
                <a:gd name="T5" fmla="*/ 8 h 222"/>
                <a:gd name="T6" fmla="*/ 263 w 294"/>
                <a:gd name="T7" fmla="*/ 103 h 222"/>
                <a:gd name="T8" fmla="*/ 276 w 294"/>
                <a:gd name="T9" fmla="*/ 114 h 222"/>
                <a:gd name="T10" fmla="*/ 286 w 294"/>
                <a:gd name="T11" fmla="*/ 127 h 222"/>
                <a:gd name="T12" fmla="*/ 292 w 294"/>
                <a:gd name="T13" fmla="*/ 142 h 222"/>
                <a:gd name="T14" fmla="*/ 294 w 294"/>
                <a:gd name="T15" fmla="*/ 158 h 222"/>
                <a:gd name="T16" fmla="*/ 292 w 294"/>
                <a:gd name="T17" fmla="*/ 175 h 222"/>
                <a:gd name="T18" fmla="*/ 286 w 294"/>
                <a:gd name="T19" fmla="*/ 190 h 222"/>
                <a:gd name="T20" fmla="*/ 275 w 294"/>
                <a:gd name="T21" fmla="*/ 204 h 222"/>
                <a:gd name="T22" fmla="*/ 262 w 294"/>
                <a:gd name="T23" fmla="*/ 214 h 222"/>
                <a:gd name="T24" fmla="*/ 246 w 294"/>
                <a:gd name="T25" fmla="*/ 220 h 222"/>
                <a:gd name="T26" fmla="*/ 230 w 294"/>
                <a:gd name="T27" fmla="*/ 222 h 222"/>
                <a:gd name="T28" fmla="*/ 213 w 294"/>
                <a:gd name="T29" fmla="*/ 220 h 222"/>
                <a:gd name="T30" fmla="*/ 198 w 294"/>
                <a:gd name="T31" fmla="*/ 213 h 222"/>
                <a:gd name="T32" fmla="*/ 31 w 294"/>
                <a:gd name="T33" fmla="*/ 118 h 222"/>
                <a:gd name="T34" fmla="*/ 18 w 294"/>
                <a:gd name="T35" fmla="*/ 108 h 222"/>
                <a:gd name="T36" fmla="*/ 8 w 294"/>
                <a:gd name="T37" fmla="*/ 95 h 222"/>
                <a:gd name="T38" fmla="*/ 2 w 294"/>
                <a:gd name="T39" fmla="*/ 80 h 222"/>
                <a:gd name="T40" fmla="*/ 0 w 294"/>
                <a:gd name="T41" fmla="*/ 63 h 222"/>
                <a:gd name="T42" fmla="*/ 2 w 294"/>
                <a:gd name="T43" fmla="*/ 47 h 222"/>
                <a:gd name="T44" fmla="*/ 8 w 294"/>
                <a:gd name="T45" fmla="*/ 31 h 222"/>
                <a:gd name="T46" fmla="*/ 19 w 294"/>
                <a:gd name="T47" fmla="*/ 18 h 222"/>
                <a:gd name="T48" fmla="*/ 32 w 294"/>
                <a:gd name="T49" fmla="*/ 8 h 222"/>
                <a:gd name="T50" fmla="*/ 47 w 294"/>
                <a:gd name="T51" fmla="*/ 2 h 222"/>
                <a:gd name="T52" fmla="*/ 64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64" y="0"/>
                  </a:moveTo>
                  <a:lnTo>
                    <a:pt x="79" y="2"/>
                  </a:lnTo>
                  <a:lnTo>
                    <a:pt x="96" y="8"/>
                  </a:lnTo>
                  <a:lnTo>
                    <a:pt x="263" y="103"/>
                  </a:lnTo>
                  <a:lnTo>
                    <a:pt x="276" y="114"/>
                  </a:lnTo>
                  <a:lnTo>
                    <a:pt x="286" y="127"/>
                  </a:lnTo>
                  <a:lnTo>
                    <a:pt x="292" y="142"/>
                  </a:lnTo>
                  <a:lnTo>
                    <a:pt x="294" y="158"/>
                  </a:lnTo>
                  <a:lnTo>
                    <a:pt x="292" y="175"/>
                  </a:lnTo>
                  <a:lnTo>
                    <a:pt x="286" y="190"/>
                  </a:lnTo>
                  <a:lnTo>
                    <a:pt x="275" y="204"/>
                  </a:lnTo>
                  <a:lnTo>
                    <a:pt x="262" y="214"/>
                  </a:lnTo>
                  <a:lnTo>
                    <a:pt x="246" y="220"/>
                  </a:lnTo>
                  <a:lnTo>
                    <a:pt x="230" y="222"/>
                  </a:lnTo>
                  <a:lnTo>
                    <a:pt x="213" y="220"/>
                  </a:lnTo>
                  <a:lnTo>
                    <a:pt x="198" y="213"/>
                  </a:lnTo>
                  <a:lnTo>
                    <a:pt x="31" y="118"/>
                  </a:lnTo>
                  <a:lnTo>
                    <a:pt x="18" y="108"/>
                  </a:lnTo>
                  <a:lnTo>
                    <a:pt x="8" y="95"/>
                  </a:lnTo>
                  <a:lnTo>
                    <a:pt x="2" y="80"/>
                  </a:lnTo>
                  <a:lnTo>
                    <a:pt x="0" y="63"/>
                  </a:lnTo>
                  <a:lnTo>
                    <a:pt x="2" y="47"/>
                  </a:lnTo>
                  <a:lnTo>
                    <a:pt x="8" y="31"/>
                  </a:lnTo>
                  <a:lnTo>
                    <a:pt x="19" y="18"/>
                  </a:lnTo>
                  <a:lnTo>
                    <a:pt x="32" y="8"/>
                  </a:lnTo>
                  <a:lnTo>
                    <a:pt x="47" y="2"/>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51">
              <a:extLst>
                <a:ext uri="{FF2B5EF4-FFF2-40B4-BE49-F238E27FC236}">
                  <a16:creationId xmlns:a16="http://schemas.microsoft.com/office/drawing/2014/main" id="{9A5EE903-7A3B-4C50-B78C-10DC89E9A24C}"/>
                </a:ext>
              </a:extLst>
            </p:cNvPr>
            <p:cNvSpPr>
              <a:spLocks/>
            </p:cNvSpPr>
            <p:nvPr/>
          </p:nvSpPr>
          <p:spPr bwMode="auto">
            <a:xfrm>
              <a:off x="244139" y="2143002"/>
              <a:ext cx="470244" cy="194582"/>
            </a:xfrm>
            <a:custGeom>
              <a:avLst/>
              <a:gdLst>
                <a:gd name="T0" fmla="*/ 64 w 321"/>
                <a:gd name="T1" fmla="*/ 0 h 128"/>
                <a:gd name="T2" fmla="*/ 257 w 321"/>
                <a:gd name="T3" fmla="*/ 0 h 128"/>
                <a:gd name="T4" fmla="*/ 273 w 321"/>
                <a:gd name="T5" fmla="*/ 4 h 128"/>
                <a:gd name="T6" fmla="*/ 289 w 321"/>
                <a:gd name="T7" fmla="*/ 10 h 128"/>
                <a:gd name="T8" fmla="*/ 302 w 321"/>
                <a:gd name="T9" fmla="*/ 19 h 128"/>
                <a:gd name="T10" fmla="*/ 312 w 321"/>
                <a:gd name="T11" fmla="*/ 33 h 128"/>
                <a:gd name="T12" fmla="*/ 318 w 321"/>
                <a:gd name="T13" fmla="*/ 47 h 128"/>
                <a:gd name="T14" fmla="*/ 321 w 321"/>
                <a:gd name="T15" fmla="*/ 65 h 128"/>
                <a:gd name="T16" fmla="*/ 318 w 321"/>
                <a:gd name="T17" fmla="*/ 82 h 128"/>
                <a:gd name="T18" fmla="*/ 312 w 321"/>
                <a:gd name="T19" fmla="*/ 96 h 128"/>
                <a:gd name="T20" fmla="*/ 302 w 321"/>
                <a:gd name="T21" fmla="*/ 110 h 128"/>
                <a:gd name="T22" fmla="*/ 289 w 321"/>
                <a:gd name="T23" fmla="*/ 119 h 128"/>
                <a:gd name="T24" fmla="*/ 273 w 321"/>
                <a:gd name="T25" fmla="*/ 126 h 128"/>
                <a:gd name="T26" fmla="*/ 257 w 321"/>
                <a:gd name="T27" fmla="*/ 128 h 128"/>
                <a:gd name="T28" fmla="*/ 64 w 321"/>
                <a:gd name="T29" fmla="*/ 128 h 128"/>
                <a:gd name="T30" fmla="*/ 47 w 321"/>
                <a:gd name="T31" fmla="*/ 126 h 128"/>
                <a:gd name="T32" fmla="*/ 32 w 321"/>
                <a:gd name="T33" fmla="*/ 119 h 128"/>
                <a:gd name="T34" fmla="*/ 19 w 321"/>
                <a:gd name="T35" fmla="*/ 110 h 128"/>
                <a:gd name="T36" fmla="*/ 9 w 321"/>
                <a:gd name="T37" fmla="*/ 96 h 128"/>
                <a:gd name="T38" fmla="*/ 2 w 321"/>
                <a:gd name="T39" fmla="*/ 82 h 128"/>
                <a:gd name="T40" fmla="*/ 0 w 321"/>
                <a:gd name="T41" fmla="*/ 65 h 128"/>
                <a:gd name="T42" fmla="*/ 2 w 321"/>
                <a:gd name="T43" fmla="*/ 47 h 128"/>
                <a:gd name="T44" fmla="*/ 9 w 321"/>
                <a:gd name="T45" fmla="*/ 33 h 128"/>
                <a:gd name="T46" fmla="*/ 19 w 321"/>
                <a:gd name="T47" fmla="*/ 19 h 128"/>
                <a:gd name="T48" fmla="*/ 32 w 321"/>
                <a:gd name="T49" fmla="*/ 10 h 128"/>
                <a:gd name="T50" fmla="*/ 47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3" y="4"/>
                  </a:lnTo>
                  <a:lnTo>
                    <a:pt x="289" y="10"/>
                  </a:lnTo>
                  <a:lnTo>
                    <a:pt x="302" y="19"/>
                  </a:lnTo>
                  <a:lnTo>
                    <a:pt x="312" y="33"/>
                  </a:lnTo>
                  <a:lnTo>
                    <a:pt x="318" y="47"/>
                  </a:lnTo>
                  <a:lnTo>
                    <a:pt x="321" y="65"/>
                  </a:lnTo>
                  <a:lnTo>
                    <a:pt x="318" y="82"/>
                  </a:lnTo>
                  <a:lnTo>
                    <a:pt x="312" y="96"/>
                  </a:lnTo>
                  <a:lnTo>
                    <a:pt x="302" y="110"/>
                  </a:lnTo>
                  <a:lnTo>
                    <a:pt x="289" y="119"/>
                  </a:lnTo>
                  <a:lnTo>
                    <a:pt x="273" y="126"/>
                  </a:lnTo>
                  <a:lnTo>
                    <a:pt x="257" y="128"/>
                  </a:lnTo>
                  <a:lnTo>
                    <a:pt x="64" y="128"/>
                  </a:lnTo>
                  <a:lnTo>
                    <a:pt x="47" y="126"/>
                  </a:lnTo>
                  <a:lnTo>
                    <a:pt x="32" y="119"/>
                  </a:lnTo>
                  <a:lnTo>
                    <a:pt x="19" y="110"/>
                  </a:lnTo>
                  <a:lnTo>
                    <a:pt x="9" y="96"/>
                  </a:lnTo>
                  <a:lnTo>
                    <a:pt x="2" y="82"/>
                  </a:lnTo>
                  <a:lnTo>
                    <a:pt x="0" y="65"/>
                  </a:lnTo>
                  <a:lnTo>
                    <a:pt x="2" y="47"/>
                  </a:lnTo>
                  <a:lnTo>
                    <a:pt x="9" y="33"/>
                  </a:lnTo>
                  <a:lnTo>
                    <a:pt x="19" y="19"/>
                  </a:lnTo>
                  <a:lnTo>
                    <a:pt x="32" y="10"/>
                  </a:lnTo>
                  <a:lnTo>
                    <a:pt x="47" y="4"/>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52">
              <a:extLst>
                <a:ext uri="{FF2B5EF4-FFF2-40B4-BE49-F238E27FC236}">
                  <a16:creationId xmlns:a16="http://schemas.microsoft.com/office/drawing/2014/main" id="{85B319C8-5273-4D1E-9ED4-890FA675AB4E}"/>
                </a:ext>
              </a:extLst>
            </p:cNvPr>
            <p:cNvSpPr>
              <a:spLocks/>
            </p:cNvSpPr>
            <p:nvPr/>
          </p:nvSpPr>
          <p:spPr bwMode="auto">
            <a:xfrm>
              <a:off x="536011" y="3067260"/>
              <a:ext cx="421593" cy="324303"/>
            </a:xfrm>
            <a:custGeom>
              <a:avLst/>
              <a:gdLst>
                <a:gd name="T0" fmla="*/ 230 w 294"/>
                <a:gd name="T1" fmla="*/ 0 h 224"/>
                <a:gd name="T2" fmla="*/ 247 w 294"/>
                <a:gd name="T3" fmla="*/ 3 h 224"/>
                <a:gd name="T4" fmla="*/ 262 w 294"/>
                <a:gd name="T5" fmla="*/ 9 h 224"/>
                <a:gd name="T6" fmla="*/ 275 w 294"/>
                <a:gd name="T7" fmla="*/ 19 h 224"/>
                <a:gd name="T8" fmla="*/ 286 w 294"/>
                <a:gd name="T9" fmla="*/ 33 h 224"/>
                <a:gd name="T10" fmla="*/ 292 w 294"/>
                <a:gd name="T11" fmla="*/ 48 h 224"/>
                <a:gd name="T12" fmla="*/ 294 w 294"/>
                <a:gd name="T13" fmla="*/ 65 h 224"/>
                <a:gd name="T14" fmla="*/ 292 w 294"/>
                <a:gd name="T15" fmla="*/ 80 h 224"/>
                <a:gd name="T16" fmla="*/ 286 w 294"/>
                <a:gd name="T17" fmla="*/ 96 h 224"/>
                <a:gd name="T18" fmla="*/ 275 w 294"/>
                <a:gd name="T19" fmla="*/ 110 h 224"/>
                <a:gd name="T20" fmla="*/ 263 w 294"/>
                <a:gd name="T21" fmla="*/ 120 h 224"/>
                <a:gd name="T22" fmla="*/ 96 w 294"/>
                <a:gd name="T23" fmla="*/ 215 h 224"/>
                <a:gd name="T24" fmla="*/ 80 w 294"/>
                <a:gd name="T25" fmla="*/ 221 h 224"/>
                <a:gd name="T26" fmla="*/ 64 w 294"/>
                <a:gd name="T27" fmla="*/ 224 h 224"/>
                <a:gd name="T28" fmla="*/ 47 w 294"/>
                <a:gd name="T29" fmla="*/ 221 h 224"/>
                <a:gd name="T30" fmla="*/ 32 w 294"/>
                <a:gd name="T31" fmla="*/ 216 h 224"/>
                <a:gd name="T32" fmla="*/ 19 w 294"/>
                <a:gd name="T33" fmla="*/ 205 h 224"/>
                <a:gd name="T34" fmla="*/ 8 w 294"/>
                <a:gd name="T35" fmla="*/ 192 h 224"/>
                <a:gd name="T36" fmla="*/ 2 w 294"/>
                <a:gd name="T37" fmla="*/ 176 h 224"/>
                <a:gd name="T38" fmla="*/ 0 w 294"/>
                <a:gd name="T39" fmla="*/ 159 h 224"/>
                <a:gd name="T40" fmla="*/ 2 w 294"/>
                <a:gd name="T41" fmla="*/ 144 h 224"/>
                <a:gd name="T42" fmla="*/ 8 w 294"/>
                <a:gd name="T43" fmla="*/ 128 h 224"/>
                <a:gd name="T44" fmla="*/ 18 w 294"/>
                <a:gd name="T45" fmla="*/ 116 h 224"/>
                <a:gd name="T46" fmla="*/ 31 w 294"/>
                <a:gd name="T47" fmla="*/ 105 h 224"/>
                <a:gd name="T48" fmla="*/ 198 w 294"/>
                <a:gd name="T49" fmla="*/ 10 h 224"/>
                <a:gd name="T50" fmla="*/ 215 w 294"/>
                <a:gd name="T51" fmla="*/ 2 h 224"/>
                <a:gd name="T52" fmla="*/ 230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230" y="0"/>
                  </a:moveTo>
                  <a:lnTo>
                    <a:pt x="247" y="3"/>
                  </a:lnTo>
                  <a:lnTo>
                    <a:pt x="262" y="9"/>
                  </a:lnTo>
                  <a:lnTo>
                    <a:pt x="275" y="19"/>
                  </a:lnTo>
                  <a:lnTo>
                    <a:pt x="286" y="33"/>
                  </a:lnTo>
                  <a:lnTo>
                    <a:pt x="292" y="48"/>
                  </a:lnTo>
                  <a:lnTo>
                    <a:pt x="294" y="65"/>
                  </a:lnTo>
                  <a:lnTo>
                    <a:pt x="292" y="80"/>
                  </a:lnTo>
                  <a:lnTo>
                    <a:pt x="286" y="96"/>
                  </a:lnTo>
                  <a:lnTo>
                    <a:pt x="275" y="110"/>
                  </a:lnTo>
                  <a:lnTo>
                    <a:pt x="263" y="120"/>
                  </a:lnTo>
                  <a:lnTo>
                    <a:pt x="96" y="215"/>
                  </a:lnTo>
                  <a:lnTo>
                    <a:pt x="80" y="221"/>
                  </a:lnTo>
                  <a:lnTo>
                    <a:pt x="64" y="224"/>
                  </a:lnTo>
                  <a:lnTo>
                    <a:pt x="47" y="221"/>
                  </a:lnTo>
                  <a:lnTo>
                    <a:pt x="32" y="216"/>
                  </a:lnTo>
                  <a:lnTo>
                    <a:pt x="19" y="205"/>
                  </a:lnTo>
                  <a:lnTo>
                    <a:pt x="8" y="192"/>
                  </a:lnTo>
                  <a:lnTo>
                    <a:pt x="2" y="176"/>
                  </a:lnTo>
                  <a:lnTo>
                    <a:pt x="0" y="159"/>
                  </a:lnTo>
                  <a:lnTo>
                    <a:pt x="2" y="144"/>
                  </a:lnTo>
                  <a:lnTo>
                    <a:pt x="8" y="128"/>
                  </a:lnTo>
                  <a:lnTo>
                    <a:pt x="18" y="116"/>
                  </a:lnTo>
                  <a:lnTo>
                    <a:pt x="31" y="105"/>
                  </a:lnTo>
                  <a:lnTo>
                    <a:pt x="198" y="10"/>
                  </a:lnTo>
                  <a:lnTo>
                    <a:pt x="215" y="2"/>
                  </a:lnTo>
                  <a:lnTo>
                    <a:pt x="2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53">
              <a:extLst>
                <a:ext uri="{FF2B5EF4-FFF2-40B4-BE49-F238E27FC236}">
                  <a16:creationId xmlns:a16="http://schemas.microsoft.com/office/drawing/2014/main" id="{5256D767-04FB-4950-8023-3BD20417C07A}"/>
                </a:ext>
              </a:extLst>
            </p:cNvPr>
            <p:cNvSpPr>
              <a:spLocks/>
            </p:cNvSpPr>
            <p:nvPr/>
          </p:nvSpPr>
          <p:spPr bwMode="auto">
            <a:xfrm>
              <a:off x="3973620" y="3067260"/>
              <a:ext cx="421593" cy="324303"/>
            </a:xfrm>
            <a:custGeom>
              <a:avLst/>
              <a:gdLst>
                <a:gd name="T0" fmla="*/ 64 w 294"/>
                <a:gd name="T1" fmla="*/ 0 h 224"/>
                <a:gd name="T2" fmla="*/ 80 w 294"/>
                <a:gd name="T3" fmla="*/ 2 h 224"/>
                <a:gd name="T4" fmla="*/ 96 w 294"/>
                <a:gd name="T5" fmla="*/ 10 h 224"/>
                <a:gd name="T6" fmla="*/ 263 w 294"/>
                <a:gd name="T7" fmla="*/ 105 h 224"/>
                <a:gd name="T8" fmla="*/ 276 w 294"/>
                <a:gd name="T9" fmla="*/ 116 h 224"/>
                <a:gd name="T10" fmla="*/ 286 w 294"/>
                <a:gd name="T11" fmla="*/ 128 h 224"/>
                <a:gd name="T12" fmla="*/ 292 w 294"/>
                <a:gd name="T13" fmla="*/ 144 h 224"/>
                <a:gd name="T14" fmla="*/ 294 w 294"/>
                <a:gd name="T15" fmla="*/ 159 h 224"/>
                <a:gd name="T16" fmla="*/ 292 w 294"/>
                <a:gd name="T17" fmla="*/ 176 h 224"/>
                <a:gd name="T18" fmla="*/ 286 w 294"/>
                <a:gd name="T19" fmla="*/ 192 h 224"/>
                <a:gd name="T20" fmla="*/ 275 w 294"/>
                <a:gd name="T21" fmla="*/ 205 h 224"/>
                <a:gd name="T22" fmla="*/ 262 w 294"/>
                <a:gd name="T23" fmla="*/ 216 h 224"/>
                <a:gd name="T24" fmla="*/ 247 w 294"/>
                <a:gd name="T25" fmla="*/ 221 h 224"/>
                <a:gd name="T26" fmla="*/ 230 w 294"/>
                <a:gd name="T27" fmla="*/ 224 h 224"/>
                <a:gd name="T28" fmla="*/ 214 w 294"/>
                <a:gd name="T29" fmla="*/ 221 h 224"/>
                <a:gd name="T30" fmla="*/ 198 w 294"/>
                <a:gd name="T31" fmla="*/ 215 h 224"/>
                <a:gd name="T32" fmla="*/ 31 w 294"/>
                <a:gd name="T33" fmla="*/ 120 h 224"/>
                <a:gd name="T34" fmla="*/ 19 w 294"/>
                <a:gd name="T35" fmla="*/ 110 h 224"/>
                <a:gd name="T36" fmla="*/ 8 w 294"/>
                <a:gd name="T37" fmla="*/ 96 h 224"/>
                <a:gd name="T38" fmla="*/ 2 w 294"/>
                <a:gd name="T39" fmla="*/ 80 h 224"/>
                <a:gd name="T40" fmla="*/ 0 w 294"/>
                <a:gd name="T41" fmla="*/ 65 h 224"/>
                <a:gd name="T42" fmla="*/ 2 w 294"/>
                <a:gd name="T43" fmla="*/ 48 h 224"/>
                <a:gd name="T44" fmla="*/ 8 w 294"/>
                <a:gd name="T45" fmla="*/ 33 h 224"/>
                <a:gd name="T46" fmla="*/ 19 w 294"/>
                <a:gd name="T47" fmla="*/ 19 h 224"/>
                <a:gd name="T48" fmla="*/ 32 w 294"/>
                <a:gd name="T49" fmla="*/ 9 h 224"/>
                <a:gd name="T50" fmla="*/ 47 w 294"/>
                <a:gd name="T51" fmla="*/ 3 h 224"/>
                <a:gd name="T52" fmla="*/ 64 w 294"/>
                <a:gd name="T53"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4">
                  <a:moveTo>
                    <a:pt x="64" y="0"/>
                  </a:moveTo>
                  <a:lnTo>
                    <a:pt x="80" y="2"/>
                  </a:lnTo>
                  <a:lnTo>
                    <a:pt x="96" y="10"/>
                  </a:lnTo>
                  <a:lnTo>
                    <a:pt x="263" y="105"/>
                  </a:lnTo>
                  <a:lnTo>
                    <a:pt x="276" y="116"/>
                  </a:lnTo>
                  <a:lnTo>
                    <a:pt x="286" y="128"/>
                  </a:lnTo>
                  <a:lnTo>
                    <a:pt x="292" y="144"/>
                  </a:lnTo>
                  <a:lnTo>
                    <a:pt x="294" y="159"/>
                  </a:lnTo>
                  <a:lnTo>
                    <a:pt x="292" y="176"/>
                  </a:lnTo>
                  <a:lnTo>
                    <a:pt x="286" y="192"/>
                  </a:lnTo>
                  <a:lnTo>
                    <a:pt x="275" y="205"/>
                  </a:lnTo>
                  <a:lnTo>
                    <a:pt x="262" y="216"/>
                  </a:lnTo>
                  <a:lnTo>
                    <a:pt x="247" y="221"/>
                  </a:lnTo>
                  <a:lnTo>
                    <a:pt x="230" y="224"/>
                  </a:lnTo>
                  <a:lnTo>
                    <a:pt x="214" y="221"/>
                  </a:lnTo>
                  <a:lnTo>
                    <a:pt x="198" y="215"/>
                  </a:lnTo>
                  <a:lnTo>
                    <a:pt x="31" y="120"/>
                  </a:lnTo>
                  <a:lnTo>
                    <a:pt x="19" y="110"/>
                  </a:lnTo>
                  <a:lnTo>
                    <a:pt x="8" y="96"/>
                  </a:lnTo>
                  <a:lnTo>
                    <a:pt x="2" y="80"/>
                  </a:lnTo>
                  <a:lnTo>
                    <a:pt x="0" y="65"/>
                  </a:lnTo>
                  <a:lnTo>
                    <a:pt x="2" y="48"/>
                  </a:lnTo>
                  <a:lnTo>
                    <a:pt x="8" y="33"/>
                  </a:lnTo>
                  <a:lnTo>
                    <a:pt x="19" y="19"/>
                  </a:lnTo>
                  <a:lnTo>
                    <a:pt x="32" y="9"/>
                  </a:lnTo>
                  <a:lnTo>
                    <a:pt x="47" y="3"/>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4">
              <a:extLst>
                <a:ext uri="{FF2B5EF4-FFF2-40B4-BE49-F238E27FC236}">
                  <a16:creationId xmlns:a16="http://schemas.microsoft.com/office/drawing/2014/main" id="{A34D972D-8BCC-4FD8-B8E2-20EF4B30717F}"/>
                </a:ext>
              </a:extLst>
            </p:cNvPr>
            <p:cNvSpPr>
              <a:spLocks/>
            </p:cNvSpPr>
            <p:nvPr/>
          </p:nvSpPr>
          <p:spPr bwMode="auto">
            <a:xfrm>
              <a:off x="4216852" y="2143002"/>
              <a:ext cx="470244" cy="194582"/>
            </a:xfrm>
            <a:custGeom>
              <a:avLst/>
              <a:gdLst>
                <a:gd name="T0" fmla="*/ 64 w 321"/>
                <a:gd name="T1" fmla="*/ 0 h 128"/>
                <a:gd name="T2" fmla="*/ 257 w 321"/>
                <a:gd name="T3" fmla="*/ 0 h 128"/>
                <a:gd name="T4" fmla="*/ 274 w 321"/>
                <a:gd name="T5" fmla="*/ 4 h 128"/>
                <a:gd name="T6" fmla="*/ 290 w 321"/>
                <a:gd name="T7" fmla="*/ 10 h 128"/>
                <a:gd name="T8" fmla="*/ 302 w 321"/>
                <a:gd name="T9" fmla="*/ 19 h 128"/>
                <a:gd name="T10" fmla="*/ 312 w 321"/>
                <a:gd name="T11" fmla="*/ 33 h 128"/>
                <a:gd name="T12" fmla="*/ 319 w 321"/>
                <a:gd name="T13" fmla="*/ 47 h 128"/>
                <a:gd name="T14" fmla="*/ 321 w 321"/>
                <a:gd name="T15" fmla="*/ 65 h 128"/>
                <a:gd name="T16" fmla="*/ 319 w 321"/>
                <a:gd name="T17" fmla="*/ 82 h 128"/>
                <a:gd name="T18" fmla="*/ 312 w 321"/>
                <a:gd name="T19" fmla="*/ 96 h 128"/>
                <a:gd name="T20" fmla="*/ 302 w 321"/>
                <a:gd name="T21" fmla="*/ 110 h 128"/>
                <a:gd name="T22" fmla="*/ 290 w 321"/>
                <a:gd name="T23" fmla="*/ 119 h 128"/>
                <a:gd name="T24" fmla="*/ 274 w 321"/>
                <a:gd name="T25" fmla="*/ 126 h 128"/>
                <a:gd name="T26" fmla="*/ 257 w 321"/>
                <a:gd name="T27" fmla="*/ 128 h 128"/>
                <a:gd name="T28" fmla="*/ 64 w 321"/>
                <a:gd name="T29" fmla="*/ 128 h 128"/>
                <a:gd name="T30" fmla="*/ 48 w 321"/>
                <a:gd name="T31" fmla="*/ 126 h 128"/>
                <a:gd name="T32" fmla="*/ 32 w 321"/>
                <a:gd name="T33" fmla="*/ 119 h 128"/>
                <a:gd name="T34" fmla="*/ 19 w 321"/>
                <a:gd name="T35" fmla="*/ 110 h 128"/>
                <a:gd name="T36" fmla="*/ 9 w 321"/>
                <a:gd name="T37" fmla="*/ 96 h 128"/>
                <a:gd name="T38" fmla="*/ 3 w 321"/>
                <a:gd name="T39" fmla="*/ 82 h 128"/>
                <a:gd name="T40" fmla="*/ 0 w 321"/>
                <a:gd name="T41" fmla="*/ 65 h 128"/>
                <a:gd name="T42" fmla="*/ 3 w 321"/>
                <a:gd name="T43" fmla="*/ 47 h 128"/>
                <a:gd name="T44" fmla="*/ 9 w 321"/>
                <a:gd name="T45" fmla="*/ 33 h 128"/>
                <a:gd name="T46" fmla="*/ 19 w 321"/>
                <a:gd name="T47" fmla="*/ 19 h 128"/>
                <a:gd name="T48" fmla="*/ 32 w 321"/>
                <a:gd name="T49" fmla="*/ 10 h 128"/>
                <a:gd name="T50" fmla="*/ 48 w 321"/>
                <a:gd name="T51" fmla="*/ 4 h 128"/>
                <a:gd name="T52" fmla="*/ 64 w 321"/>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28">
                  <a:moveTo>
                    <a:pt x="64" y="0"/>
                  </a:moveTo>
                  <a:lnTo>
                    <a:pt x="257" y="0"/>
                  </a:lnTo>
                  <a:lnTo>
                    <a:pt x="274" y="4"/>
                  </a:lnTo>
                  <a:lnTo>
                    <a:pt x="290" y="10"/>
                  </a:lnTo>
                  <a:lnTo>
                    <a:pt x="302" y="19"/>
                  </a:lnTo>
                  <a:lnTo>
                    <a:pt x="312" y="33"/>
                  </a:lnTo>
                  <a:lnTo>
                    <a:pt x="319" y="47"/>
                  </a:lnTo>
                  <a:lnTo>
                    <a:pt x="321" y="65"/>
                  </a:lnTo>
                  <a:lnTo>
                    <a:pt x="319" y="82"/>
                  </a:lnTo>
                  <a:lnTo>
                    <a:pt x="312" y="96"/>
                  </a:lnTo>
                  <a:lnTo>
                    <a:pt x="302" y="110"/>
                  </a:lnTo>
                  <a:lnTo>
                    <a:pt x="290" y="119"/>
                  </a:lnTo>
                  <a:lnTo>
                    <a:pt x="274" y="126"/>
                  </a:lnTo>
                  <a:lnTo>
                    <a:pt x="257" y="128"/>
                  </a:lnTo>
                  <a:lnTo>
                    <a:pt x="64" y="128"/>
                  </a:lnTo>
                  <a:lnTo>
                    <a:pt x="48" y="126"/>
                  </a:lnTo>
                  <a:lnTo>
                    <a:pt x="32" y="119"/>
                  </a:lnTo>
                  <a:lnTo>
                    <a:pt x="19" y="110"/>
                  </a:lnTo>
                  <a:lnTo>
                    <a:pt x="9" y="96"/>
                  </a:lnTo>
                  <a:lnTo>
                    <a:pt x="3" y="82"/>
                  </a:lnTo>
                  <a:lnTo>
                    <a:pt x="0" y="65"/>
                  </a:lnTo>
                  <a:lnTo>
                    <a:pt x="3" y="47"/>
                  </a:lnTo>
                  <a:lnTo>
                    <a:pt x="9" y="33"/>
                  </a:lnTo>
                  <a:lnTo>
                    <a:pt x="19" y="19"/>
                  </a:lnTo>
                  <a:lnTo>
                    <a:pt x="32" y="10"/>
                  </a:lnTo>
                  <a:lnTo>
                    <a:pt x="48" y="4"/>
                  </a:lnTo>
                  <a:lnTo>
                    <a:pt x="6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5">
              <a:extLst>
                <a:ext uri="{FF2B5EF4-FFF2-40B4-BE49-F238E27FC236}">
                  <a16:creationId xmlns:a16="http://schemas.microsoft.com/office/drawing/2014/main" id="{AA6076D9-83CC-4946-8A56-223CBD99C995}"/>
                </a:ext>
              </a:extLst>
            </p:cNvPr>
            <p:cNvSpPr>
              <a:spLocks/>
            </p:cNvSpPr>
            <p:nvPr/>
          </p:nvSpPr>
          <p:spPr bwMode="auto">
            <a:xfrm>
              <a:off x="3973620" y="1089014"/>
              <a:ext cx="421593" cy="340523"/>
            </a:xfrm>
            <a:custGeom>
              <a:avLst/>
              <a:gdLst>
                <a:gd name="T0" fmla="*/ 230 w 294"/>
                <a:gd name="T1" fmla="*/ 0 h 222"/>
                <a:gd name="T2" fmla="*/ 247 w 294"/>
                <a:gd name="T3" fmla="*/ 2 h 222"/>
                <a:gd name="T4" fmla="*/ 262 w 294"/>
                <a:gd name="T5" fmla="*/ 8 h 222"/>
                <a:gd name="T6" fmla="*/ 275 w 294"/>
                <a:gd name="T7" fmla="*/ 18 h 222"/>
                <a:gd name="T8" fmla="*/ 286 w 294"/>
                <a:gd name="T9" fmla="*/ 31 h 222"/>
                <a:gd name="T10" fmla="*/ 292 w 294"/>
                <a:gd name="T11" fmla="*/ 47 h 222"/>
                <a:gd name="T12" fmla="*/ 294 w 294"/>
                <a:gd name="T13" fmla="*/ 63 h 222"/>
                <a:gd name="T14" fmla="*/ 292 w 294"/>
                <a:gd name="T15" fmla="*/ 80 h 222"/>
                <a:gd name="T16" fmla="*/ 286 w 294"/>
                <a:gd name="T17" fmla="*/ 95 h 222"/>
                <a:gd name="T18" fmla="*/ 276 w 294"/>
                <a:gd name="T19" fmla="*/ 108 h 222"/>
                <a:gd name="T20" fmla="*/ 263 w 294"/>
                <a:gd name="T21" fmla="*/ 118 h 222"/>
                <a:gd name="T22" fmla="*/ 96 w 294"/>
                <a:gd name="T23" fmla="*/ 213 h 222"/>
                <a:gd name="T24" fmla="*/ 80 w 294"/>
                <a:gd name="T25" fmla="*/ 220 h 222"/>
                <a:gd name="T26" fmla="*/ 64 w 294"/>
                <a:gd name="T27" fmla="*/ 222 h 222"/>
                <a:gd name="T28" fmla="*/ 48 w 294"/>
                <a:gd name="T29" fmla="*/ 220 h 222"/>
                <a:gd name="T30" fmla="*/ 32 w 294"/>
                <a:gd name="T31" fmla="*/ 214 h 222"/>
                <a:gd name="T32" fmla="*/ 19 w 294"/>
                <a:gd name="T33" fmla="*/ 204 h 222"/>
                <a:gd name="T34" fmla="*/ 8 w 294"/>
                <a:gd name="T35" fmla="*/ 190 h 222"/>
                <a:gd name="T36" fmla="*/ 2 w 294"/>
                <a:gd name="T37" fmla="*/ 175 h 222"/>
                <a:gd name="T38" fmla="*/ 0 w 294"/>
                <a:gd name="T39" fmla="*/ 158 h 222"/>
                <a:gd name="T40" fmla="*/ 2 w 294"/>
                <a:gd name="T41" fmla="*/ 142 h 222"/>
                <a:gd name="T42" fmla="*/ 8 w 294"/>
                <a:gd name="T43" fmla="*/ 127 h 222"/>
                <a:gd name="T44" fmla="*/ 19 w 294"/>
                <a:gd name="T45" fmla="*/ 114 h 222"/>
                <a:gd name="T46" fmla="*/ 31 w 294"/>
                <a:gd name="T47" fmla="*/ 103 h 222"/>
                <a:gd name="T48" fmla="*/ 198 w 294"/>
                <a:gd name="T49" fmla="*/ 8 h 222"/>
                <a:gd name="T50" fmla="*/ 215 w 294"/>
                <a:gd name="T51" fmla="*/ 2 h 222"/>
                <a:gd name="T52" fmla="*/ 230 w 294"/>
                <a:gd name="T5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4" h="222">
                  <a:moveTo>
                    <a:pt x="230" y="0"/>
                  </a:moveTo>
                  <a:lnTo>
                    <a:pt x="247" y="2"/>
                  </a:lnTo>
                  <a:lnTo>
                    <a:pt x="262" y="8"/>
                  </a:lnTo>
                  <a:lnTo>
                    <a:pt x="275" y="18"/>
                  </a:lnTo>
                  <a:lnTo>
                    <a:pt x="286" y="31"/>
                  </a:lnTo>
                  <a:lnTo>
                    <a:pt x="292" y="47"/>
                  </a:lnTo>
                  <a:lnTo>
                    <a:pt x="294" y="63"/>
                  </a:lnTo>
                  <a:lnTo>
                    <a:pt x="292" y="80"/>
                  </a:lnTo>
                  <a:lnTo>
                    <a:pt x="286" y="95"/>
                  </a:lnTo>
                  <a:lnTo>
                    <a:pt x="276" y="108"/>
                  </a:lnTo>
                  <a:lnTo>
                    <a:pt x="263" y="118"/>
                  </a:lnTo>
                  <a:lnTo>
                    <a:pt x="96" y="213"/>
                  </a:lnTo>
                  <a:lnTo>
                    <a:pt x="80" y="220"/>
                  </a:lnTo>
                  <a:lnTo>
                    <a:pt x="64" y="222"/>
                  </a:lnTo>
                  <a:lnTo>
                    <a:pt x="48" y="220"/>
                  </a:lnTo>
                  <a:lnTo>
                    <a:pt x="32" y="214"/>
                  </a:lnTo>
                  <a:lnTo>
                    <a:pt x="19" y="204"/>
                  </a:lnTo>
                  <a:lnTo>
                    <a:pt x="8" y="190"/>
                  </a:lnTo>
                  <a:lnTo>
                    <a:pt x="2" y="175"/>
                  </a:lnTo>
                  <a:lnTo>
                    <a:pt x="0" y="158"/>
                  </a:lnTo>
                  <a:lnTo>
                    <a:pt x="2" y="142"/>
                  </a:lnTo>
                  <a:lnTo>
                    <a:pt x="8" y="127"/>
                  </a:lnTo>
                  <a:lnTo>
                    <a:pt x="19" y="114"/>
                  </a:lnTo>
                  <a:lnTo>
                    <a:pt x="31" y="103"/>
                  </a:lnTo>
                  <a:lnTo>
                    <a:pt x="198" y="8"/>
                  </a:lnTo>
                  <a:lnTo>
                    <a:pt x="215" y="2"/>
                  </a:lnTo>
                  <a:lnTo>
                    <a:pt x="2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6">
              <a:extLst>
                <a:ext uri="{FF2B5EF4-FFF2-40B4-BE49-F238E27FC236}">
                  <a16:creationId xmlns:a16="http://schemas.microsoft.com/office/drawing/2014/main" id="{29693B29-23DF-4355-BFA2-5765889F6372}"/>
                </a:ext>
              </a:extLst>
            </p:cNvPr>
            <p:cNvSpPr>
              <a:spLocks/>
            </p:cNvSpPr>
            <p:nvPr/>
          </p:nvSpPr>
          <p:spPr bwMode="auto">
            <a:xfrm>
              <a:off x="3292584" y="326907"/>
              <a:ext cx="324303" cy="421593"/>
            </a:xfrm>
            <a:custGeom>
              <a:avLst/>
              <a:gdLst>
                <a:gd name="T0" fmla="*/ 159 w 224"/>
                <a:gd name="T1" fmla="*/ 0 h 292"/>
                <a:gd name="T2" fmla="*/ 176 w 224"/>
                <a:gd name="T3" fmla="*/ 2 h 292"/>
                <a:gd name="T4" fmla="*/ 192 w 224"/>
                <a:gd name="T5" fmla="*/ 9 h 292"/>
                <a:gd name="T6" fmla="*/ 205 w 224"/>
                <a:gd name="T7" fmla="*/ 19 h 292"/>
                <a:gd name="T8" fmla="*/ 216 w 224"/>
                <a:gd name="T9" fmla="*/ 32 h 292"/>
                <a:gd name="T10" fmla="*/ 222 w 224"/>
                <a:gd name="T11" fmla="*/ 48 h 292"/>
                <a:gd name="T12" fmla="*/ 224 w 224"/>
                <a:gd name="T13" fmla="*/ 63 h 292"/>
                <a:gd name="T14" fmla="*/ 222 w 224"/>
                <a:gd name="T15" fmla="*/ 80 h 292"/>
                <a:gd name="T16" fmla="*/ 216 w 224"/>
                <a:gd name="T17" fmla="*/ 95 h 292"/>
                <a:gd name="T18" fmla="*/ 119 w 224"/>
                <a:gd name="T19" fmla="*/ 261 h 292"/>
                <a:gd name="T20" fmla="*/ 109 w 224"/>
                <a:gd name="T21" fmla="*/ 274 h 292"/>
                <a:gd name="T22" fmla="*/ 95 w 224"/>
                <a:gd name="T23" fmla="*/ 285 h 292"/>
                <a:gd name="T24" fmla="*/ 81 w 224"/>
                <a:gd name="T25" fmla="*/ 290 h 292"/>
                <a:gd name="T26" fmla="*/ 64 w 224"/>
                <a:gd name="T27" fmla="*/ 292 h 292"/>
                <a:gd name="T28" fmla="*/ 48 w 224"/>
                <a:gd name="T29" fmla="*/ 290 h 292"/>
                <a:gd name="T30" fmla="*/ 32 w 224"/>
                <a:gd name="T31" fmla="*/ 284 h 292"/>
                <a:gd name="T32" fmla="*/ 18 w 224"/>
                <a:gd name="T33" fmla="*/ 273 h 292"/>
                <a:gd name="T34" fmla="*/ 8 w 224"/>
                <a:gd name="T35" fmla="*/ 261 h 292"/>
                <a:gd name="T36" fmla="*/ 2 w 224"/>
                <a:gd name="T37" fmla="*/ 245 h 292"/>
                <a:gd name="T38" fmla="*/ 0 w 224"/>
                <a:gd name="T39" fmla="*/ 230 h 292"/>
                <a:gd name="T40" fmla="*/ 2 w 224"/>
                <a:gd name="T41" fmla="*/ 213 h 292"/>
                <a:gd name="T42" fmla="*/ 8 w 224"/>
                <a:gd name="T43" fmla="*/ 197 h 292"/>
                <a:gd name="T44" fmla="*/ 105 w 224"/>
                <a:gd name="T45" fmla="*/ 32 h 292"/>
                <a:gd name="T46" fmla="*/ 115 w 224"/>
                <a:gd name="T47" fmla="*/ 18 h 292"/>
                <a:gd name="T48" fmla="*/ 129 w 224"/>
                <a:gd name="T49" fmla="*/ 8 h 292"/>
                <a:gd name="T50" fmla="*/ 144 w 224"/>
                <a:gd name="T51" fmla="*/ 2 h 292"/>
                <a:gd name="T52" fmla="*/ 159 w 224"/>
                <a:gd name="T53"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92">
                  <a:moveTo>
                    <a:pt x="159" y="0"/>
                  </a:moveTo>
                  <a:lnTo>
                    <a:pt x="176" y="2"/>
                  </a:lnTo>
                  <a:lnTo>
                    <a:pt x="192" y="9"/>
                  </a:lnTo>
                  <a:lnTo>
                    <a:pt x="205" y="19"/>
                  </a:lnTo>
                  <a:lnTo>
                    <a:pt x="216" y="32"/>
                  </a:lnTo>
                  <a:lnTo>
                    <a:pt x="222" y="48"/>
                  </a:lnTo>
                  <a:lnTo>
                    <a:pt x="224" y="63"/>
                  </a:lnTo>
                  <a:lnTo>
                    <a:pt x="222" y="80"/>
                  </a:lnTo>
                  <a:lnTo>
                    <a:pt x="216" y="95"/>
                  </a:lnTo>
                  <a:lnTo>
                    <a:pt x="119" y="261"/>
                  </a:lnTo>
                  <a:lnTo>
                    <a:pt x="109" y="274"/>
                  </a:lnTo>
                  <a:lnTo>
                    <a:pt x="95" y="285"/>
                  </a:lnTo>
                  <a:lnTo>
                    <a:pt x="81" y="290"/>
                  </a:lnTo>
                  <a:lnTo>
                    <a:pt x="64" y="292"/>
                  </a:lnTo>
                  <a:lnTo>
                    <a:pt x="48" y="290"/>
                  </a:lnTo>
                  <a:lnTo>
                    <a:pt x="32" y="284"/>
                  </a:lnTo>
                  <a:lnTo>
                    <a:pt x="18" y="273"/>
                  </a:lnTo>
                  <a:lnTo>
                    <a:pt x="8" y="261"/>
                  </a:lnTo>
                  <a:lnTo>
                    <a:pt x="2" y="245"/>
                  </a:lnTo>
                  <a:lnTo>
                    <a:pt x="0" y="230"/>
                  </a:lnTo>
                  <a:lnTo>
                    <a:pt x="2" y="213"/>
                  </a:lnTo>
                  <a:lnTo>
                    <a:pt x="8" y="197"/>
                  </a:lnTo>
                  <a:lnTo>
                    <a:pt x="105" y="32"/>
                  </a:lnTo>
                  <a:lnTo>
                    <a:pt x="115" y="18"/>
                  </a:lnTo>
                  <a:lnTo>
                    <a:pt x="129" y="8"/>
                  </a:lnTo>
                  <a:lnTo>
                    <a:pt x="144" y="2"/>
                  </a:lnTo>
                  <a:lnTo>
                    <a:pt x="15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8">
              <a:extLst>
                <a:ext uri="{FF2B5EF4-FFF2-40B4-BE49-F238E27FC236}">
                  <a16:creationId xmlns:a16="http://schemas.microsoft.com/office/drawing/2014/main" id="{04394868-0506-466E-9E9D-2309F839F82F}"/>
                </a:ext>
              </a:extLst>
            </p:cNvPr>
            <p:cNvSpPr>
              <a:spLocks/>
            </p:cNvSpPr>
            <p:nvPr/>
          </p:nvSpPr>
          <p:spPr bwMode="auto">
            <a:xfrm>
              <a:off x="1970778" y="1881650"/>
              <a:ext cx="989680" cy="956698"/>
            </a:xfrm>
            <a:custGeom>
              <a:avLst/>
              <a:gdLst>
                <a:gd name="T0" fmla="*/ 160 w 321"/>
                <a:gd name="T1" fmla="*/ 0 h 319"/>
                <a:gd name="T2" fmla="*/ 193 w 321"/>
                <a:gd name="T3" fmla="*/ 4 h 319"/>
                <a:gd name="T4" fmla="*/ 222 w 321"/>
                <a:gd name="T5" fmla="*/ 14 h 319"/>
                <a:gd name="T6" fmla="*/ 250 w 321"/>
                <a:gd name="T7" fmla="*/ 28 h 319"/>
                <a:gd name="T8" fmla="*/ 274 w 321"/>
                <a:gd name="T9" fmla="*/ 47 h 319"/>
                <a:gd name="T10" fmla="*/ 294 w 321"/>
                <a:gd name="T11" fmla="*/ 71 h 319"/>
                <a:gd name="T12" fmla="*/ 308 w 321"/>
                <a:gd name="T13" fmla="*/ 98 h 319"/>
                <a:gd name="T14" fmla="*/ 318 w 321"/>
                <a:gd name="T15" fmla="*/ 128 h 319"/>
                <a:gd name="T16" fmla="*/ 321 w 321"/>
                <a:gd name="T17" fmla="*/ 159 h 319"/>
                <a:gd name="T18" fmla="*/ 318 w 321"/>
                <a:gd name="T19" fmla="*/ 192 h 319"/>
                <a:gd name="T20" fmla="*/ 308 w 321"/>
                <a:gd name="T21" fmla="*/ 222 h 319"/>
                <a:gd name="T22" fmla="*/ 294 w 321"/>
                <a:gd name="T23" fmla="*/ 249 h 319"/>
                <a:gd name="T24" fmla="*/ 274 w 321"/>
                <a:gd name="T25" fmla="*/ 272 h 319"/>
                <a:gd name="T26" fmla="*/ 250 w 321"/>
                <a:gd name="T27" fmla="*/ 291 h 319"/>
                <a:gd name="T28" fmla="*/ 222 w 321"/>
                <a:gd name="T29" fmla="*/ 306 h 319"/>
                <a:gd name="T30" fmla="*/ 193 w 321"/>
                <a:gd name="T31" fmla="*/ 315 h 319"/>
                <a:gd name="T32" fmla="*/ 160 w 321"/>
                <a:gd name="T33" fmla="*/ 319 h 319"/>
                <a:gd name="T34" fmla="*/ 128 w 321"/>
                <a:gd name="T35" fmla="*/ 315 h 319"/>
                <a:gd name="T36" fmla="*/ 99 w 321"/>
                <a:gd name="T37" fmla="*/ 306 h 319"/>
                <a:gd name="T38" fmla="*/ 71 w 321"/>
                <a:gd name="T39" fmla="*/ 291 h 319"/>
                <a:gd name="T40" fmla="*/ 47 w 321"/>
                <a:gd name="T41" fmla="*/ 272 h 319"/>
                <a:gd name="T42" fmla="*/ 27 w 321"/>
                <a:gd name="T43" fmla="*/ 249 h 319"/>
                <a:gd name="T44" fmla="*/ 13 w 321"/>
                <a:gd name="T45" fmla="*/ 222 h 319"/>
                <a:gd name="T46" fmla="*/ 3 w 321"/>
                <a:gd name="T47" fmla="*/ 192 h 319"/>
                <a:gd name="T48" fmla="*/ 0 w 321"/>
                <a:gd name="T49" fmla="*/ 159 h 319"/>
                <a:gd name="T50" fmla="*/ 3 w 321"/>
                <a:gd name="T51" fmla="*/ 128 h 319"/>
                <a:gd name="T52" fmla="*/ 13 w 321"/>
                <a:gd name="T53" fmla="*/ 98 h 319"/>
                <a:gd name="T54" fmla="*/ 27 w 321"/>
                <a:gd name="T55" fmla="*/ 71 h 319"/>
                <a:gd name="T56" fmla="*/ 47 w 321"/>
                <a:gd name="T57" fmla="*/ 47 h 319"/>
                <a:gd name="T58" fmla="*/ 71 w 321"/>
                <a:gd name="T59" fmla="*/ 28 h 319"/>
                <a:gd name="T60" fmla="*/ 99 w 321"/>
                <a:gd name="T61" fmla="*/ 14 h 319"/>
                <a:gd name="T62" fmla="*/ 128 w 321"/>
                <a:gd name="T63" fmla="*/ 4 h 319"/>
                <a:gd name="T64" fmla="*/ 160 w 321"/>
                <a:gd name="T65"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1" h="319">
                  <a:moveTo>
                    <a:pt x="160" y="0"/>
                  </a:moveTo>
                  <a:lnTo>
                    <a:pt x="193" y="4"/>
                  </a:lnTo>
                  <a:lnTo>
                    <a:pt x="222" y="14"/>
                  </a:lnTo>
                  <a:lnTo>
                    <a:pt x="250" y="28"/>
                  </a:lnTo>
                  <a:lnTo>
                    <a:pt x="274" y="47"/>
                  </a:lnTo>
                  <a:lnTo>
                    <a:pt x="294" y="71"/>
                  </a:lnTo>
                  <a:lnTo>
                    <a:pt x="308" y="98"/>
                  </a:lnTo>
                  <a:lnTo>
                    <a:pt x="318" y="128"/>
                  </a:lnTo>
                  <a:lnTo>
                    <a:pt x="321" y="159"/>
                  </a:lnTo>
                  <a:lnTo>
                    <a:pt x="318" y="192"/>
                  </a:lnTo>
                  <a:lnTo>
                    <a:pt x="308" y="222"/>
                  </a:lnTo>
                  <a:lnTo>
                    <a:pt x="294" y="249"/>
                  </a:lnTo>
                  <a:lnTo>
                    <a:pt x="274" y="272"/>
                  </a:lnTo>
                  <a:lnTo>
                    <a:pt x="250" y="291"/>
                  </a:lnTo>
                  <a:lnTo>
                    <a:pt x="222" y="306"/>
                  </a:lnTo>
                  <a:lnTo>
                    <a:pt x="193" y="315"/>
                  </a:lnTo>
                  <a:lnTo>
                    <a:pt x="160" y="319"/>
                  </a:lnTo>
                  <a:lnTo>
                    <a:pt x="128" y="315"/>
                  </a:lnTo>
                  <a:lnTo>
                    <a:pt x="99" y="306"/>
                  </a:lnTo>
                  <a:lnTo>
                    <a:pt x="71" y="291"/>
                  </a:lnTo>
                  <a:lnTo>
                    <a:pt x="47" y="272"/>
                  </a:lnTo>
                  <a:lnTo>
                    <a:pt x="27" y="249"/>
                  </a:lnTo>
                  <a:lnTo>
                    <a:pt x="13" y="222"/>
                  </a:lnTo>
                  <a:lnTo>
                    <a:pt x="3" y="192"/>
                  </a:lnTo>
                  <a:lnTo>
                    <a:pt x="0" y="159"/>
                  </a:lnTo>
                  <a:lnTo>
                    <a:pt x="3" y="128"/>
                  </a:lnTo>
                  <a:lnTo>
                    <a:pt x="13" y="98"/>
                  </a:lnTo>
                  <a:lnTo>
                    <a:pt x="27" y="71"/>
                  </a:lnTo>
                  <a:lnTo>
                    <a:pt x="47" y="47"/>
                  </a:lnTo>
                  <a:lnTo>
                    <a:pt x="71" y="28"/>
                  </a:lnTo>
                  <a:lnTo>
                    <a:pt x="99" y="14"/>
                  </a:lnTo>
                  <a:lnTo>
                    <a:pt x="128" y="4"/>
                  </a:lnTo>
                  <a:lnTo>
                    <a:pt x="16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0" name="Picture 2" descr="https://media.licdn.com/mpr/mpr/shrinknp_800_800/AAEAAQAAAAAAAAayAAAAJDMyZDA5MzA2LTkyNDQtNGE4NC1iOTA5LWRjYTA5ZDZlNGUwMA.jpg">
            <a:extLst>
              <a:ext uri="{FF2B5EF4-FFF2-40B4-BE49-F238E27FC236}">
                <a16:creationId xmlns:a16="http://schemas.microsoft.com/office/drawing/2014/main" id="{628A0713-42E1-43AF-8B04-265DDFF6C2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0"/>
          <a:stretch/>
        </p:blipFill>
        <p:spPr bwMode="auto">
          <a:xfrm>
            <a:off x="4724841" y="3500350"/>
            <a:ext cx="4890446" cy="2417039"/>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1C471F04-4D0E-41AA-AC04-31ACE09618C1}"/>
              </a:ext>
            </a:extLst>
          </p:cNvPr>
          <p:cNvSpPr txBox="1"/>
          <p:nvPr/>
        </p:nvSpPr>
        <p:spPr>
          <a:xfrm>
            <a:off x="4487608" y="1614035"/>
            <a:ext cx="6094520" cy="1200329"/>
          </a:xfrm>
          <a:prstGeom prst="rect">
            <a:avLst/>
          </a:prstGeom>
          <a:noFill/>
        </p:spPr>
        <p:txBody>
          <a:bodyPr wrap="square">
            <a:spAutoFit/>
          </a:bodyPr>
          <a:lstStyle/>
          <a:p>
            <a:r>
              <a:rPr lang="lt-LT" b="1" i="0" dirty="0" smtClean="0">
                <a:solidFill>
                  <a:srgbClr val="202124"/>
                </a:solidFill>
                <a:effectLst/>
              </a:rPr>
              <a:t>Vertės pasiūlymas</a:t>
            </a:r>
            <a:r>
              <a:rPr lang="en-US" b="0" i="0" dirty="0">
                <a:solidFill>
                  <a:srgbClr val="202124"/>
                </a:solidFill>
                <a:effectLst/>
              </a:rPr>
              <a:t> </a:t>
            </a:r>
            <a:r>
              <a:rPr lang="lt-LT" b="0" i="0" dirty="0" smtClean="0">
                <a:solidFill>
                  <a:srgbClr val="202124"/>
                </a:solidFill>
                <a:effectLst/>
              </a:rPr>
              <a:t>yra teiginys, kuris atsako į klausimą „kodėl“ kažkas norėtų su jumis kartu veikti versle</a:t>
            </a:r>
            <a:r>
              <a:rPr lang="en-US" b="0" i="0" dirty="0" smtClean="0">
                <a:solidFill>
                  <a:srgbClr val="202124"/>
                </a:solidFill>
                <a:effectLst/>
              </a:rPr>
              <a:t>.</a:t>
            </a:r>
            <a:r>
              <a:rPr lang="lt-LT" b="0" i="0" dirty="0" smtClean="0">
                <a:solidFill>
                  <a:srgbClr val="202124"/>
                </a:solidFill>
                <a:effectLst/>
              </a:rPr>
              <a:t> Tai turėtų įtikinti potencialų klientą, kodėl jūsų paslauga ar produktas jiems bus </a:t>
            </a:r>
            <a:r>
              <a:rPr lang="lt-LT" b="1" i="0" dirty="0" smtClean="0">
                <a:solidFill>
                  <a:srgbClr val="202124"/>
                </a:solidFill>
                <a:effectLst/>
              </a:rPr>
              <a:t>vertingesnis</a:t>
            </a:r>
            <a:r>
              <a:rPr lang="lt-LT" b="0" i="0" dirty="0" smtClean="0">
                <a:solidFill>
                  <a:srgbClr val="202124"/>
                </a:solidFill>
                <a:effectLst/>
              </a:rPr>
              <a:t> nei panašūs jūsų konkurentų </a:t>
            </a:r>
            <a:r>
              <a:rPr lang="lt-LT" b="1" i="0" dirty="0" smtClean="0">
                <a:solidFill>
                  <a:srgbClr val="202124"/>
                </a:solidFill>
                <a:effectLst/>
              </a:rPr>
              <a:t>pasiūlymai</a:t>
            </a:r>
            <a:r>
              <a:rPr lang="lt-LT" b="0" i="0" dirty="0" smtClean="0">
                <a:solidFill>
                  <a:srgbClr val="202124"/>
                </a:solidFill>
                <a:effectLst/>
              </a:rPr>
              <a:t>. </a:t>
            </a:r>
            <a:endParaRPr lang="en-US" dirty="0"/>
          </a:p>
        </p:txBody>
      </p:sp>
      <p:sp>
        <p:nvSpPr>
          <p:cNvPr id="23" name="TextBox 22">
            <a:extLst>
              <a:ext uri="{FF2B5EF4-FFF2-40B4-BE49-F238E27FC236}">
                <a16:creationId xmlns:a16="http://schemas.microsoft.com/office/drawing/2014/main" id="{0D87579D-6A8A-4582-BCDF-05B83A5CAB65}"/>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extLst>
      <p:ext uri="{BB962C8B-B14F-4D97-AF65-F5344CB8AC3E}">
        <p14:creationId xmlns:p14="http://schemas.microsoft.com/office/powerpoint/2010/main" val="301015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1C73FF-7C65-47F4-84ED-2D4064CEB2A0}"/>
              </a:ext>
            </a:extLst>
          </p:cNvPr>
          <p:cNvSpPr>
            <a:spLocks noGrp="1"/>
          </p:cNvSpPr>
          <p:nvPr>
            <p:ph type="title"/>
          </p:nvPr>
        </p:nvSpPr>
        <p:spPr/>
        <p:txBody>
          <a:bodyPr>
            <a:normAutofit fontScale="90000"/>
          </a:bodyPr>
          <a:lstStyle/>
          <a:p>
            <a:r>
              <a:rPr lang="lt-LT" dirty="0" smtClean="0"/>
              <a:t>Mūsų vertės pasiūlymo privalumai</a:t>
            </a:r>
            <a:endParaRPr lang="en-US" dirty="0"/>
          </a:p>
        </p:txBody>
      </p:sp>
      <p:cxnSp>
        <p:nvCxnSpPr>
          <p:cNvPr id="4" name="Straight Connector 3">
            <a:extLst>
              <a:ext uri="{FF2B5EF4-FFF2-40B4-BE49-F238E27FC236}">
                <a16:creationId xmlns:a16="http://schemas.microsoft.com/office/drawing/2014/main" id="{B390D867-CE24-42EF-9F4A-94455933C19A}"/>
              </a:ext>
            </a:extLst>
          </p:cNvPr>
          <p:cNvCxnSpPr>
            <a:cxnSpLocks/>
          </p:cNvCxnSpPr>
          <p:nvPr/>
        </p:nvCxnSpPr>
        <p:spPr>
          <a:xfrm>
            <a:off x="1485772" y="2618755"/>
            <a:ext cx="0" cy="2589979"/>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885FD9B6-633F-47D0-B63F-4182E5AD7918}"/>
              </a:ext>
            </a:extLst>
          </p:cNvPr>
          <p:cNvSpPr/>
          <p:nvPr/>
        </p:nvSpPr>
        <p:spPr>
          <a:xfrm>
            <a:off x="923493" y="1494198"/>
            <a:ext cx="1124557" cy="1124557"/>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Inhaltsplatzhalter 4">
            <a:extLst>
              <a:ext uri="{FF2B5EF4-FFF2-40B4-BE49-F238E27FC236}">
                <a16:creationId xmlns:a16="http://schemas.microsoft.com/office/drawing/2014/main" id="{5F75F131-C5F8-4484-8243-6912EDC33A2D}"/>
              </a:ext>
            </a:extLst>
          </p:cNvPr>
          <p:cNvSpPr txBox="1">
            <a:spLocks/>
          </p:cNvSpPr>
          <p:nvPr/>
        </p:nvSpPr>
        <p:spPr>
          <a:xfrm flipH="1">
            <a:off x="760933" y="5310334"/>
            <a:ext cx="1449677" cy="73866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lt-LT" sz="1600" dirty="0" smtClean="0">
                <a:solidFill>
                  <a:schemeClr val="tx1">
                    <a:lumMod val="75000"/>
                    <a:lumOff val="25000"/>
                  </a:schemeClr>
                </a:solidFill>
                <a:latin typeface="+mj-lt"/>
              </a:rPr>
              <a:t>Privalumai kurių žmonės gali tikėtis</a:t>
            </a:r>
            <a:endParaRPr lang="en-US" sz="1600" dirty="0">
              <a:solidFill>
                <a:schemeClr val="tx1">
                  <a:lumMod val="75000"/>
                  <a:lumOff val="25000"/>
                </a:schemeClr>
              </a:solidFill>
              <a:latin typeface="+mj-lt"/>
            </a:endParaRPr>
          </a:p>
        </p:txBody>
      </p:sp>
      <p:sp>
        <p:nvSpPr>
          <p:cNvPr id="7" name="Freeform 6">
            <a:extLst>
              <a:ext uri="{FF2B5EF4-FFF2-40B4-BE49-F238E27FC236}">
                <a16:creationId xmlns:a16="http://schemas.microsoft.com/office/drawing/2014/main" id="{ABBBA729-8FD4-497E-AB97-21CA0394A08D}"/>
              </a:ext>
            </a:extLst>
          </p:cNvPr>
          <p:cNvSpPr>
            <a:spLocks/>
          </p:cNvSpPr>
          <p:nvPr/>
        </p:nvSpPr>
        <p:spPr bwMode="auto">
          <a:xfrm>
            <a:off x="517093" y="2994243"/>
            <a:ext cx="1937357" cy="1726811"/>
          </a:xfrm>
          <a:custGeom>
            <a:avLst/>
            <a:gdLst>
              <a:gd name="T0" fmla="*/ 1189 w 4014"/>
              <a:gd name="T1" fmla="*/ 0 h 3573"/>
              <a:gd name="T2" fmla="*/ 2825 w 4014"/>
              <a:gd name="T3" fmla="*/ 0 h 3573"/>
              <a:gd name="T4" fmla="*/ 2874 w 4014"/>
              <a:gd name="T5" fmla="*/ 2 h 3573"/>
              <a:gd name="T6" fmla="*/ 2921 w 4014"/>
              <a:gd name="T7" fmla="*/ 12 h 3573"/>
              <a:gd name="T8" fmla="*/ 2967 w 4014"/>
              <a:gd name="T9" fmla="*/ 28 h 3573"/>
              <a:gd name="T10" fmla="*/ 3010 w 4014"/>
              <a:gd name="T11" fmla="*/ 48 h 3573"/>
              <a:gd name="T12" fmla="*/ 3050 w 4014"/>
              <a:gd name="T13" fmla="*/ 75 h 3573"/>
              <a:gd name="T14" fmla="*/ 3087 w 4014"/>
              <a:gd name="T15" fmla="*/ 107 h 3573"/>
              <a:gd name="T16" fmla="*/ 3119 w 4014"/>
              <a:gd name="T17" fmla="*/ 143 h 3573"/>
              <a:gd name="T18" fmla="*/ 3147 w 4014"/>
              <a:gd name="T19" fmla="*/ 185 h 3573"/>
              <a:gd name="T20" fmla="*/ 3964 w 4014"/>
              <a:gd name="T21" fmla="*/ 1601 h 3573"/>
              <a:gd name="T22" fmla="*/ 3986 w 4014"/>
              <a:gd name="T23" fmla="*/ 1645 h 3573"/>
              <a:gd name="T24" fmla="*/ 4002 w 4014"/>
              <a:gd name="T25" fmla="*/ 1691 h 3573"/>
              <a:gd name="T26" fmla="*/ 4010 w 4014"/>
              <a:gd name="T27" fmla="*/ 1738 h 3573"/>
              <a:gd name="T28" fmla="*/ 4014 w 4014"/>
              <a:gd name="T29" fmla="*/ 1786 h 3573"/>
              <a:gd name="T30" fmla="*/ 4010 w 4014"/>
              <a:gd name="T31" fmla="*/ 1833 h 3573"/>
              <a:gd name="T32" fmla="*/ 4002 w 4014"/>
              <a:gd name="T33" fmla="*/ 1881 h 3573"/>
              <a:gd name="T34" fmla="*/ 3986 w 4014"/>
              <a:gd name="T35" fmla="*/ 1927 h 3573"/>
              <a:gd name="T36" fmla="*/ 3964 w 4014"/>
              <a:gd name="T37" fmla="*/ 1971 h 3573"/>
              <a:gd name="T38" fmla="*/ 3147 w 4014"/>
              <a:gd name="T39" fmla="*/ 3388 h 3573"/>
              <a:gd name="T40" fmla="*/ 3119 w 4014"/>
              <a:gd name="T41" fmla="*/ 3428 h 3573"/>
              <a:gd name="T42" fmla="*/ 3087 w 4014"/>
              <a:gd name="T43" fmla="*/ 3465 h 3573"/>
              <a:gd name="T44" fmla="*/ 3050 w 4014"/>
              <a:gd name="T45" fmla="*/ 3497 h 3573"/>
              <a:gd name="T46" fmla="*/ 3010 w 4014"/>
              <a:gd name="T47" fmla="*/ 3523 h 3573"/>
              <a:gd name="T48" fmla="*/ 2967 w 4014"/>
              <a:gd name="T49" fmla="*/ 3544 h 3573"/>
              <a:gd name="T50" fmla="*/ 2921 w 4014"/>
              <a:gd name="T51" fmla="*/ 3560 h 3573"/>
              <a:gd name="T52" fmla="*/ 2874 w 4014"/>
              <a:gd name="T53" fmla="*/ 3570 h 3573"/>
              <a:gd name="T54" fmla="*/ 2825 w 4014"/>
              <a:gd name="T55" fmla="*/ 3573 h 3573"/>
              <a:gd name="T56" fmla="*/ 1189 w 4014"/>
              <a:gd name="T57" fmla="*/ 3573 h 3573"/>
              <a:gd name="T58" fmla="*/ 1140 w 4014"/>
              <a:gd name="T59" fmla="*/ 3570 h 3573"/>
              <a:gd name="T60" fmla="*/ 1091 w 4014"/>
              <a:gd name="T61" fmla="*/ 3560 h 3573"/>
              <a:gd name="T62" fmla="*/ 1046 w 4014"/>
              <a:gd name="T63" fmla="*/ 3544 h 3573"/>
              <a:gd name="T64" fmla="*/ 1004 w 4014"/>
              <a:gd name="T65" fmla="*/ 3523 h 3573"/>
              <a:gd name="T66" fmla="*/ 964 w 4014"/>
              <a:gd name="T67" fmla="*/ 3497 h 3573"/>
              <a:gd name="T68" fmla="*/ 927 w 4014"/>
              <a:gd name="T69" fmla="*/ 3465 h 3573"/>
              <a:gd name="T70" fmla="*/ 895 w 4014"/>
              <a:gd name="T71" fmla="*/ 3428 h 3573"/>
              <a:gd name="T72" fmla="*/ 867 w 4014"/>
              <a:gd name="T73" fmla="*/ 3388 h 3573"/>
              <a:gd name="T74" fmla="*/ 50 w 4014"/>
              <a:gd name="T75" fmla="*/ 1971 h 3573"/>
              <a:gd name="T76" fmla="*/ 28 w 4014"/>
              <a:gd name="T77" fmla="*/ 1927 h 3573"/>
              <a:gd name="T78" fmla="*/ 12 w 4014"/>
              <a:gd name="T79" fmla="*/ 1881 h 3573"/>
              <a:gd name="T80" fmla="*/ 4 w 4014"/>
              <a:gd name="T81" fmla="*/ 1833 h 3573"/>
              <a:gd name="T82" fmla="*/ 0 w 4014"/>
              <a:gd name="T83" fmla="*/ 1786 h 3573"/>
              <a:gd name="T84" fmla="*/ 0 w 4014"/>
              <a:gd name="T85" fmla="*/ 1786 h 3573"/>
              <a:gd name="T86" fmla="*/ 4 w 4014"/>
              <a:gd name="T87" fmla="*/ 1738 h 3573"/>
              <a:gd name="T88" fmla="*/ 12 w 4014"/>
              <a:gd name="T89" fmla="*/ 1691 h 3573"/>
              <a:gd name="T90" fmla="*/ 28 w 4014"/>
              <a:gd name="T91" fmla="*/ 1645 h 3573"/>
              <a:gd name="T92" fmla="*/ 50 w 4014"/>
              <a:gd name="T93" fmla="*/ 1601 h 3573"/>
              <a:gd name="T94" fmla="*/ 867 w 4014"/>
              <a:gd name="T95" fmla="*/ 185 h 3573"/>
              <a:gd name="T96" fmla="*/ 895 w 4014"/>
              <a:gd name="T97" fmla="*/ 143 h 3573"/>
              <a:gd name="T98" fmla="*/ 927 w 4014"/>
              <a:gd name="T99" fmla="*/ 107 h 3573"/>
              <a:gd name="T100" fmla="*/ 964 w 4014"/>
              <a:gd name="T101" fmla="*/ 75 h 3573"/>
              <a:gd name="T102" fmla="*/ 1004 w 4014"/>
              <a:gd name="T103" fmla="*/ 48 h 3573"/>
              <a:gd name="T104" fmla="*/ 1046 w 4014"/>
              <a:gd name="T105" fmla="*/ 28 h 3573"/>
              <a:gd name="T106" fmla="*/ 1091 w 4014"/>
              <a:gd name="T107" fmla="*/ 12 h 3573"/>
              <a:gd name="T108" fmla="*/ 1140 w 4014"/>
              <a:gd name="T109" fmla="*/ 2 h 3573"/>
              <a:gd name="T110" fmla="*/ 1189 w 4014"/>
              <a:gd name="T111"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4" h="3573">
                <a:moveTo>
                  <a:pt x="1189" y="0"/>
                </a:moveTo>
                <a:lnTo>
                  <a:pt x="2825" y="0"/>
                </a:lnTo>
                <a:lnTo>
                  <a:pt x="2874" y="2"/>
                </a:lnTo>
                <a:lnTo>
                  <a:pt x="2921" y="12"/>
                </a:lnTo>
                <a:lnTo>
                  <a:pt x="2967" y="28"/>
                </a:lnTo>
                <a:lnTo>
                  <a:pt x="3010" y="48"/>
                </a:lnTo>
                <a:lnTo>
                  <a:pt x="3050" y="75"/>
                </a:lnTo>
                <a:lnTo>
                  <a:pt x="3087" y="107"/>
                </a:lnTo>
                <a:lnTo>
                  <a:pt x="3119" y="143"/>
                </a:lnTo>
                <a:lnTo>
                  <a:pt x="3147" y="185"/>
                </a:lnTo>
                <a:lnTo>
                  <a:pt x="3964" y="1601"/>
                </a:lnTo>
                <a:lnTo>
                  <a:pt x="3986" y="1645"/>
                </a:lnTo>
                <a:lnTo>
                  <a:pt x="4002" y="1691"/>
                </a:lnTo>
                <a:lnTo>
                  <a:pt x="4010" y="1738"/>
                </a:lnTo>
                <a:lnTo>
                  <a:pt x="4014" y="1786"/>
                </a:lnTo>
                <a:lnTo>
                  <a:pt x="4010" y="1833"/>
                </a:lnTo>
                <a:lnTo>
                  <a:pt x="4002" y="1881"/>
                </a:lnTo>
                <a:lnTo>
                  <a:pt x="3986" y="1927"/>
                </a:lnTo>
                <a:lnTo>
                  <a:pt x="3964" y="1971"/>
                </a:lnTo>
                <a:lnTo>
                  <a:pt x="3147" y="3388"/>
                </a:lnTo>
                <a:lnTo>
                  <a:pt x="3119" y="3428"/>
                </a:lnTo>
                <a:lnTo>
                  <a:pt x="3087" y="3465"/>
                </a:lnTo>
                <a:lnTo>
                  <a:pt x="3050" y="3497"/>
                </a:lnTo>
                <a:lnTo>
                  <a:pt x="3010" y="3523"/>
                </a:lnTo>
                <a:lnTo>
                  <a:pt x="2967" y="3544"/>
                </a:lnTo>
                <a:lnTo>
                  <a:pt x="2921" y="3560"/>
                </a:lnTo>
                <a:lnTo>
                  <a:pt x="2874" y="3570"/>
                </a:lnTo>
                <a:lnTo>
                  <a:pt x="2825" y="3573"/>
                </a:lnTo>
                <a:lnTo>
                  <a:pt x="1189" y="3573"/>
                </a:lnTo>
                <a:lnTo>
                  <a:pt x="1140" y="3570"/>
                </a:lnTo>
                <a:lnTo>
                  <a:pt x="1091" y="3560"/>
                </a:lnTo>
                <a:lnTo>
                  <a:pt x="1046" y="3544"/>
                </a:lnTo>
                <a:lnTo>
                  <a:pt x="1004" y="3523"/>
                </a:lnTo>
                <a:lnTo>
                  <a:pt x="964" y="3497"/>
                </a:lnTo>
                <a:lnTo>
                  <a:pt x="927" y="3465"/>
                </a:lnTo>
                <a:lnTo>
                  <a:pt x="895" y="3428"/>
                </a:lnTo>
                <a:lnTo>
                  <a:pt x="867" y="3388"/>
                </a:lnTo>
                <a:lnTo>
                  <a:pt x="50" y="1971"/>
                </a:lnTo>
                <a:lnTo>
                  <a:pt x="28" y="1927"/>
                </a:lnTo>
                <a:lnTo>
                  <a:pt x="12" y="1881"/>
                </a:lnTo>
                <a:lnTo>
                  <a:pt x="4" y="1833"/>
                </a:lnTo>
                <a:lnTo>
                  <a:pt x="0" y="1786"/>
                </a:lnTo>
                <a:lnTo>
                  <a:pt x="0" y="1786"/>
                </a:lnTo>
                <a:lnTo>
                  <a:pt x="4" y="1738"/>
                </a:lnTo>
                <a:lnTo>
                  <a:pt x="12" y="1691"/>
                </a:lnTo>
                <a:lnTo>
                  <a:pt x="28" y="1645"/>
                </a:lnTo>
                <a:lnTo>
                  <a:pt x="50" y="1601"/>
                </a:lnTo>
                <a:lnTo>
                  <a:pt x="867" y="185"/>
                </a:lnTo>
                <a:lnTo>
                  <a:pt x="895" y="143"/>
                </a:lnTo>
                <a:lnTo>
                  <a:pt x="927" y="107"/>
                </a:lnTo>
                <a:lnTo>
                  <a:pt x="964" y="75"/>
                </a:lnTo>
                <a:lnTo>
                  <a:pt x="1004" y="48"/>
                </a:lnTo>
                <a:lnTo>
                  <a:pt x="1046" y="28"/>
                </a:lnTo>
                <a:lnTo>
                  <a:pt x="1091" y="12"/>
                </a:lnTo>
                <a:lnTo>
                  <a:pt x="1140" y="2"/>
                </a:lnTo>
                <a:lnTo>
                  <a:pt x="1189" y="0"/>
                </a:lnTo>
                <a:close/>
              </a:path>
            </a:pathLst>
          </a:custGeom>
          <a:solidFill>
            <a:schemeClr val="accent5"/>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lt-LT" sz="2133" b="1" dirty="0" smtClean="0">
                <a:solidFill>
                  <a:schemeClr val="bg1"/>
                </a:solidFill>
              </a:rPr>
              <a:t>Privalumai</a:t>
            </a:r>
            <a:endParaRPr lang="en-US" sz="2133" b="1" dirty="0">
              <a:solidFill>
                <a:schemeClr val="bg1"/>
              </a:solidFill>
            </a:endParaRPr>
          </a:p>
        </p:txBody>
      </p:sp>
      <p:grpSp>
        <p:nvGrpSpPr>
          <p:cNvPr id="8" name="Group 7">
            <a:extLst>
              <a:ext uri="{FF2B5EF4-FFF2-40B4-BE49-F238E27FC236}">
                <a16:creationId xmlns:a16="http://schemas.microsoft.com/office/drawing/2014/main" id="{65108566-6BA8-41FE-A071-8D09CDDBE214}"/>
              </a:ext>
            </a:extLst>
          </p:cNvPr>
          <p:cNvGrpSpPr/>
          <p:nvPr/>
        </p:nvGrpSpPr>
        <p:grpSpPr>
          <a:xfrm>
            <a:off x="1132805" y="1703398"/>
            <a:ext cx="766893" cy="706157"/>
            <a:chOff x="7999412" y="1685925"/>
            <a:chExt cx="1022351" cy="941387"/>
          </a:xfrm>
          <a:solidFill>
            <a:schemeClr val="accent5"/>
          </a:solidFill>
        </p:grpSpPr>
        <p:sp>
          <p:nvSpPr>
            <p:cNvPr id="9" name="Freeform 27">
              <a:extLst>
                <a:ext uri="{FF2B5EF4-FFF2-40B4-BE49-F238E27FC236}">
                  <a16:creationId xmlns:a16="http://schemas.microsoft.com/office/drawing/2014/main" id="{BF1102FF-39CA-4A43-BA6F-9A3E2C8F6A68}"/>
                </a:ext>
              </a:extLst>
            </p:cNvPr>
            <p:cNvSpPr>
              <a:spLocks noEditPoints="1"/>
            </p:cNvSpPr>
            <p:nvPr/>
          </p:nvSpPr>
          <p:spPr bwMode="auto">
            <a:xfrm>
              <a:off x="7999412" y="1685925"/>
              <a:ext cx="1022351" cy="941387"/>
            </a:xfrm>
            <a:custGeom>
              <a:avLst/>
              <a:gdLst>
                <a:gd name="T0" fmla="*/ 970 w 970"/>
                <a:gd name="T1" fmla="*/ 327 h 891"/>
                <a:gd name="T2" fmla="*/ 618 w 970"/>
                <a:gd name="T3" fmla="*/ 203 h 891"/>
                <a:gd name="T4" fmla="*/ 466 w 970"/>
                <a:gd name="T5" fmla="*/ 162 h 891"/>
                <a:gd name="T6" fmla="*/ 333 w 970"/>
                <a:gd name="T7" fmla="*/ 107 h 891"/>
                <a:gd name="T8" fmla="*/ 206 w 970"/>
                <a:gd name="T9" fmla="*/ 209 h 891"/>
                <a:gd name="T10" fmla="*/ 73 w 970"/>
                <a:gd name="T11" fmla="*/ 264 h 891"/>
                <a:gd name="T12" fmla="*/ 55 w 970"/>
                <a:gd name="T13" fmla="*/ 425 h 891"/>
                <a:gd name="T14" fmla="*/ 0 w 970"/>
                <a:gd name="T15" fmla="*/ 558 h 891"/>
                <a:gd name="T16" fmla="*/ 102 w 970"/>
                <a:gd name="T17" fmla="*/ 685 h 891"/>
                <a:gd name="T18" fmla="*/ 157 w 970"/>
                <a:gd name="T19" fmla="*/ 818 h 891"/>
                <a:gd name="T20" fmla="*/ 318 w 970"/>
                <a:gd name="T21" fmla="*/ 836 h 891"/>
                <a:gd name="T22" fmla="*/ 376 w 970"/>
                <a:gd name="T23" fmla="*/ 891 h 891"/>
                <a:gd name="T24" fmla="*/ 689 w 970"/>
                <a:gd name="T25" fmla="*/ 765 h 891"/>
                <a:gd name="T26" fmla="*/ 376 w 970"/>
                <a:gd name="T27" fmla="*/ 860 h 891"/>
                <a:gd name="T28" fmla="*/ 343 w 970"/>
                <a:gd name="T29" fmla="*/ 809 h 891"/>
                <a:gd name="T30" fmla="*/ 215 w 970"/>
                <a:gd name="T31" fmla="*/ 758 h 891"/>
                <a:gd name="T32" fmla="*/ 162 w 970"/>
                <a:gd name="T33" fmla="*/ 779 h 891"/>
                <a:gd name="T34" fmla="*/ 138 w 970"/>
                <a:gd name="T35" fmla="*/ 684 h 891"/>
                <a:gd name="T36" fmla="*/ 84 w 970"/>
                <a:gd name="T37" fmla="*/ 557 h 891"/>
                <a:gd name="T38" fmla="*/ 31 w 970"/>
                <a:gd name="T39" fmla="*/ 534 h 891"/>
                <a:gd name="T40" fmla="*/ 82 w 970"/>
                <a:gd name="T41" fmla="*/ 450 h 891"/>
                <a:gd name="T42" fmla="*/ 133 w 970"/>
                <a:gd name="T43" fmla="*/ 322 h 891"/>
                <a:gd name="T44" fmla="*/ 112 w 970"/>
                <a:gd name="T45" fmla="*/ 269 h 891"/>
                <a:gd name="T46" fmla="*/ 207 w 970"/>
                <a:gd name="T47" fmla="*/ 246 h 891"/>
                <a:gd name="T48" fmla="*/ 334 w 970"/>
                <a:gd name="T49" fmla="*/ 191 h 891"/>
                <a:gd name="T50" fmla="*/ 357 w 970"/>
                <a:gd name="T51" fmla="*/ 138 h 891"/>
                <a:gd name="T52" fmla="*/ 441 w 970"/>
                <a:gd name="T53" fmla="*/ 189 h 891"/>
                <a:gd name="T54" fmla="*/ 568 w 970"/>
                <a:gd name="T55" fmla="*/ 240 h 891"/>
                <a:gd name="T56" fmla="*/ 593 w 970"/>
                <a:gd name="T57" fmla="*/ 240 h 891"/>
                <a:gd name="T58" fmla="*/ 392 w 970"/>
                <a:gd name="T59" fmla="*/ 217 h 891"/>
                <a:gd name="T60" fmla="*/ 391 w 970"/>
                <a:gd name="T61" fmla="*/ 781 h 891"/>
                <a:gd name="T62" fmla="*/ 690 w 970"/>
                <a:gd name="T63" fmla="*/ 311 h 891"/>
                <a:gd name="T64" fmla="*/ 594 w 970"/>
                <a:gd name="T65" fmla="*/ 295 h 891"/>
                <a:gd name="T66" fmla="*/ 911 w 970"/>
                <a:gd name="T67" fmla="*/ 295 h 891"/>
                <a:gd name="T68" fmla="*/ 815 w 970"/>
                <a:gd name="T69" fmla="*/ 311 h 891"/>
                <a:gd name="T70" fmla="*/ 376 w 970"/>
                <a:gd name="T71" fmla="*/ 860 h 891"/>
                <a:gd name="T72" fmla="*/ 486 w 970"/>
                <a:gd name="T73" fmla="*/ 730 h 891"/>
                <a:gd name="T74" fmla="*/ 455 w 970"/>
                <a:gd name="T75" fmla="*/ 593 h 891"/>
                <a:gd name="T76" fmla="*/ 329 w 970"/>
                <a:gd name="T77" fmla="*/ 742 h 891"/>
                <a:gd name="T78" fmla="*/ 298 w 970"/>
                <a:gd name="T79" fmla="*/ 515 h 891"/>
                <a:gd name="T80" fmla="*/ 172 w 970"/>
                <a:gd name="T81" fmla="*/ 620 h 891"/>
                <a:gd name="T82" fmla="*/ 392 w 970"/>
                <a:gd name="T83" fmla="*/ 248 h 891"/>
                <a:gd name="T84" fmla="*/ 535 w 970"/>
                <a:gd name="T85" fmla="*/ 327 h 891"/>
                <a:gd name="T86" fmla="*/ 611 w 970"/>
                <a:gd name="T87" fmla="*/ 591 h 891"/>
                <a:gd name="T88" fmla="*/ 486 w 970"/>
                <a:gd name="T89" fmla="*/ 483 h 891"/>
                <a:gd name="T90" fmla="*/ 580 w 970"/>
                <a:gd name="T91" fmla="*/ 648 h 891"/>
                <a:gd name="T92" fmla="*/ 517 w 970"/>
                <a:gd name="T93" fmla="*/ 712 h 891"/>
                <a:gd name="T94" fmla="*/ 580 w 970"/>
                <a:gd name="T95" fmla="*/ 515 h 891"/>
                <a:gd name="T96" fmla="*/ 423 w 970"/>
                <a:gd name="T97" fmla="*/ 749 h 891"/>
                <a:gd name="T98" fmla="*/ 392 w 970"/>
                <a:gd name="T99" fmla="*/ 750 h 891"/>
                <a:gd name="T100" fmla="*/ 361 w 970"/>
                <a:gd name="T101" fmla="*/ 624 h 891"/>
                <a:gd name="T102" fmla="*/ 267 w 970"/>
                <a:gd name="T103" fmla="*/ 546 h 891"/>
                <a:gd name="T104" fmla="*/ 204 w 970"/>
                <a:gd name="T105" fmla="*/ 664 h 891"/>
                <a:gd name="T106" fmla="*/ 267 w 970"/>
                <a:gd name="T107" fmla="*/ 546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0" h="891">
                  <a:moveTo>
                    <a:pt x="846" y="327"/>
                  </a:moveTo>
                  <a:cubicBezTo>
                    <a:pt x="970" y="327"/>
                    <a:pt x="970" y="327"/>
                    <a:pt x="970" y="327"/>
                  </a:cubicBezTo>
                  <a:cubicBezTo>
                    <a:pt x="753" y="0"/>
                    <a:pt x="753" y="0"/>
                    <a:pt x="753" y="0"/>
                  </a:cubicBezTo>
                  <a:cubicBezTo>
                    <a:pt x="618" y="203"/>
                    <a:pt x="618" y="203"/>
                    <a:pt x="618" y="203"/>
                  </a:cubicBezTo>
                  <a:cubicBezTo>
                    <a:pt x="581" y="210"/>
                    <a:pt x="581" y="210"/>
                    <a:pt x="581" y="210"/>
                  </a:cubicBezTo>
                  <a:cubicBezTo>
                    <a:pt x="546" y="187"/>
                    <a:pt x="507" y="171"/>
                    <a:pt x="466" y="162"/>
                  </a:cubicBezTo>
                  <a:cubicBezTo>
                    <a:pt x="451" y="107"/>
                    <a:pt x="451" y="107"/>
                    <a:pt x="451" y="107"/>
                  </a:cubicBezTo>
                  <a:cubicBezTo>
                    <a:pt x="333" y="107"/>
                    <a:pt x="333" y="107"/>
                    <a:pt x="333" y="107"/>
                  </a:cubicBezTo>
                  <a:cubicBezTo>
                    <a:pt x="318" y="162"/>
                    <a:pt x="318" y="162"/>
                    <a:pt x="318" y="162"/>
                  </a:cubicBezTo>
                  <a:cubicBezTo>
                    <a:pt x="278" y="171"/>
                    <a:pt x="240" y="187"/>
                    <a:pt x="206" y="209"/>
                  </a:cubicBezTo>
                  <a:cubicBezTo>
                    <a:pt x="157" y="180"/>
                    <a:pt x="157" y="180"/>
                    <a:pt x="157" y="180"/>
                  </a:cubicBezTo>
                  <a:cubicBezTo>
                    <a:pt x="73" y="264"/>
                    <a:pt x="73" y="264"/>
                    <a:pt x="73" y="264"/>
                  </a:cubicBezTo>
                  <a:cubicBezTo>
                    <a:pt x="102" y="313"/>
                    <a:pt x="102" y="313"/>
                    <a:pt x="102" y="313"/>
                  </a:cubicBezTo>
                  <a:cubicBezTo>
                    <a:pt x="80" y="347"/>
                    <a:pt x="64" y="385"/>
                    <a:pt x="55" y="425"/>
                  </a:cubicBezTo>
                  <a:cubicBezTo>
                    <a:pt x="0" y="440"/>
                    <a:pt x="0" y="440"/>
                    <a:pt x="0" y="440"/>
                  </a:cubicBezTo>
                  <a:cubicBezTo>
                    <a:pt x="0" y="558"/>
                    <a:pt x="0" y="558"/>
                    <a:pt x="0" y="558"/>
                  </a:cubicBezTo>
                  <a:cubicBezTo>
                    <a:pt x="55" y="573"/>
                    <a:pt x="55" y="573"/>
                    <a:pt x="55" y="573"/>
                  </a:cubicBezTo>
                  <a:cubicBezTo>
                    <a:pt x="64" y="613"/>
                    <a:pt x="79" y="651"/>
                    <a:pt x="102" y="685"/>
                  </a:cubicBezTo>
                  <a:cubicBezTo>
                    <a:pt x="73" y="734"/>
                    <a:pt x="73" y="734"/>
                    <a:pt x="73" y="734"/>
                  </a:cubicBezTo>
                  <a:cubicBezTo>
                    <a:pt x="157" y="818"/>
                    <a:pt x="157" y="818"/>
                    <a:pt x="157" y="818"/>
                  </a:cubicBezTo>
                  <a:cubicBezTo>
                    <a:pt x="206" y="789"/>
                    <a:pt x="206" y="789"/>
                    <a:pt x="206" y="789"/>
                  </a:cubicBezTo>
                  <a:cubicBezTo>
                    <a:pt x="240" y="811"/>
                    <a:pt x="278" y="827"/>
                    <a:pt x="318" y="836"/>
                  </a:cubicBezTo>
                  <a:cubicBezTo>
                    <a:pt x="333" y="891"/>
                    <a:pt x="333" y="891"/>
                    <a:pt x="333" y="891"/>
                  </a:cubicBezTo>
                  <a:cubicBezTo>
                    <a:pt x="376" y="891"/>
                    <a:pt x="376" y="891"/>
                    <a:pt x="376" y="891"/>
                  </a:cubicBezTo>
                  <a:cubicBezTo>
                    <a:pt x="376" y="891"/>
                    <a:pt x="378" y="891"/>
                    <a:pt x="381" y="891"/>
                  </a:cubicBezTo>
                  <a:cubicBezTo>
                    <a:pt x="410" y="891"/>
                    <a:pt x="564" y="885"/>
                    <a:pt x="689" y="765"/>
                  </a:cubicBezTo>
                  <a:cubicBezTo>
                    <a:pt x="791" y="666"/>
                    <a:pt x="844" y="519"/>
                    <a:pt x="846" y="327"/>
                  </a:cubicBezTo>
                  <a:close/>
                  <a:moveTo>
                    <a:pt x="376" y="860"/>
                  </a:moveTo>
                  <a:cubicBezTo>
                    <a:pt x="357" y="860"/>
                    <a:pt x="357" y="860"/>
                    <a:pt x="357" y="860"/>
                  </a:cubicBezTo>
                  <a:cubicBezTo>
                    <a:pt x="343" y="809"/>
                    <a:pt x="343" y="809"/>
                    <a:pt x="343" y="809"/>
                  </a:cubicBezTo>
                  <a:cubicBezTo>
                    <a:pt x="334" y="807"/>
                    <a:pt x="334" y="807"/>
                    <a:pt x="334" y="807"/>
                  </a:cubicBezTo>
                  <a:cubicBezTo>
                    <a:pt x="291" y="799"/>
                    <a:pt x="251" y="782"/>
                    <a:pt x="215" y="758"/>
                  </a:cubicBezTo>
                  <a:cubicBezTo>
                    <a:pt x="207" y="753"/>
                    <a:pt x="207" y="753"/>
                    <a:pt x="207" y="753"/>
                  </a:cubicBezTo>
                  <a:cubicBezTo>
                    <a:pt x="162" y="779"/>
                    <a:pt x="162" y="779"/>
                    <a:pt x="162" y="779"/>
                  </a:cubicBezTo>
                  <a:cubicBezTo>
                    <a:pt x="112" y="729"/>
                    <a:pt x="112" y="729"/>
                    <a:pt x="112" y="729"/>
                  </a:cubicBezTo>
                  <a:cubicBezTo>
                    <a:pt x="138" y="684"/>
                    <a:pt x="138" y="684"/>
                    <a:pt x="138" y="684"/>
                  </a:cubicBezTo>
                  <a:cubicBezTo>
                    <a:pt x="133" y="676"/>
                    <a:pt x="133" y="676"/>
                    <a:pt x="133" y="676"/>
                  </a:cubicBezTo>
                  <a:cubicBezTo>
                    <a:pt x="109" y="640"/>
                    <a:pt x="92" y="600"/>
                    <a:pt x="84" y="557"/>
                  </a:cubicBezTo>
                  <a:cubicBezTo>
                    <a:pt x="82" y="548"/>
                    <a:pt x="82" y="548"/>
                    <a:pt x="82" y="548"/>
                  </a:cubicBezTo>
                  <a:cubicBezTo>
                    <a:pt x="31" y="534"/>
                    <a:pt x="31" y="534"/>
                    <a:pt x="31" y="534"/>
                  </a:cubicBezTo>
                  <a:cubicBezTo>
                    <a:pt x="31" y="464"/>
                    <a:pt x="31" y="464"/>
                    <a:pt x="31" y="464"/>
                  </a:cubicBezTo>
                  <a:cubicBezTo>
                    <a:pt x="82" y="450"/>
                    <a:pt x="82" y="450"/>
                    <a:pt x="82" y="450"/>
                  </a:cubicBezTo>
                  <a:cubicBezTo>
                    <a:pt x="84" y="441"/>
                    <a:pt x="84" y="441"/>
                    <a:pt x="84" y="441"/>
                  </a:cubicBezTo>
                  <a:cubicBezTo>
                    <a:pt x="92" y="398"/>
                    <a:pt x="109" y="358"/>
                    <a:pt x="133" y="322"/>
                  </a:cubicBezTo>
                  <a:cubicBezTo>
                    <a:pt x="138" y="314"/>
                    <a:pt x="138" y="314"/>
                    <a:pt x="138" y="314"/>
                  </a:cubicBezTo>
                  <a:cubicBezTo>
                    <a:pt x="112" y="269"/>
                    <a:pt x="112" y="269"/>
                    <a:pt x="112" y="269"/>
                  </a:cubicBezTo>
                  <a:cubicBezTo>
                    <a:pt x="162" y="219"/>
                    <a:pt x="162" y="219"/>
                    <a:pt x="162" y="219"/>
                  </a:cubicBezTo>
                  <a:cubicBezTo>
                    <a:pt x="207" y="246"/>
                    <a:pt x="207" y="246"/>
                    <a:pt x="207" y="246"/>
                  </a:cubicBezTo>
                  <a:cubicBezTo>
                    <a:pt x="215" y="240"/>
                    <a:pt x="215" y="240"/>
                    <a:pt x="215" y="240"/>
                  </a:cubicBezTo>
                  <a:cubicBezTo>
                    <a:pt x="251" y="216"/>
                    <a:pt x="291" y="199"/>
                    <a:pt x="334" y="191"/>
                  </a:cubicBezTo>
                  <a:cubicBezTo>
                    <a:pt x="343" y="189"/>
                    <a:pt x="343" y="189"/>
                    <a:pt x="343" y="189"/>
                  </a:cubicBezTo>
                  <a:cubicBezTo>
                    <a:pt x="357" y="138"/>
                    <a:pt x="357" y="138"/>
                    <a:pt x="357" y="138"/>
                  </a:cubicBezTo>
                  <a:cubicBezTo>
                    <a:pt x="427" y="138"/>
                    <a:pt x="427" y="138"/>
                    <a:pt x="427" y="138"/>
                  </a:cubicBezTo>
                  <a:cubicBezTo>
                    <a:pt x="441" y="189"/>
                    <a:pt x="441" y="189"/>
                    <a:pt x="441" y="189"/>
                  </a:cubicBezTo>
                  <a:cubicBezTo>
                    <a:pt x="450" y="191"/>
                    <a:pt x="450" y="191"/>
                    <a:pt x="450" y="191"/>
                  </a:cubicBezTo>
                  <a:cubicBezTo>
                    <a:pt x="493" y="199"/>
                    <a:pt x="533" y="216"/>
                    <a:pt x="568" y="240"/>
                  </a:cubicBezTo>
                  <a:cubicBezTo>
                    <a:pt x="574" y="244"/>
                    <a:pt x="574" y="244"/>
                    <a:pt x="574" y="244"/>
                  </a:cubicBezTo>
                  <a:cubicBezTo>
                    <a:pt x="593" y="240"/>
                    <a:pt x="593" y="240"/>
                    <a:pt x="593" y="240"/>
                  </a:cubicBezTo>
                  <a:cubicBezTo>
                    <a:pt x="568" y="278"/>
                    <a:pt x="568" y="278"/>
                    <a:pt x="568" y="278"/>
                  </a:cubicBezTo>
                  <a:cubicBezTo>
                    <a:pt x="519" y="237"/>
                    <a:pt x="460" y="217"/>
                    <a:pt x="392" y="217"/>
                  </a:cubicBezTo>
                  <a:cubicBezTo>
                    <a:pt x="236" y="217"/>
                    <a:pt x="110" y="343"/>
                    <a:pt x="110" y="499"/>
                  </a:cubicBezTo>
                  <a:cubicBezTo>
                    <a:pt x="110" y="654"/>
                    <a:pt x="236" y="781"/>
                    <a:pt x="391" y="781"/>
                  </a:cubicBezTo>
                  <a:cubicBezTo>
                    <a:pt x="401" y="782"/>
                    <a:pt x="484" y="787"/>
                    <a:pt x="560" y="719"/>
                  </a:cubicBezTo>
                  <a:cubicBezTo>
                    <a:pt x="646" y="642"/>
                    <a:pt x="690" y="504"/>
                    <a:pt x="690" y="311"/>
                  </a:cubicBezTo>
                  <a:cubicBezTo>
                    <a:pt x="690" y="295"/>
                    <a:pt x="690" y="295"/>
                    <a:pt x="690" y="295"/>
                  </a:cubicBezTo>
                  <a:cubicBezTo>
                    <a:pt x="594" y="295"/>
                    <a:pt x="594" y="295"/>
                    <a:pt x="594" y="295"/>
                  </a:cubicBezTo>
                  <a:cubicBezTo>
                    <a:pt x="753" y="57"/>
                    <a:pt x="753" y="57"/>
                    <a:pt x="753" y="57"/>
                  </a:cubicBezTo>
                  <a:cubicBezTo>
                    <a:pt x="911" y="295"/>
                    <a:pt x="911" y="295"/>
                    <a:pt x="911" y="295"/>
                  </a:cubicBezTo>
                  <a:cubicBezTo>
                    <a:pt x="815" y="295"/>
                    <a:pt x="815" y="295"/>
                    <a:pt x="815" y="295"/>
                  </a:cubicBezTo>
                  <a:cubicBezTo>
                    <a:pt x="815" y="311"/>
                    <a:pt x="815" y="311"/>
                    <a:pt x="815" y="311"/>
                  </a:cubicBezTo>
                  <a:cubicBezTo>
                    <a:pt x="815" y="502"/>
                    <a:pt x="765" y="647"/>
                    <a:pt x="667" y="742"/>
                  </a:cubicBezTo>
                  <a:cubicBezTo>
                    <a:pt x="542" y="863"/>
                    <a:pt x="378" y="860"/>
                    <a:pt x="376" y="860"/>
                  </a:cubicBezTo>
                  <a:close/>
                  <a:moveTo>
                    <a:pt x="486" y="483"/>
                  </a:moveTo>
                  <a:cubicBezTo>
                    <a:pt x="486" y="730"/>
                    <a:pt x="486" y="730"/>
                    <a:pt x="486" y="730"/>
                  </a:cubicBezTo>
                  <a:cubicBezTo>
                    <a:pt x="475" y="736"/>
                    <a:pt x="464" y="739"/>
                    <a:pt x="455" y="742"/>
                  </a:cubicBezTo>
                  <a:cubicBezTo>
                    <a:pt x="455" y="593"/>
                    <a:pt x="455" y="593"/>
                    <a:pt x="455" y="593"/>
                  </a:cubicBezTo>
                  <a:cubicBezTo>
                    <a:pt x="329" y="593"/>
                    <a:pt x="329" y="593"/>
                    <a:pt x="329" y="593"/>
                  </a:cubicBezTo>
                  <a:cubicBezTo>
                    <a:pt x="329" y="742"/>
                    <a:pt x="329" y="742"/>
                    <a:pt x="329" y="742"/>
                  </a:cubicBezTo>
                  <a:cubicBezTo>
                    <a:pt x="319" y="739"/>
                    <a:pt x="308" y="736"/>
                    <a:pt x="298" y="731"/>
                  </a:cubicBezTo>
                  <a:cubicBezTo>
                    <a:pt x="298" y="515"/>
                    <a:pt x="298" y="515"/>
                    <a:pt x="298" y="515"/>
                  </a:cubicBezTo>
                  <a:cubicBezTo>
                    <a:pt x="172" y="515"/>
                    <a:pt x="172" y="515"/>
                    <a:pt x="172" y="515"/>
                  </a:cubicBezTo>
                  <a:cubicBezTo>
                    <a:pt x="172" y="620"/>
                    <a:pt x="172" y="620"/>
                    <a:pt x="172" y="620"/>
                  </a:cubicBezTo>
                  <a:cubicBezTo>
                    <a:pt x="153" y="584"/>
                    <a:pt x="141" y="543"/>
                    <a:pt x="141" y="499"/>
                  </a:cubicBezTo>
                  <a:cubicBezTo>
                    <a:pt x="141" y="361"/>
                    <a:pt x="254" y="248"/>
                    <a:pt x="392" y="248"/>
                  </a:cubicBezTo>
                  <a:cubicBezTo>
                    <a:pt x="455" y="248"/>
                    <a:pt x="507" y="266"/>
                    <a:pt x="550" y="304"/>
                  </a:cubicBezTo>
                  <a:cubicBezTo>
                    <a:pt x="535" y="327"/>
                    <a:pt x="535" y="327"/>
                    <a:pt x="535" y="327"/>
                  </a:cubicBezTo>
                  <a:cubicBezTo>
                    <a:pt x="658" y="327"/>
                    <a:pt x="658" y="327"/>
                    <a:pt x="658" y="327"/>
                  </a:cubicBezTo>
                  <a:cubicBezTo>
                    <a:pt x="657" y="435"/>
                    <a:pt x="641" y="523"/>
                    <a:pt x="611" y="591"/>
                  </a:cubicBezTo>
                  <a:cubicBezTo>
                    <a:pt x="611" y="483"/>
                    <a:pt x="611" y="483"/>
                    <a:pt x="611" y="483"/>
                  </a:cubicBezTo>
                  <a:lnTo>
                    <a:pt x="486" y="483"/>
                  </a:lnTo>
                  <a:close/>
                  <a:moveTo>
                    <a:pt x="580" y="515"/>
                  </a:moveTo>
                  <a:cubicBezTo>
                    <a:pt x="580" y="648"/>
                    <a:pt x="580" y="648"/>
                    <a:pt x="580" y="648"/>
                  </a:cubicBezTo>
                  <a:cubicBezTo>
                    <a:pt x="568" y="666"/>
                    <a:pt x="554" y="681"/>
                    <a:pt x="540" y="695"/>
                  </a:cubicBezTo>
                  <a:cubicBezTo>
                    <a:pt x="532" y="701"/>
                    <a:pt x="525" y="707"/>
                    <a:pt x="517" y="712"/>
                  </a:cubicBezTo>
                  <a:cubicBezTo>
                    <a:pt x="517" y="515"/>
                    <a:pt x="517" y="515"/>
                    <a:pt x="517" y="515"/>
                  </a:cubicBezTo>
                  <a:lnTo>
                    <a:pt x="580" y="515"/>
                  </a:lnTo>
                  <a:close/>
                  <a:moveTo>
                    <a:pt x="423" y="624"/>
                  </a:moveTo>
                  <a:cubicBezTo>
                    <a:pt x="423" y="749"/>
                    <a:pt x="423" y="749"/>
                    <a:pt x="423" y="749"/>
                  </a:cubicBezTo>
                  <a:cubicBezTo>
                    <a:pt x="405" y="751"/>
                    <a:pt x="394" y="750"/>
                    <a:pt x="394" y="750"/>
                  </a:cubicBezTo>
                  <a:cubicBezTo>
                    <a:pt x="392" y="750"/>
                    <a:pt x="392" y="750"/>
                    <a:pt x="392" y="750"/>
                  </a:cubicBezTo>
                  <a:cubicBezTo>
                    <a:pt x="381" y="750"/>
                    <a:pt x="371" y="749"/>
                    <a:pt x="361" y="748"/>
                  </a:cubicBezTo>
                  <a:cubicBezTo>
                    <a:pt x="361" y="624"/>
                    <a:pt x="361" y="624"/>
                    <a:pt x="361" y="624"/>
                  </a:cubicBezTo>
                  <a:lnTo>
                    <a:pt x="423" y="624"/>
                  </a:lnTo>
                  <a:close/>
                  <a:moveTo>
                    <a:pt x="267" y="546"/>
                  </a:moveTo>
                  <a:cubicBezTo>
                    <a:pt x="267" y="716"/>
                    <a:pt x="267" y="716"/>
                    <a:pt x="267" y="716"/>
                  </a:cubicBezTo>
                  <a:cubicBezTo>
                    <a:pt x="243" y="702"/>
                    <a:pt x="222" y="685"/>
                    <a:pt x="204" y="664"/>
                  </a:cubicBezTo>
                  <a:cubicBezTo>
                    <a:pt x="204" y="546"/>
                    <a:pt x="204" y="546"/>
                    <a:pt x="204" y="546"/>
                  </a:cubicBezTo>
                  <a:lnTo>
                    <a:pt x="267"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0" name="Freeform 28">
              <a:extLst>
                <a:ext uri="{FF2B5EF4-FFF2-40B4-BE49-F238E27FC236}">
                  <a16:creationId xmlns:a16="http://schemas.microsoft.com/office/drawing/2014/main" id="{A06CB74E-7E79-471C-AC05-C96062D4F890}"/>
                </a:ext>
              </a:extLst>
            </p:cNvPr>
            <p:cNvSpPr>
              <a:spLocks noEditPoints="1"/>
            </p:cNvSpPr>
            <p:nvPr/>
          </p:nvSpPr>
          <p:spPr bwMode="auto">
            <a:xfrm>
              <a:off x="8197850" y="2063750"/>
              <a:ext cx="430213" cy="215900"/>
            </a:xfrm>
            <a:custGeom>
              <a:avLst/>
              <a:gdLst>
                <a:gd name="T0" fmla="*/ 361 w 408"/>
                <a:gd name="T1" fmla="*/ 0 h 204"/>
                <a:gd name="T2" fmla="*/ 314 w 408"/>
                <a:gd name="T3" fmla="*/ 47 h 204"/>
                <a:gd name="T4" fmla="*/ 316 w 408"/>
                <a:gd name="T5" fmla="*/ 59 h 204"/>
                <a:gd name="T6" fmla="*/ 231 w 408"/>
                <a:gd name="T7" fmla="*/ 119 h 204"/>
                <a:gd name="T8" fmla="*/ 204 w 408"/>
                <a:gd name="T9" fmla="*/ 110 h 204"/>
                <a:gd name="T10" fmla="*/ 171 w 408"/>
                <a:gd name="T11" fmla="*/ 123 h 204"/>
                <a:gd name="T12" fmla="*/ 94 w 408"/>
                <a:gd name="T13" fmla="*/ 84 h 204"/>
                <a:gd name="T14" fmla="*/ 94 w 408"/>
                <a:gd name="T15" fmla="*/ 78 h 204"/>
                <a:gd name="T16" fmla="*/ 47 w 408"/>
                <a:gd name="T17" fmla="*/ 31 h 204"/>
                <a:gd name="T18" fmla="*/ 0 w 408"/>
                <a:gd name="T19" fmla="*/ 78 h 204"/>
                <a:gd name="T20" fmla="*/ 47 w 408"/>
                <a:gd name="T21" fmla="*/ 125 h 204"/>
                <a:gd name="T22" fmla="*/ 80 w 408"/>
                <a:gd name="T23" fmla="*/ 112 h 204"/>
                <a:gd name="T24" fmla="*/ 157 w 408"/>
                <a:gd name="T25" fmla="*/ 151 h 204"/>
                <a:gd name="T26" fmla="*/ 157 w 408"/>
                <a:gd name="T27" fmla="*/ 157 h 204"/>
                <a:gd name="T28" fmla="*/ 204 w 408"/>
                <a:gd name="T29" fmla="*/ 204 h 204"/>
                <a:gd name="T30" fmla="*/ 251 w 408"/>
                <a:gd name="T31" fmla="*/ 157 h 204"/>
                <a:gd name="T32" fmla="*/ 249 w 408"/>
                <a:gd name="T33" fmla="*/ 144 h 204"/>
                <a:gd name="T34" fmla="*/ 333 w 408"/>
                <a:gd name="T35" fmla="*/ 85 h 204"/>
                <a:gd name="T36" fmla="*/ 361 w 408"/>
                <a:gd name="T37" fmla="*/ 94 h 204"/>
                <a:gd name="T38" fmla="*/ 408 w 408"/>
                <a:gd name="T39" fmla="*/ 47 h 204"/>
                <a:gd name="T40" fmla="*/ 361 w 408"/>
                <a:gd name="T41" fmla="*/ 0 h 204"/>
                <a:gd name="T42" fmla="*/ 47 w 408"/>
                <a:gd name="T43" fmla="*/ 94 h 204"/>
                <a:gd name="T44" fmla="*/ 31 w 408"/>
                <a:gd name="T45" fmla="*/ 78 h 204"/>
                <a:gd name="T46" fmla="*/ 47 w 408"/>
                <a:gd name="T47" fmla="*/ 63 h 204"/>
                <a:gd name="T48" fmla="*/ 63 w 408"/>
                <a:gd name="T49" fmla="*/ 78 h 204"/>
                <a:gd name="T50" fmla="*/ 47 w 408"/>
                <a:gd name="T51" fmla="*/ 94 h 204"/>
                <a:gd name="T52" fmla="*/ 204 w 408"/>
                <a:gd name="T53" fmla="*/ 172 h 204"/>
                <a:gd name="T54" fmla="*/ 188 w 408"/>
                <a:gd name="T55" fmla="*/ 157 h 204"/>
                <a:gd name="T56" fmla="*/ 204 w 408"/>
                <a:gd name="T57" fmla="*/ 141 h 204"/>
                <a:gd name="T58" fmla="*/ 220 w 408"/>
                <a:gd name="T59" fmla="*/ 157 h 204"/>
                <a:gd name="T60" fmla="*/ 204 w 408"/>
                <a:gd name="T61" fmla="*/ 172 h 204"/>
                <a:gd name="T62" fmla="*/ 361 w 408"/>
                <a:gd name="T63" fmla="*/ 63 h 204"/>
                <a:gd name="T64" fmla="*/ 345 w 408"/>
                <a:gd name="T65" fmla="*/ 47 h 204"/>
                <a:gd name="T66" fmla="*/ 361 w 408"/>
                <a:gd name="T67" fmla="*/ 31 h 204"/>
                <a:gd name="T68" fmla="*/ 376 w 408"/>
                <a:gd name="T69" fmla="*/ 47 h 204"/>
                <a:gd name="T70" fmla="*/ 361 w 408"/>
                <a:gd name="T71" fmla="*/ 6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8" h="204">
                  <a:moveTo>
                    <a:pt x="361" y="0"/>
                  </a:moveTo>
                  <a:cubicBezTo>
                    <a:pt x="335" y="0"/>
                    <a:pt x="314" y="21"/>
                    <a:pt x="314" y="47"/>
                  </a:cubicBezTo>
                  <a:cubicBezTo>
                    <a:pt x="314" y="51"/>
                    <a:pt x="314" y="55"/>
                    <a:pt x="316" y="59"/>
                  </a:cubicBezTo>
                  <a:cubicBezTo>
                    <a:pt x="231" y="119"/>
                    <a:pt x="231" y="119"/>
                    <a:pt x="231" y="119"/>
                  </a:cubicBezTo>
                  <a:cubicBezTo>
                    <a:pt x="223" y="113"/>
                    <a:pt x="214" y="110"/>
                    <a:pt x="204" y="110"/>
                  </a:cubicBezTo>
                  <a:cubicBezTo>
                    <a:pt x="191" y="110"/>
                    <a:pt x="180" y="115"/>
                    <a:pt x="171" y="123"/>
                  </a:cubicBezTo>
                  <a:cubicBezTo>
                    <a:pt x="94" y="84"/>
                    <a:pt x="94" y="84"/>
                    <a:pt x="94" y="84"/>
                  </a:cubicBezTo>
                  <a:cubicBezTo>
                    <a:pt x="94" y="82"/>
                    <a:pt x="94" y="80"/>
                    <a:pt x="94" y="78"/>
                  </a:cubicBezTo>
                  <a:cubicBezTo>
                    <a:pt x="94" y="52"/>
                    <a:pt x="73" y="31"/>
                    <a:pt x="47" y="31"/>
                  </a:cubicBezTo>
                  <a:cubicBezTo>
                    <a:pt x="21" y="31"/>
                    <a:pt x="0" y="52"/>
                    <a:pt x="0" y="78"/>
                  </a:cubicBezTo>
                  <a:cubicBezTo>
                    <a:pt x="0" y="104"/>
                    <a:pt x="21" y="125"/>
                    <a:pt x="47" y="125"/>
                  </a:cubicBezTo>
                  <a:cubicBezTo>
                    <a:pt x="60" y="125"/>
                    <a:pt x="71" y="120"/>
                    <a:pt x="80" y="112"/>
                  </a:cubicBezTo>
                  <a:cubicBezTo>
                    <a:pt x="157" y="151"/>
                    <a:pt x="157" y="151"/>
                    <a:pt x="157" y="151"/>
                  </a:cubicBezTo>
                  <a:cubicBezTo>
                    <a:pt x="157" y="153"/>
                    <a:pt x="157" y="155"/>
                    <a:pt x="157" y="157"/>
                  </a:cubicBezTo>
                  <a:cubicBezTo>
                    <a:pt x="157" y="183"/>
                    <a:pt x="178" y="204"/>
                    <a:pt x="204" y="204"/>
                  </a:cubicBezTo>
                  <a:cubicBezTo>
                    <a:pt x="230" y="204"/>
                    <a:pt x="251" y="183"/>
                    <a:pt x="251" y="157"/>
                  </a:cubicBezTo>
                  <a:cubicBezTo>
                    <a:pt x="251" y="152"/>
                    <a:pt x="250" y="148"/>
                    <a:pt x="249" y="144"/>
                  </a:cubicBezTo>
                  <a:cubicBezTo>
                    <a:pt x="333" y="85"/>
                    <a:pt x="333" y="85"/>
                    <a:pt x="333" y="85"/>
                  </a:cubicBezTo>
                  <a:cubicBezTo>
                    <a:pt x="341" y="91"/>
                    <a:pt x="351" y="94"/>
                    <a:pt x="361" y="94"/>
                  </a:cubicBezTo>
                  <a:cubicBezTo>
                    <a:pt x="387" y="94"/>
                    <a:pt x="408" y="73"/>
                    <a:pt x="408" y="47"/>
                  </a:cubicBezTo>
                  <a:cubicBezTo>
                    <a:pt x="408" y="21"/>
                    <a:pt x="387" y="0"/>
                    <a:pt x="361" y="0"/>
                  </a:cubicBezTo>
                  <a:close/>
                  <a:moveTo>
                    <a:pt x="47" y="94"/>
                  </a:moveTo>
                  <a:cubicBezTo>
                    <a:pt x="39" y="94"/>
                    <a:pt x="31" y="87"/>
                    <a:pt x="31" y="78"/>
                  </a:cubicBezTo>
                  <a:cubicBezTo>
                    <a:pt x="31" y="70"/>
                    <a:pt x="39" y="63"/>
                    <a:pt x="47" y="63"/>
                  </a:cubicBezTo>
                  <a:cubicBezTo>
                    <a:pt x="56" y="63"/>
                    <a:pt x="63" y="70"/>
                    <a:pt x="63" y="78"/>
                  </a:cubicBezTo>
                  <a:cubicBezTo>
                    <a:pt x="63" y="87"/>
                    <a:pt x="56" y="94"/>
                    <a:pt x="47" y="94"/>
                  </a:cubicBezTo>
                  <a:close/>
                  <a:moveTo>
                    <a:pt x="204" y="172"/>
                  </a:moveTo>
                  <a:cubicBezTo>
                    <a:pt x="195" y="172"/>
                    <a:pt x="188" y="165"/>
                    <a:pt x="188" y="157"/>
                  </a:cubicBezTo>
                  <a:cubicBezTo>
                    <a:pt x="188" y="148"/>
                    <a:pt x="195" y="141"/>
                    <a:pt x="204" y="141"/>
                  </a:cubicBezTo>
                  <a:cubicBezTo>
                    <a:pt x="213" y="141"/>
                    <a:pt x="220" y="148"/>
                    <a:pt x="220" y="157"/>
                  </a:cubicBezTo>
                  <a:cubicBezTo>
                    <a:pt x="220" y="165"/>
                    <a:pt x="213" y="172"/>
                    <a:pt x="204" y="172"/>
                  </a:cubicBezTo>
                  <a:close/>
                  <a:moveTo>
                    <a:pt x="361" y="63"/>
                  </a:moveTo>
                  <a:cubicBezTo>
                    <a:pt x="352" y="63"/>
                    <a:pt x="345" y="56"/>
                    <a:pt x="345" y="47"/>
                  </a:cubicBezTo>
                  <a:cubicBezTo>
                    <a:pt x="345" y="38"/>
                    <a:pt x="352" y="31"/>
                    <a:pt x="361" y="31"/>
                  </a:cubicBezTo>
                  <a:cubicBezTo>
                    <a:pt x="369" y="31"/>
                    <a:pt x="376" y="38"/>
                    <a:pt x="376" y="47"/>
                  </a:cubicBezTo>
                  <a:cubicBezTo>
                    <a:pt x="376" y="56"/>
                    <a:pt x="369" y="63"/>
                    <a:pt x="36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1" name="Rectangle 29">
              <a:extLst>
                <a:ext uri="{FF2B5EF4-FFF2-40B4-BE49-F238E27FC236}">
                  <a16:creationId xmlns:a16="http://schemas.microsoft.com/office/drawing/2014/main" id="{50E64412-0C13-48B2-B833-A4EBBCD43619}"/>
                </a:ext>
              </a:extLst>
            </p:cNvPr>
            <p:cNvSpPr>
              <a:spLocks noChangeArrowheads="1"/>
            </p:cNvSpPr>
            <p:nvPr/>
          </p:nvSpPr>
          <p:spPr bwMode="auto">
            <a:xfrm>
              <a:off x="8578850" y="1698625"/>
              <a:ext cx="31750"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2" name="Rectangle 30">
              <a:extLst>
                <a:ext uri="{FF2B5EF4-FFF2-40B4-BE49-F238E27FC236}">
                  <a16:creationId xmlns:a16="http://schemas.microsoft.com/office/drawing/2014/main" id="{E95921F1-F737-4E9C-895A-14F3F1D8E4B7}"/>
                </a:ext>
              </a:extLst>
            </p:cNvPr>
            <p:cNvSpPr>
              <a:spLocks noChangeArrowheads="1"/>
            </p:cNvSpPr>
            <p:nvPr/>
          </p:nvSpPr>
          <p:spPr bwMode="auto">
            <a:xfrm>
              <a:off x="8578850" y="1765300"/>
              <a:ext cx="31750"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3" name="Rectangle 31">
              <a:extLst>
                <a:ext uri="{FF2B5EF4-FFF2-40B4-BE49-F238E27FC236}">
                  <a16:creationId xmlns:a16="http://schemas.microsoft.com/office/drawing/2014/main" id="{59DCB9A3-6B46-41D9-ADE0-43CCBD1EDB4A}"/>
                </a:ext>
              </a:extLst>
            </p:cNvPr>
            <p:cNvSpPr>
              <a:spLocks noChangeArrowheads="1"/>
            </p:cNvSpPr>
            <p:nvPr/>
          </p:nvSpPr>
          <p:spPr bwMode="auto">
            <a:xfrm>
              <a:off x="8610600" y="1731963"/>
              <a:ext cx="33338"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14" name="Rectangle 32">
              <a:extLst>
                <a:ext uri="{FF2B5EF4-FFF2-40B4-BE49-F238E27FC236}">
                  <a16:creationId xmlns:a16="http://schemas.microsoft.com/office/drawing/2014/main" id="{39C62A46-E625-4CA5-9E6F-B67994C92BC9}"/>
                </a:ext>
              </a:extLst>
            </p:cNvPr>
            <p:cNvSpPr>
              <a:spLocks noChangeArrowheads="1"/>
            </p:cNvSpPr>
            <p:nvPr/>
          </p:nvSpPr>
          <p:spPr bwMode="auto">
            <a:xfrm>
              <a:off x="8543925" y="1731963"/>
              <a:ext cx="34925" cy="333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graphicFrame>
        <p:nvGraphicFramePr>
          <p:cNvPr id="15" name="Table 14">
            <a:extLst>
              <a:ext uri="{FF2B5EF4-FFF2-40B4-BE49-F238E27FC236}">
                <a16:creationId xmlns:a16="http://schemas.microsoft.com/office/drawing/2014/main" id="{455A6C63-84D4-435F-BEFA-361646DC43F4}"/>
              </a:ext>
            </a:extLst>
          </p:cNvPr>
          <p:cNvGraphicFramePr>
            <a:graphicFrameLocks noGrp="1"/>
          </p:cNvGraphicFramePr>
          <p:nvPr>
            <p:extLst>
              <p:ext uri="{D42A27DB-BD31-4B8C-83A1-F6EECF244321}">
                <p14:modId xmlns:p14="http://schemas.microsoft.com/office/powerpoint/2010/main" val="2414147150"/>
              </p:ext>
            </p:extLst>
          </p:nvPr>
        </p:nvGraphicFramePr>
        <p:xfrm>
          <a:off x="3016729" y="2857442"/>
          <a:ext cx="8484033" cy="3191556"/>
        </p:xfrm>
        <a:graphic>
          <a:graphicData uri="http://schemas.openxmlformats.org/drawingml/2006/table">
            <a:tbl>
              <a:tblPr firstRow="1" bandRow="1">
                <a:tableStyleId>{5C22544A-7EE6-4342-B048-85BDC9FD1C3A}</a:tableStyleId>
              </a:tblPr>
              <a:tblGrid>
                <a:gridCol w="2310685">
                  <a:extLst>
                    <a:ext uri="{9D8B030D-6E8A-4147-A177-3AD203B41FA5}">
                      <a16:colId xmlns:a16="http://schemas.microsoft.com/office/drawing/2014/main" val="4064046914"/>
                    </a:ext>
                  </a:extLst>
                </a:gridCol>
                <a:gridCol w="1543337">
                  <a:extLst>
                    <a:ext uri="{9D8B030D-6E8A-4147-A177-3AD203B41FA5}">
                      <a16:colId xmlns:a16="http://schemas.microsoft.com/office/drawing/2014/main" val="2805646711"/>
                    </a:ext>
                  </a:extLst>
                </a:gridCol>
                <a:gridCol w="1543337">
                  <a:extLst>
                    <a:ext uri="{9D8B030D-6E8A-4147-A177-3AD203B41FA5}">
                      <a16:colId xmlns:a16="http://schemas.microsoft.com/office/drawing/2014/main" val="782287382"/>
                    </a:ext>
                  </a:extLst>
                </a:gridCol>
                <a:gridCol w="1543337">
                  <a:extLst>
                    <a:ext uri="{9D8B030D-6E8A-4147-A177-3AD203B41FA5}">
                      <a16:colId xmlns:a16="http://schemas.microsoft.com/office/drawing/2014/main" val="3044797959"/>
                    </a:ext>
                  </a:extLst>
                </a:gridCol>
                <a:gridCol w="1543337">
                  <a:extLst>
                    <a:ext uri="{9D8B030D-6E8A-4147-A177-3AD203B41FA5}">
                      <a16:colId xmlns:a16="http://schemas.microsoft.com/office/drawing/2014/main" val="219897735"/>
                    </a:ext>
                  </a:extLst>
                </a:gridCol>
              </a:tblGrid>
              <a:tr h="709278">
                <a:tc>
                  <a:txBody>
                    <a:bodyPr/>
                    <a:lstStyle/>
                    <a:p>
                      <a:pPr algn="ctr"/>
                      <a:r>
                        <a:rPr lang="lt-LT" sz="1400" dirty="0" smtClean="0"/>
                        <a:t>Produktai/Paslaugos</a:t>
                      </a:r>
                      <a:r>
                        <a:rPr lang="lt-LT" sz="1400" baseline="0" dirty="0" smtClean="0"/>
                        <a:t> ar Ypatybės</a:t>
                      </a:r>
                      <a:endParaRPr lang="en-US" sz="1400" dirty="0"/>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p>
                      <a:pPr algn="ctr"/>
                      <a:r>
                        <a:rPr lang="lt-LT" sz="1400" dirty="0" smtClean="0"/>
                        <a:t>Funkcija</a:t>
                      </a:r>
                      <a:endParaRPr lang="en-US" sz="1400" dirty="0"/>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t-LT" sz="1400" dirty="0" smtClean="0"/>
                        <a:t>Techninė vertė</a:t>
                      </a:r>
                      <a:endParaRPr lang="en-US" sz="1400" dirty="0"/>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lt-LT" sz="1400" dirty="0" smtClean="0"/>
                        <a:t>Verslo vertė</a:t>
                      </a:r>
                      <a:endParaRPr lang="en-US" sz="1400" dirty="0"/>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lt-LT" sz="1400" dirty="0" smtClean="0"/>
                        <a:t>Asmeninė vertė</a:t>
                      </a:r>
                      <a:endParaRPr lang="en-US" sz="1400" dirty="0"/>
                    </a:p>
                  </a:txBody>
                  <a:tcPr marL="121920" marR="121920" marT="60960" marB="6096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4046478899"/>
                  </a:ext>
                </a:extLst>
              </a:tr>
              <a:tr h="1071798">
                <a:tc>
                  <a:txBody>
                    <a:bodyPr/>
                    <a:lstStyle/>
                    <a:p>
                      <a:pPr algn="l"/>
                      <a:r>
                        <a:rPr lang="lt-LT" sz="1200" dirty="0" smtClean="0"/>
                        <a:t>Identifikuokite produktą ar paslaugą</a:t>
                      </a:r>
                      <a:endParaRPr lang="en-US" sz="1200" dirty="0"/>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lt-LT" sz="1200" dirty="0" smtClean="0"/>
                        <a:t>Identifikuokite</a:t>
                      </a:r>
                      <a:r>
                        <a:rPr lang="lt-LT" sz="1200" baseline="0" dirty="0" smtClean="0"/>
                        <a:t> ką daro jūsų produktas</a:t>
                      </a:r>
                      <a:endParaRPr lang="en-US" sz="1200" dirty="0"/>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lt-LT" sz="1200" dirty="0" smtClean="0"/>
                        <a:t>Identifikuokite</a:t>
                      </a:r>
                      <a:r>
                        <a:rPr lang="lt-LT" sz="1200" baseline="0" dirty="0" smtClean="0"/>
                        <a:t> kaip tai gali padėti iš techninės pusės</a:t>
                      </a:r>
                      <a:endParaRPr lang="en-US" sz="1200" dirty="0"/>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lt-LT" sz="1200" dirty="0" smtClean="0"/>
                        <a:t>Identifikuokite</a:t>
                      </a:r>
                      <a:r>
                        <a:rPr lang="lt-LT" sz="1200" baseline="0" dirty="0" smtClean="0"/>
                        <a:t> kaip tai padeda iš verslo pusės</a:t>
                      </a:r>
                      <a:endParaRPr lang="en-US" sz="1200" dirty="0"/>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dirty="0" smtClean="0"/>
                        <a:t>Identifikuokite kaip tai padeda</a:t>
                      </a:r>
                      <a:r>
                        <a:rPr lang="lt-LT" sz="1200" baseline="0" dirty="0" smtClean="0"/>
                        <a:t> iš asmeninės pusės</a:t>
                      </a:r>
                      <a:endParaRPr lang="en-US" sz="1200" dirty="0"/>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693288"/>
                  </a:ext>
                </a:extLst>
              </a:tr>
              <a:tr h="1410480">
                <a:tc>
                  <a:txBody>
                    <a:bodyPr/>
                    <a:lstStyle/>
                    <a:p>
                      <a:pPr marL="0" indent="0">
                        <a:lnSpc>
                          <a:spcPct val="100000"/>
                        </a:lnSpc>
                        <a:buNone/>
                      </a:pPr>
                      <a:endParaRPr lang="en-US" sz="1200" kern="1200" dirty="0">
                        <a:solidFill>
                          <a:schemeClr val="dk1"/>
                        </a:solidFill>
                        <a:latin typeface="+mn-lt"/>
                        <a:ea typeface="+mn-ea"/>
                        <a:cs typeface="+mn-cs"/>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lang="en-US" sz="1200" b="0" dirty="0">
                        <a:latin typeface="+mn-lt"/>
                        <a:cs typeface="Times New Roman" panose="02020603050405020304" pitchFamily="18" charset="0"/>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lang="en-US" sz="1200" b="0" dirty="0">
                        <a:latin typeface="+mn-lt"/>
                        <a:cs typeface="Times New Roman" panose="02020603050405020304" pitchFamily="18" charset="0"/>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lang="en-US" sz="1200" dirty="0">
                        <a:latin typeface="+mn-lt"/>
                        <a:cs typeface="Times New Roman" panose="02020603050405020304" pitchFamily="18" charset="0"/>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lang="en-US" sz="1200" dirty="0">
                        <a:latin typeface="+mn-lt"/>
                      </a:endParaRPr>
                    </a:p>
                  </a:txBody>
                  <a:tcPr marL="121920" marR="121920" marT="60960" marB="6096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46904742"/>
                  </a:ext>
                </a:extLst>
              </a:tr>
            </a:tbl>
          </a:graphicData>
        </a:graphic>
      </p:graphicFrame>
      <p:sp>
        <p:nvSpPr>
          <p:cNvPr id="16" name="TextBox 15">
            <a:extLst>
              <a:ext uri="{FF2B5EF4-FFF2-40B4-BE49-F238E27FC236}">
                <a16:creationId xmlns:a16="http://schemas.microsoft.com/office/drawing/2014/main" id="{026703CE-1C29-4676-BE81-2FC2334959F1}"/>
              </a:ext>
            </a:extLst>
          </p:cNvPr>
          <p:cNvSpPr txBox="1"/>
          <p:nvPr/>
        </p:nvSpPr>
        <p:spPr>
          <a:xfrm>
            <a:off x="3016729" y="1614035"/>
            <a:ext cx="8484032" cy="923330"/>
          </a:xfrm>
          <a:prstGeom prst="rect">
            <a:avLst/>
          </a:prstGeom>
          <a:noFill/>
        </p:spPr>
        <p:txBody>
          <a:bodyPr wrap="square">
            <a:spAutoFit/>
          </a:bodyPr>
          <a:lstStyle/>
          <a:p>
            <a:r>
              <a:rPr lang="lt-LT" b="1" i="0" dirty="0" smtClean="0">
                <a:solidFill>
                  <a:srgbClr val="202124"/>
                </a:solidFill>
                <a:effectLst/>
              </a:rPr>
              <a:t>Vertės pasiūlymo </a:t>
            </a:r>
            <a:r>
              <a:rPr lang="lt-LT" dirty="0" smtClean="0">
                <a:solidFill>
                  <a:srgbClr val="202124"/>
                </a:solidFill>
              </a:rPr>
              <a:t>nauda gali apimti vieną ar kelias sritis, pvz.</a:t>
            </a:r>
            <a:r>
              <a:rPr lang="en-US" b="0" i="0" dirty="0" smtClean="0">
                <a:solidFill>
                  <a:srgbClr val="202124"/>
                </a:solidFill>
                <a:effectLst/>
              </a:rPr>
              <a:t>: </a:t>
            </a:r>
            <a:r>
              <a:rPr lang="lt-LT" b="0" i="0" dirty="0" smtClean="0">
                <a:solidFill>
                  <a:srgbClr val="202124"/>
                </a:solidFill>
                <a:effectLst/>
              </a:rPr>
              <a:t>funkcinę, techninę, verslo ar asmeninę vertę</a:t>
            </a:r>
            <a:r>
              <a:rPr lang="en-US" b="0" i="0" dirty="0" smtClean="0">
                <a:solidFill>
                  <a:srgbClr val="202124"/>
                </a:solidFill>
                <a:effectLst/>
              </a:rPr>
              <a:t>. </a:t>
            </a:r>
            <a:r>
              <a:rPr lang="lt-LT" b="0" i="0" dirty="0" smtClean="0">
                <a:solidFill>
                  <a:srgbClr val="202124"/>
                </a:solidFill>
                <a:effectLst/>
              </a:rPr>
              <a:t>Gerai apibrėžti privalumai mums padeda sukurti tinkamą produktą ar paslaugą, taip sukurti </a:t>
            </a:r>
            <a:r>
              <a:rPr lang="lt-LT" b="1" i="0" dirty="0" smtClean="0">
                <a:solidFill>
                  <a:srgbClr val="202124"/>
                </a:solidFill>
                <a:effectLst/>
              </a:rPr>
              <a:t>didesnį konkurencinį pranašumą</a:t>
            </a:r>
            <a:r>
              <a:rPr lang="lt-LT" b="0" i="0" dirty="0" smtClean="0">
                <a:solidFill>
                  <a:srgbClr val="202124"/>
                </a:solidFill>
                <a:effectLst/>
              </a:rPr>
              <a:t>. </a:t>
            </a:r>
            <a:endParaRPr lang="en-US" dirty="0"/>
          </a:p>
        </p:txBody>
      </p:sp>
      <p:sp>
        <p:nvSpPr>
          <p:cNvPr id="17" name="TextBox 16">
            <a:extLst>
              <a:ext uri="{FF2B5EF4-FFF2-40B4-BE49-F238E27FC236}">
                <a16:creationId xmlns:a16="http://schemas.microsoft.com/office/drawing/2014/main" id="{3B9C1CE8-A22B-4131-954D-27631E3D4DCB}"/>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Tree>
    <p:extLst>
      <p:ext uri="{BB962C8B-B14F-4D97-AF65-F5344CB8AC3E}">
        <p14:creationId xmlns:p14="http://schemas.microsoft.com/office/powerpoint/2010/main" val="305408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E5EE53-9A2B-4AF0-86E2-2199E5349C38}"/>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5CD8DEC-1FF2-4962-886C-A01344115FE2}"/>
              </a:ext>
            </a:extLst>
          </p:cNvPr>
          <p:cNvSpPr>
            <a:spLocks noGrp="1"/>
          </p:cNvSpPr>
          <p:nvPr>
            <p:ph type="title"/>
          </p:nvPr>
        </p:nvSpPr>
        <p:spPr/>
        <p:txBody>
          <a:bodyPr>
            <a:normAutofit fontScale="90000"/>
          </a:bodyPr>
          <a:lstStyle/>
          <a:p>
            <a:r>
              <a:rPr lang="lt-LT" dirty="0" smtClean="0"/>
              <a:t>Klientų pokalbiai</a:t>
            </a:r>
            <a:endParaRPr lang="en-US" dirty="0"/>
          </a:p>
        </p:txBody>
      </p:sp>
      <p:sp>
        <p:nvSpPr>
          <p:cNvPr id="4" name="TextBox 3">
            <a:extLst>
              <a:ext uri="{FF2B5EF4-FFF2-40B4-BE49-F238E27FC236}">
                <a16:creationId xmlns:a16="http://schemas.microsoft.com/office/drawing/2014/main" id="{8DECFAA3-ECD3-4780-9536-64F1E2C191B7}"/>
              </a:ext>
            </a:extLst>
          </p:cNvPr>
          <p:cNvSpPr txBox="1"/>
          <p:nvPr/>
        </p:nvSpPr>
        <p:spPr>
          <a:xfrm>
            <a:off x="357295" y="1509204"/>
            <a:ext cx="10857588" cy="369332"/>
          </a:xfrm>
          <a:prstGeom prst="rect">
            <a:avLst/>
          </a:prstGeom>
          <a:noFill/>
        </p:spPr>
        <p:txBody>
          <a:bodyPr wrap="none" rtlCol="0">
            <a:spAutoFit/>
          </a:bodyPr>
          <a:lstStyle/>
          <a:p>
            <a:r>
              <a:rPr lang="lt-LT" dirty="0" smtClean="0"/>
              <a:t>Atlikite </a:t>
            </a:r>
            <a:r>
              <a:rPr lang="en-US" dirty="0" smtClean="0"/>
              <a:t>4-6 </a:t>
            </a:r>
            <a:r>
              <a:rPr lang="lt-LT" dirty="0" smtClean="0"/>
              <a:t>pokalbius su klientais (esamais ir potencialiais), kad sužinotumėte jų: pelną, skausmus ir klientų darbą. </a:t>
            </a:r>
            <a:endParaRPr lang="en-US" dirty="0"/>
          </a:p>
        </p:txBody>
      </p:sp>
      <p:graphicFrame>
        <p:nvGraphicFramePr>
          <p:cNvPr id="5" name="Table 4">
            <a:extLst>
              <a:ext uri="{FF2B5EF4-FFF2-40B4-BE49-F238E27FC236}">
                <a16:creationId xmlns:a16="http://schemas.microsoft.com/office/drawing/2014/main" id="{98CD711F-0CCA-40C4-A047-608E5D0B21EF}"/>
              </a:ext>
            </a:extLst>
          </p:cNvPr>
          <p:cNvGraphicFramePr>
            <a:graphicFrameLocks noGrp="1"/>
          </p:cNvGraphicFramePr>
          <p:nvPr>
            <p:extLst>
              <p:ext uri="{D42A27DB-BD31-4B8C-83A1-F6EECF244321}">
                <p14:modId xmlns:p14="http://schemas.microsoft.com/office/powerpoint/2010/main" val="1567728570"/>
              </p:ext>
            </p:extLst>
          </p:nvPr>
        </p:nvGraphicFramePr>
        <p:xfrm>
          <a:off x="2163961" y="2464979"/>
          <a:ext cx="7864078" cy="3276005"/>
        </p:xfrm>
        <a:graphic>
          <a:graphicData uri="http://schemas.openxmlformats.org/drawingml/2006/table">
            <a:tbl>
              <a:tblPr firstRow="1" firstCol="1" bandRow="1">
                <a:tableStyleId>{0660B408-B3CF-4A94-85FC-2B1E0A45F4A2}</a:tableStyleId>
              </a:tblPr>
              <a:tblGrid>
                <a:gridCol w="3188391">
                  <a:extLst>
                    <a:ext uri="{9D8B030D-6E8A-4147-A177-3AD203B41FA5}">
                      <a16:colId xmlns:a16="http://schemas.microsoft.com/office/drawing/2014/main" val="20000"/>
                    </a:ext>
                  </a:extLst>
                </a:gridCol>
                <a:gridCol w="4675687">
                  <a:extLst>
                    <a:ext uri="{9D8B030D-6E8A-4147-A177-3AD203B41FA5}">
                      <a16:colId xmlns:a16="http://schemas.microsoft.com/office/drawing/2014/main" val="20001"/>
                    </a:ext>
                  </a:extLst>
                </a:gridCol>
              </a:tblGrid>
              <a:tr h="283026">
                <a:tc>
                  <a:txBody>
                    <a:bodyPr/>
                    <a:lstStyle/>
                    <a:p>
                      <a:pPr marL="0" marR="0" algn="ctr">
                        <a:spcBef>
                          <a:spcPts val="0"/>
                        </a:spcBef>
                        <a:spcAft>
                          <a:spcPts val="0"/>
                        </a:spcAft>
                      </a:pPr>
                      <a:r>
                        <a:rPr lang="lt-LT" sz="1500" dirty="0" smtClean="0">
                          <a:effectLst/>
                          <a:latin typeface="Helvetica Neue"/>
                        </a:rPr>
                        <a:t>Diskutuotinas aspektas</a:t>
                      </a:r>
                      <a:endParaRPr lang="en-US" sz="1500" dirty="0">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80D78"/>
                    </a:solidFill>
                  </a:tcPr>
                </a:tc>
                <a:tc>
                  <a:txBody>
                    <a:bodyPr/>
                    <a:lstStyle/>
                    <a:p>
                      <a:pPr marL="0" marR="0" algn="ctr">
                        <a:spcBef>
                          <a:spcPts val="0"/>
                        </a:spcBef>
                        <a:spcAft>
                          <a:spcPts val="0"/>
                        </a:spcAft>
                      </a:pPr>
                      <a:r>
                        <a:rPr lang="lt-LT" sz="1500" dirty="0" smtClean="0">
                          <a:effectLst/>
                          <a:latin typeface="Helvetica Neue"/>
                        </a:rPr>
                        <a:t>IŠVADOS</a:t>
                      </a:r>
                      <a:endParaRPr lang="en-US" sz="1500" dirty="0">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80D78"/>
                    </a:solidFill>
                  </a:tcPr>
                </a:tc>
                <a:extLst>
                  <a:ext uri="{0D108BD9-81ED-4DB2-BD59-A6C34878D82A}">
                    <a16:rowId xmlns:a16="http://schemas.microsoft.com/office/drawing/2014/main" val="10000"/>
                  </a:ext>
                </a:extLst>
              </a:tr>
              <a:tr h="430086">
                <a:tc>
                  <a:txBody>
                    <a:bodyPr/>
                    <a:lstStyle/>
                    <a:p>
                      <a:pPr marL="0" marR="0">
                        <a:spcBef>
                          <a:spcPts val="0"/>
                        </a:spcBef>
                        <a:spcAft>
                          <a:spcPts val="0"/>
                        </a:spcAft>
                      </a:pPr>
                      <a:r>
                        <a:rPr lang="lt-LT" sz="1200" b="0" dirty="0" smtClean="0">
                          <a:solidFill>
                            <a:srgbClr val="666666"/>
                          </a:solidFill>
                          <a:effectLst/>
                          <a:latin typeface="Helvetica Neue"/>
                        </a:rPr>
                        <a:t>Situacijos apžvalga</a:t>
                      </a:r>
                      <a:endParaRPr lang="en-US" sz="1200" b="0" dirty="0">
                        <a:solidFill>
                          <a:srgbClr val="666666"/>
                        </a:solidFill>
                        <a:effectLst/>
                        <a:latin typeface="Helvetica Neue"/>
                      </a:endParaRPr>
                    </a:p>
                    <a:p>
                      <a:pPr marL="0" marR="0">
                        <a:spcBef>
                          <a:spcPts val="0"/>
                        </a:spcBef>
                        <a:spcAft>
                          <a:spcPts val="0"/>
                        </a:spcAft>
                      </a:pPr>
                      <a:r>
                        <a:rPr lang="en-US" sz="1200" b="0" dirty="0" smtClean="0">
                          <a:solidFill>
                            <a:srgbClr val="666666"/>
                          </a:solidFill>
                          <a:effectLst/>
                          <a:latin typeface="Helvetica Neue"/>
                        </a:rPr>
                        <a:t>(</a:t>
                      </a:r>
                      <a:r>
                        <a:rPr lang="lt-LT" sz="1200" b="0" dirty="0" smtClean="0">
                          <a:solidFill>
                            <a:srgbClr val="666666"/>
                          </a:solidFill>
                          <a:effectLst/>
                          <a:latin typeface="Helvetica Neue"/>
                        </a:rPr>
                        <a:t>kliento kelionė</a:t>
                      </a:r>
                      <a:r>
                        <a:rPr lang="en-US" sz="1200" b="0" dirty="0" smtClean="0">
                          <a:solidFill>
                            <a:srgbClr val="666666"/>
                          </a:solidFill>
                          <a:effectLst/>
                          <a:latin typeface="Helvetica Neue"/>
                        </a:rPr>
                        <a:t>)</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1"/>
                  </a:ext>
                </a:extLst>
              </a:tr>
              <a:tr h="365787">
                <a:tc>
                  <a:txBody>
                    <a:bodyPr/>
                    <a:lstStyle/>
                    <a:p>
                      <a:pPr marL="0" marR="0">
                        <a:spcBef>
                          <a:spcPts val="0"/>
                        </a:spcBef>
                        <a:spcAft>
                          <a:spcPts val="0"/>
                        </a:spcAft>
                      </a:pPr>
                      <a:r>
                        <a:rPr lang="lt-LT" sz="1200" b="0" dirty="0" smtClean="0">
                          <a:solidFill>
                            <a:srgbClr val="666666"/>
                          </a:solidFill>
                          <a:effectLst/>
                          <a:latin typeface="Helvetica Neue"/>
                        </a:rPr>
                        <a:t>Kokia yra pagrindinė problema? Kodėl tai yra problema?</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2"/>
                  </a:ext>
                </a:extLst>
              </a:tr>
              <a:tr h="533440">
                <a:tc>
                  <a:txBody>
                    <a:bodyPr/>
                    <a:lstStyle/>
                    <a:p>
                      <a:pPr marL="0" marR="0">
                        <a:spcBef>
                          <a:spcPts val="0"/>
                        </a:spcBef>
                        <a:spcAft>
                          <a:spcPts val="0"/>
                        </a:spcAft>
                      </a:pPr>
                      <a:r>
                        <a:rPr lang="lt-LT" sz="1200" b="0" dirty="0" smtClean="0">
                          <a:solidFill>
                            <a:srgbClr val="666666"/>
                          </a:solidFill>
                          <a:effectLst/>
                          <a:latin typeface="Helvetica Neue"/>
                        </a:rPr>
                        <a:t>Kokia skausminga yra problema?</a:t>
                      </a:r>
                      <a:r>
                        <a:rPr lang="lt-LT" sz="1200" b="0" baseline="0" dirty="0" smtClean="0">
                          <a:solidFill>
                            <a:srgbClr val="666666"/>
                          </a:solidFill>
                          <a:effectLst/>
                          <a:latin typeface="Helvetica Neue"/>
                        </a:rPr>
                        <a:t> Kiek tai kainuoja?</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3"/>
                  </a:ext>
                </a:extLst>
              </a:tr>
              <a:tr h="320064">
                <a:tc>
                  <a:txBody>
                    <a:bodyPr/>
                    <a:lstStyle/>
                    <a:p>
                      <a:pPr marL="0" marR="0">
                        <a:spcBef>
                          <a:spcPts val="0"/>
                        </a:spcBef>
                        <a:spcAft>
                          <a:spcPts val="0"/>
                        </a:spcAft>
                      </a:pPr>
                      <a:r>
                        <a:rPr lang="lt-LT" sz="1200" b="0" dirty="0" smtClean="0">
                          <a:solidFill>
                            <a:srgbClr val="666666"/>
                          </a:solidFill>
                          <a:effectLst/>
                          <a:latin typeface="Helvetica Neue"/>
                        </a:rPr>
                        <a:t>Ar jie</a:t>
                      </a:r>
                      <a:r>
                        <a:rPr lang="lt-LT" sz="1200" b="0" baseline="0" dirty="0" smtClean="0">
                          <a:solidFill>
                            <a:srgbClr val="666666"/>
                          </a:solidFill>
                          <a:effectLst/>
                          <a:latin typeface="Helvetica Neue"/>
                        </a:rPr>
                        <a:t> ieško sprendimų? Kaip?</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4"/>
                  </a:ext>
                </a:extLst>
              </a:tr>
              <a:tr h="290534">
                <a:tc>
                  <a:txBody>
                    <a:bodyPr/>
                    <a:lstStyle/>
                    <a:p>
                      <a:pPr marL="0" marR="0">
                        <a:spcBef>
                          <a:spcPts val="0"/>
                        </a:spcBef>
                        <a:spcAft>
                          <a:spcPts val="0"/>
                        </a:spcAft>
                      </a:pPr>
                      <a:r>
                        <a:rPr lang="lt-LT" sz="1200" b="0" dirty="0" smtClean="0">
                          <a:solidFill>
                            <a:srgbClr val="666666"/>
                          </a:solidFill>
                          <a:effectLst/>
                          <a:latin typeface="Helvetica Neue"/>
                        </a:rPr>
                        <a:t>Kaip jie dabar</a:t>
                      </a:r>
                      <a:r>
                        <a:rPr lang="lt-LT" sz="1200" b="0" baseline="0" dirty="0" smtClean="0">
                          <a:solidFill>
                            <a:srgbClr val="666666"/>
                          </a:solidFill>
                          <a:effectLst/>
                          <a:latin typeface="Helvetica Neue"/>
                        </a:rPr>
                        <a:t> tai sprendžia?</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5"/>
                  </a:ext>
                </a:extLst>
              </a:tr>
              <a:tr h="380076">
                <a:tc>
                  <a:txBody>
                    <a:bodyPr/>
                    <a:lstStyle/>
                    <a:p>
                      <a:pPr marL="0" marR="0">
                        <a:spcBef>
                          <a:spcPts val="0"/>
                        </a:spcBef>
                        <a:spcAft>
                          <a:spcPts val="0"/>
                        </a:spcAft>
                      </a:pPr>
                      <a:r>
                        <a:rPr lang="lt-LT" sz="1200" b="0" dirty="0" smtClean="0">
                          <a:solidFill>
                            <a:srgbClr val="666666"/>
                          </a:solidFill>
                          <a:effectLst/>
                          <a:latin typeface="Helvetica Neue"/>
                        </a:rPr>
                        <a:t>Ko trūksta dabartiniuose sprendimuose?</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6"/>
                  </a:ext>
                </a:extLst>
              </a:tr>
              <a:tr h="403890">
                <a:tc>
                  <a:txBody>
                    <a:bodyPr/>
                    <a:lstStyle/>
                    <a:p>
                      <a:pPr marL="0" marR="0">
                        <a:spcBef>
                          <a:spcPts val="0"/>
                        </a:spcBef>
                        <a:spcAft>
                          <a:spcPts val="0"/>
                        </a:spcAft>
                      </a:pPr>
                      <a:r>
                        <a:rPr lang="lt-LT" sz="1200" b="0" dirty="0" smtClean="0">
                          <a:solidFill>
                            <a:srgbClr val="666666"/>
                          </a:solidFill>
                          <a:effectLst/>
                          <a:latin typeface="Helvetica Neue"/>
                        </a:rPr>
                        <a:t>Kiek</a:t>
                      </a:r>
                      <a:r>
                        <a:rPr lang="lt-LT" sz="1200" b="0" baseline="0" dirty="0" smtClean="0">
                          <a:solidFill>
                            <a:srgbClr val="666666"/>
                          </a:solidFill>
                          <a:effectLst/>
                          <a:latin typeface="Helvetica Neue"/>
                        </a:rPr>
                        <a:t> prasmingas yra pelnas? Kiek jis vertas?</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7"/>
                  </a:ext>
                </a:extLst>
              </a:tr>
              <a:tr h="269102">
                <a:tc>
                  <a:txBody>
                    <a:bodyPr/>
                    <a:lstStyle/>
                    <a:p>
                      <a:pPr marL="0" marR="0">
                        <a:spcBef>
                          <a:spcPts val="0"/>
                        </a:spcBef>
                        <a:spcAft>
                          <a:spcPts val="0"/>
                        </a:spcAft>
                      </a:pPr>
                      <a:r>
                        <a:rPr lang="lt-LT" sz="1200" b="0" dirty="0" smtClean="0">
                          <a:solidFill>
                            <a:srgbClr val="666666"/>
                          </a:solidFill>
                          <a:effectLst/>
                          <a:latin typeface="Helvetica Neue"/>
                        </a:rPr>
                        <a:t>Su kuo dar turėtume pasikalbėti?</a:t>
                      </a:r>
                      <a:endParaRPr lang="en-US" sz="1200" b="0" dirty="0">
                        <a:solidFill>
                          <a:srgbClr val="666666"/>
                        </a:solidFill>
                        <a:effectLst/>
                        <a:latin typeface="Helvetica Neue"/>
                        <a:ea typeface="Times New Roman"/>
                        <a:cs typeface="Times New Roman"/>
                      </a:endParaRPr>
                    </a:p>
                  </a:txBody>
                  <a:tcPr marL="51437" marR="51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tc>
                  <a:txBody>
                    <a:bodyPr/>
                    <a:lstStyle/>
                    <a:p>
                      <a:pPr marL="0" marR="0">
                        <a:spcBef>
                          <a:spcPts val="0"/>
                        </a:spcBef>
                        <a:spcAft>
                          <a:spcPts val="0"/>
                        </a:spcAft>
                      </a:pPr>
                      <a:r>
                        <a:rPr lang="en-US" sz="1200" dirty="0">
                          <a:effectLst/>
                        </a:rPr>
                        <a:t> </a:t>
                      </a:r>
                      <a:endParaRPr lang="en-US" sz="1200" dirty="0">
                        <a:effectLst/>
                        <a:latin typeface="Calibri"/>
                        <a:ea typeface="Times New Roman"/>
                        <a:cs typeface="Times New Roman"/>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8FE"/>
                    </a:solidFill>
                  </a:tcPr>
                </a:tc>
                <a:extLst>
                  <a:ext uri="{0D108BD9-81ED-4DB2-BD59-A6C34878D82A}">
                    <a16:rowId xmlns:a16="http://schemas.microsoft.com/office/drawing/2014/main" val="10008"/>
                  </a:ext>
                </a:extLst>
              </a:tr>
            </a:tbl>
          </a:graphicData>
        </a:graphic>
      </p:graphicFrame>
      <p:sp>
        <p:nvSpPr>
          <p:cNvPr id="7" name="TextBox 6">
            <a:extLst>
              <a:ext uri="{FF2B5EF4-FFF2-40B4-BE49-F238E27FC236}">
                <a16:creationId xmlns:a16="http://schemas.microsoft.com/office/drawing/2014/main" id="{A7118869-D6AD-40CF-B755-E1E2901EE959}"/>
              </a:ext>
            </a:extLst>
          </p:cNvPr>
          <p:cNvSpPr txBox="1"/>
          <p:nvPr/>
        </p:nvSpPr>
        <p:spPr>
          <a:xfrm>
            <a:off x="10622359" y="280456"/>
            <a:ext cx="1019831" cy="369332"/>
          </a:xfrm>
          <a:prstGeom prst="rect">
            <a:avLst/>
          </a:prstGeom>
          <a:noFill/>
        </p:spPr>
        <p:txBody>
          <a:bodyPr wrap="none" rtlCol="0">
            <a:spAutoFit/>
          </a:bodyPr>
          <a:lstStyle/>
          <a:p>
            <a:r>
              <a:rPr lang="lt-LT" dirty="0" smtClean="0"/>
              <a:t>Šablonas</a:t>
            </a:r>
            <a:endParaRPr lang="en-US" dirty="0"/>
          </a:p>
        </p:txBody>
      </p:sp>
      <p:sp>
        <p:nvSpPr>
          <p:cNvPr id="8" name="TextBox 7">
            <a:extLst>
              <a:ext uri="{FF2B5EF4-FFF2-40B4-BE49-F238E27FC236}">
                <a16:creationId xmlns:a16="http://schemas.microsoft.com/office/drawing/2014/main" id="{3C6BB637-01EE-4945-8D49-8FB63969DBF0}"/>
              </a:ext>
            </a:extLst>
          </p:cNvPr>
          <p:cNvSpPr txBox="1"/>
          <p:nvPr/>
        </p:nvSpPr>
        <p:spPr>
          <a:xfrm>
            <a:off x="3725557" y="6327427"/>
            <a:ext cx="4740913" cy="369332"/>
          </a:xfrm>
          <a:prstGeom prst="rect">
            <a:avLst/>
          </a:prstGeom>
          <a:noFill/>
        </p:spPr>
        <p:txBody>
          <a:bodyPr wrap="none" rtlCol="0">
            <a:spAutoFit/>
          </a:bodyPr>
          <a:lstStyle/>
          <a:p>
            <a:pPr algn="ctr"/>
            <a:r>
              <a:rPr lang="lt-LT" dirty="0" smtClean="0">
                <a:solidFill>
                  <a:srgbClr val="FF0000"/>
                </a:solidFill>
              </a:rPr>
              <a:t>Kreipkitės į mentorius, kaip reikėtų atlikti pokalbį</a:t>
            </a:r>
            <a:endParaRPr lang="en-US" dirty="0">
              <a:solidFill>
                <a:srgbClr val="FF0000"/>
              </a:solidFill>
            </a:endParaRPr>
          </a:p>
        </p:txBody>
      </p:sp>
    </p:spTree>
    <p:extLst>
      <p:ext uri="{BB962C8B-B14F-4D97-AF65-F5344CB8AC3E}">
        <p14:creationId xmlns:p14="http://schemas.microsoft.com/office/powerpoint/2010/main" val="617818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8918</TotalTime>
  <Words>2278</Words>
  <Application>Microsoft Office PowerPoint</Application>
  <PresentationFormat>Widescreen</PresentationFormat>
  <Paragraphs>492</Paragraphs>
  <Slides>25</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Calibri Light</vt:lpstr>
      <vt:lpstr>Helvetica Neue</vt:lpstr>
      <vt:lpstr>MS Mincho</vt:lpstr>
      <vt:lpstr>Roboto</vt:lpstr>
      <vt:lpstr>Source Sans Pro</vt:lpstr>
      <vt:lpstr>Times New Roman</vt:lpstr>
      <vt:lpstr>Wingdings</vt:lpstr>
      <vt:lpstr>Office Theme</vt:lpstr>
      <vt:lpstr>PowerPoint Presentation</vt:lpstr>
      <vt:lpstr>VERTĖS PASIŪLYMO DROBĖ: KLIENTŲ APKLAUSA</vt:lpstr>
      <vt:lpstr>Vertės pasiūlymo kūrimas</vt:lpstr>
      <vt:lpstr>Segmentacija</vt:lpstr>
      <vt:lpstr>Vertės pasiūlymo drobė</vt:lpstr>
      <vt:lpstr>Apimties nusistatymas</vt:lpstr>
      <vt:lpstr>Pasiūlymas pagal jūsų vertės pasiūlymą</vt:lpstr>
      <vt:lpstr>Mūsų vertės pasiūlymo privalumai</vt:lpstr>
      <vt:lpstr>Klientų pokalbiai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 pokalbio su klientu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Ugnius Savickas</dc:creator>
  <cp:lastModifiedBy>Vaida</cp:lastModifiedBy>
  <cp:revision>180</cp:revision>
  <dcterms:created xsi:type="dcterms:W3CDTF">2021-01-11T05:09:33Z</dcterms:created>
  <dcterms:modified xsi:type="dcterms:W3CDTF">2022-01-07T15:31:39Z</dcterms:modified>
</cp:coreProperties>
</file>